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8" r:id="rId9"/>
    <p:sldId id="262" r:id="rId10"/>
    <p:sldId id="269" r:id="rId11"/>
    <p:sldId id="267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6.348184155551978E-2"/>
                  <c:y val="1.41845135807535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612552895173817E-2"/>
                  <c:y val="-1.22631511451947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9.0528683914510688E-2"/>
                  <c:y val="8.34994358039596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3.9419626118163799E-3"/>
                  <c:y val="9.66937322948969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2.1046253146928063E-3"/>
                  <c:y val="7.48191021786647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8.9740679736461521E-2"/>
                  <c:y val="-2.874841621995947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Sheet1!$AO$51:$AO$75</c:f>
              <c:strCache>
                <c:ptCount val="25"/>
                <c:pt idx="0">
                  <c:v>София </c:v>
                </c:pt>
                <c:pt idx="1">
                  <c:v>Варна</c:v>
                </c:pt>
                <c:pt idx="2">
                  <c:v>Пловдив</c:v>
                </c:pt>
                <c:pt idx="3">
                  <c:v>Русе</c:v>
                </c:pt>
                <c:pt idx="4">
                  <c:v>Плевен</c:v>
                </c:pt>
                <c:pt idx="5">
                  <c:v>Велико Търново</c:v>
                </c:pt>
                <c:pt idx="6">
                  <c:v>Бургас </c:v>
                </c:pt>
                <c:pt idx="7">
                  <c:v>Хасково</c:v>
                </c:pt>
                <c:pt idx="8">
                  <c:v>Стара Загора</c:v>
                </c:pt>
                <c:pt idx="9">
                  <c:v>Благоевград </c:v>
                </c:pt>
                <c:pt idx="10">
                  <c:v>Омуртаг</c:v>
                </c:pt>
                <c:pt idx="11">
                  <c:v>Силистра </c:v>
                </c:pt>
                <c:pt idx="12">
                  <c:v>Гоце Делчев</c:v>
                </c:pt>
                <c:pt idx="13">
                  <c:v>Кубрат</c:v>
                </c:pt>
                <c:pt idx="14">
                  <c:v>Карнобат</c:v>
                </c:pt>
                <c:pt idx="15">
                  <c:v>Попово</c:v>
                </c:pt>
                <c:pt idx="16">
                  <c:v>Разград</c:v>
                </c:pt>
                <c:pt idx="17">
                  <c:v>Търговище</c:v>
                </c:pt>
                <c:pt idx="18">
                  <c:v>Шумен</c:v>
                </c:pt>
                <c:pt idx="19">
                  <c:v>Добрич</c:v>
                </c:pt>
                <c:pt idx="20">
                  <c:v>Лом</c:v>
                </c:pt>
                <c:pt idx="21">
                  <c:v>Пазарджик</c:v>
                </c:pt>
                <c:pt idx="22">
                  <c:v>Сливен</c:v>
                </c:pt>
                <c:pt idx="23">
                  <c:v>Ямбол </c:v>
                </c:pt>
                <c:pt idx="24">
                  <c:v>Други</c:v>
                </c:pt>
              </c:strCache>
            </c:strRef>
          </c:cat>
          <c:val>
            <c:numRef>
              <c:f>Sheet1!$AP$51:$AP$75</c:f>
              <c:numCache>
                <c:formatCode>General</c:formatCode>
                <c:ptCount val="25"/>
                <c:pt idx="0">
                  <c:v>26</c:v>
                </c:pt>
                <c:pt idx="1">
                  <c:v>59</c:v>
                </c:pt>
                <c:pt idx="2">
                  <c:v>4</c:v>
                </c:pt>
                <c:pt idx="3">
                  <c:v>22</c:v>
                </c:pt>
                <c:pt idx="4">
                  <c:v>12</c:v>
                </c:pt>
                <c:pt idx="5">
                  <c:v>11</c:v>
                </c:pt>
                <c:pt idx="6">
                  <c:v>33</c:v>
                </c:pt>
                <c:pt idx="7">
                  <c:v>7</c:v>
                </c:pt>
                <c:pt idx="8">
                  <c:v>11</c:v>
                </c:pt>
                <c:pt idx="9">
                  <c:v>5</c:v>
                </c:pt>
                <c:pt idx="10">
                  <c:v>5</c:v>
                </c:pt>
                <c:pt idx="11">
                  <c:v>7</c:v>
                </c:pt>
                <c:pt idx="12">
                  <c:v>4</c:v>
                </c:pt>
                <c:pt idx="13">
                  <c:v>5</c:v>
                </c:pt>
                <c:pt idx="14">
                  <c:v>6</c:v>
                </c:pt>
                <c:pt idx="15">
                  <c:v>6</c:v>
                </c:pt>
                <c:pt idx="16">
                  <c:v>11</c:v>
                </c:pt>
                <c:pt idx="17">
                  <c:v>5</c:v>
                </c:pt>
                <c:pt idx="18">
                  <c:v>18</c:v>
                </c:pt>
                <c:pt idx="19">
                  <c:v>15</c:v>
                </c:pt>
                <c:pt idx="20">
                  <c:v>4</c:v>
                </c:pt>
                <c:pt idx="21">
                  <c:v>6</c:v>
                </c:pt>
                <c:pt idx="22">
                  <c:v>11</c:v>
                </c:pt>
                <c:pt idx="23">
                  <c:v>5</c:v>
                </c:pt>
                <c:pt idx="24">
                  <c:v>68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972167541557295E-2"/>
          <c:y val="4.6649606299212602E-2"/>
          <c:w val="0.80617317366579178"/>
          <c:h val="0.64493853893263342"/>
        </c:manualLayout>
      </c:layout>
      <c:doughnutChart>
        <c:varyColors val="1"/>
        <c:ser>
          <c:idx val="0"/>
          <c:order val="0"/>
          <c:explosion val="49"/>
          <c:dPt>
            <c:idx val="0"/>
            <c:bubble3D val="0"/>
            <c:explosion val="62"/>
          </c:dPt>
          <c:dLbls>
            <c:dLbl>
              <c:idx val="0"/>
              <c:layout>
                <c:manualLayout>
                  <c:x val="1.3888888888888888E-2"/>
                  <c:y val="-1.03144192332244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Sheet1!$Q$2:$Q$5</c:f>
              <c:strCache>
                <c:ptCount val="4"/>
                <c:pt idx="0">
                  <c:v>По-престижен е</c:v>
                </c:pt>
                <c:pt idx="1">
                  <c:v>С материалната си база</c:v>
                </c:pt>
                <c:pt idx="2">
                  <c:v>Перспективите за реализация в града, в който се намира Университета</c:v>
                </c:pt>
                <c:pt idx="3">
                  <c:v>Репутацията на преподавателския състав</c:v>
                </c:pt>
              </c:strCache>
            </c:strRef>
          </c:cat>
          <c:val>
            <c:numRef>
              <c:f>Sheet1!$R$2:$R$5</c:f>
              <c:numCache>
                <c:formatCode>General</c:formatCode>
                <c:ptCount val="4"/>
                <c:pt idx="0">
                  <c:v>110</c:v>
                </c:pt>
                <c:pt idx="1">
                  <c:v>12</c:v>
                </c:pt>
                <c:pt idx="2">
                  <c:v>34</c:v>
                </c:pt>
                <c:pt idx="3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legend>
      <c:legendPos val="t"/>
      <c:layout>
        <c:manualLayout>
          <c:xMode val="edge"/>
          <c:yMode val="edge"/>
          <c:x val="3.2012694841716212E-2"/>
          <c:y val="0.6870542654009737"/>
          <c:w val="0.93390201224846892"/>
          <c:h val="0.31294573459902625"/>
        </c:manualLayout>
      </c:layout>
      <c:overlay val="0"/>
      <c:txPr>
        <a:bodyPr/>
        <a:lstStyle/>
        <a:p>
          <a:pPr>
            <a:defRPr sz="11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0.22448979591836735"/>
                  <c:y val="-7.81758957654723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319727891156462E-2"/>
                  <c:y val="-1.5635179153094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795918367346939"/>
                  <c:y val="-2.60586319218241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2925170068027211E-2"/>
                  <c:y val="-2.6058631921824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5034013605442174E-2"/>
                  <c:y val="-1.5635179153094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4421768707482991E-2"/>
                  <c:y val="-1.5635179153094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Sheet1!$A$45:$A$50</c:f>
              <c:strCache>
                <c:ptCount val="6"/>
                <c:pt idx="0">
                  <c:v>Приятели и познати</c:v>
                </c:pt>
                <c:pt idx="1">
                  <c:v>Реклама в медиите</c:v>
                </c:pt>
                <c:pt idx="2">
                  <c:v>Интернет /сайта на Университета/</c:v>
                </c:pt>
                <c:pt idx="3">
                  <c:v>Рекламна кампания на Университета</c:v>
                </c:pt>
                <c:pt idx="4">
                  <c:v>Студенти и преподаватели на Университета</c:v>
                </c:pt>
                <c:pt idx="5">
                  <c:v>Друго (родител(и), завършил(и) МУ-Варна; родители; учител в училище)</c:v>
                </c:pt>
              </c:strCache>
            </c:strRef>
          </c:cat>
          <c:val>
            <c:numRef>
              <c:f>Sheet1!$B$45:$B$50</c:f>
              <c:numCache>
                <c:formatCode>General</c:formatCode>
                <c:ptCount val="6"/>
                <c:pt idx="0">
                  <c:v>255</c:v>
                </c:pt>
                <c:pt idx="1">
                  <c:v>4</c:v>
                </c:pt>
                <c:pt idx="2">
                  <c:v>145</c:v>
                </c:pt>
                <c:pt idx="3">
                  <c:v>17</c:v>
                </c:pt>
                <c:pt idx="4">
                  <c:v>54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310369032"/>
        <c:axId val="310371776"/>
        <c:axId val="0"/>
      </c:bar3DChart>
      <c:catAx>
        <c:axId val="3103690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en-US"/>
          </a:p>
        </c:txPr>
        <c:crossAx val="310371776"/>
        <c:crosses val="autoZero"/>
        <c:auto val="1"/>
        <c:lblAlgn val="ctr"/>
        <c:lblOffset val="100"/>
        <c:noMultiLvlLbl val="0"/>
      </c:catAx>
      <c:valAx>
        <c:axId val="310371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0369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Sheet1!$D$44:$D$50</c:f>
              <c:strCache>
                <c:ptCount val="7"/>
                <c:pt idx="0">
                  <c:v>Учебната програма</c:v>
                </c:pt>
                <c:pt idx="1">
                  <c:v>Нивото на трудност на приемните изпити</c:v>
                </c:pt>
                <c:pt idx="2">
                  <c:v>Доброто име на Университета</c:v>
                </c:pt>
                <c:pt idx="3">
                  <c:v>Рекламата</c:v>
                </c:pt>
                <c:pt idx="4">
                  <c:v>Материалната база</c:v>
                </c:pt>
                <c:pt idx="5">
                  <c:v>Семестриалната такса</c:v>
                </c:pt>
                <c:pt idx="6">
                  <c:v>Друго</c:v>
                </c:pt>
              </c:strCache>
            </c:strRef>
          </c:cat>
          <c:val>
            <c:numRef>
              <c:f>Sheet1!$E$44:$E$50</c:f>
              <c:numCache>
                <c:formatCode>General</c:formatCode>
                <c:ptCount val="7"/>
                <c:pt idx="0">
                  <c:v>167</c:v>
                </c:pt>
                <c:pt idx="1">
                  <c:v>33</c:v>
                </c:pt>
                <c:pt idx="2">
                  <c:v>260</c:v>
                </c:pt>
                <c:pt idx="3">
                  <c:v>9</c:v>
                </c:pt>
                <c:pt idx="4">
                  <c:v>147</c:v>
                </c:pt>
                <c:pt idx="5">
                  <c:v>14</c:v>
                </c:pt>
                <c:pt idx="6">
                  <c:v>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312362032"/>
        <c:axId val="312363208"/>
        <c:axId val="0"/>
      </c:bar3DChart>
      <c:catAx>
        <c:axId val="3123620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en-US"/>
          </a:p>
        </c:txPr>
        <c:crossAx val="312363208"/>
        <c:crosses val="autoZero"/>
        <c:auto val="1"/>
        <c:lblAlgn val="ctr"/>
        <c:lblOffset val="100"/>
        <c:noMultiLvlLbl val="0"/>
      </c:catAx>
      <c:valAx>
        <c:axId val="312363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2362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7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464412786043716E-2"/>
          <c:y val="1.953146275165113E-2"/>
          <c:w val="0.93745090701423039"/>
          <c:h val="0.83503623640870095"/>
        </c:manualLayout>
      </c:layout>
      <c:bar3DChart>
        <c:barDir val="col"/>
        <c:grouping val="standard"/>
        <c:varyColors val="0"/>
        <c:ser>
          <c:idx val="0"/>
          <c:order val="0"/>
          <c:invertIfNegative val="0"/>
          <c:cat>
            <c:strRef>
              <c:f>Sheet1!$N$44:$N$50</c:f>
              <c:strCache>
                <c:ptCount val="7"/>
                <c:pt idx="0">
                  <c:v>МУ-София</c:v>
                </c:pt>
                <c:pt idx="1">
                  <c:v>МУ-Варна и други</c:v>
                </c:pt>
                <c:pt idx="2">
                  <c:v>МУ-Пловдив</c:v>
                </c:pt>
                <c:pt idx="3">
                  <c:v>МУ-Плевен</c:v>
                </c:pt>
                <c:pt idx="4">
                  <c:v>МУ-Стара Загора</c:v>
                </c:pt>
                <c:pt idx="5">
                  <c:v>Софийски университет</c:v>
                </c:pt>
                <c:pt idx="6">
                  <c:v>Други</c:v>
                </c:pt>
              </c:strCache>
            </c:strRef>
          </c:cat>
          <c:val>
            <c:numRef>
              <c:f>Sheet1!$O$44:$O$50</c:f>
              <c:numCache>
                <c:formatCode>General</c:formatCode>
                <c:ptCount val="7"/>
                <c:pt idx="0">
                  <c:v>175</c:v>
                </c:pt>
                <c:pt idx="1">
                  <c:v>140</c:v>
                </c:pt>
                <c:pt idx="2">
                  <c:v>78</c:v>
                </c:pt>
                <c:pt idx="3">
                  <c:v>69</c:v>
                </c:pt>
                <c:pt idx="4">
                  <c:v>41</c:v>
                </c:pt>
                <c:pt idx="5">
                  <c:v>16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pyramid"/>
        <c:axId val="312364776"/>
        <c:axId val="312362424"/>
        <c:axId val="278513056"/>
      </c:bar3DChart>
      <c:catAx>
        <c:axId val="312364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312362424"/>
        <c:crosses val="autoZero"/>
        <c:auto val="1"/>
        <c:lblAlgn val="ctr"/>
        <c:lblOffset val="100"/>
        <c:noMultiLvlLbl val="0"/>
      </c:catAx>
      <c:valAx>
        <c:axId val="3123624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312364776"/>
        <c:crosses val="autoZero"/>
        <c:crossBetween val="between"/>
      </c:valAx>
      <c:serAx>
        <c:axId val="278513056"/>
        <c:scaling>
          <c:orientation val="minMax"/>
        </c:scaling>
        <c:delete val="1"/>
        <c:axPos val="b"/>
        <c:majorTickMark val="out"/>
        <c:minorTickMark val="none"/>
        <c:tickLblPos val="nextTo"/>
        <c:crossAx val="312362424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chemeClr val="accent1">
              <a:lumMod val="40000"/>
              <a:lumOff val="60000"/>
            </a:schemeClr>
          </a:solidFill>
        </a:ln>
      </c:spPr>
    </c:floor>
    <c:sideWall>
      <c:thickness val="0"/>
      <c:spPr>
        <a:ln>
          <a:solidFill>
            <a:schemeClr val="accent1">
              <a:lumMod val="40000"/>
              <a:lumOff val="60000"/>
            </a:schemeClr>
          </a:solidFill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0.44611239935129599"/>
          <c:y val="2.4872592503966794E-2"/>
          <c:w val="0.50413572519228766"/>
          <c:h val="0.91710643261859792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Sheet1!$T$44:$T$62</c:f>
              <c:strCache>
                <c:ptCount val="19"/>
                <c:pt idx="0">
                  <c:v>Медицина</c:v>
                </c:pt>
                <c:pt idx="1">
                  <c:v>Дентална медицина</c:v>
                </c:pt>
                <c:pt idx="2">
                  <c:v>Фармация</c:v>
                </c:pt>
                <c:pt idx="3">
                  <c:v>Здравен мениджмънт</c:v>
                </c:pt>
                <c:pt idx="4">
                  <c:v>Фармацевтичен мениджмънт</c:v>
                </c:pt>
                <c:pt idx="5">
                  <c:v>Обществено здравеопазване</c:v>
                </c:pt>
                <c:pt idx="6">
                  <c:v>Управление на здравните грижи</c:v>
                </c:pt>
                <c:pt idx="7">
                  <c:v>Рехабилитация, морелечение, уелнес и спа</c:v>
                </c:pt>
                <c:pt idx="8">
                  <c:v>Медицинска сестра</c:v>
                </c:pt>
                <c:pt idx="9">
                  <c:v>Акушерка</c:v>
                </c:pt>
                <c:pt idx="10">
                  <c:v>Помощник – фармацевт</c:v>
                </c:pt>
                <c:pt idx="11">
                  <c:v>Зъботехник</c:v>
                </c:pt>
                <c:pt idx="12">
                  <c:v>Медицински лаборант</c:v>
                </c:pt>
                <c:pt idx="13">
                  <c:v>Рехабилитатор</c:v>
                </c:pt>
                <c:pt idx="14">
                  <c:v>Рентгенов лаборант</c:v>
                </c:pt>
                <c:pt idx="15">
                  <c:v>Социални дейности</c:v>
                </c:pt>
                <c:pt idx="16">
                  <c:v>Инспектор по обществено здраве</c:v>
                </c:pt>
                <c:pt idx="17">
                  <c:v>Медицински оптик</c:v>
                </c:pt>
                <c:pt idx="18">
                  <c:v>Медицински козметик</c:v>
                </c:pt>
              </c:strCache>
            </c:strRef>
          </c:cat>
          <c:val>
            <c:numRef>
              <c:f>Sheet1!$U$44:$U$62</c:f>
              <c:numCache>
                <c:formatCode>General</c:formatCode>
                <c:ptCount val="19"/>
                <c:pt idx="0">
                  <c:v>230</c:v>
                </c:pt>
                <c:pt idx="1">
                  <c:v>137</c:v>
                </c:pt>
                <c:pt idx="2">
                  <c:v>131</c:v>
                </c:pt>
                <c:pt idx="3">
                  <c:v>16</c:v>
                </c:pt>
                <c:pt idx="4">
                  <c:v>6</c:v>
                </c:pt>
                <c:pt idx="5">
                  <c:v>3</c:v>
                </c:pt>
                <c:pt idx="6">
                  <c:v>3</c:v>
                </c:pt>
                <c:pt idx="7">
                  <c:v>6</c:v>
                </c:pt>
                <c:pt idx="8">
                  <c:v>38</c:v>
                </c:pt>
                <c:pt idx="9">
                  <c:v>31</c:v>
                </c:pt>
                <c:pt idx="10">
                  <c:v>48</c:v>
                </c:pt>
                <c:pt idx="11">
                  <c:v>20</c:v>
                </c:pt>
                <c:pt idx="12">
                  <c:v>26</c:v>
                </c:pt>
                <c:pt idx="13">
                  <c:v>49</c:v>
                </c:pt>
                <c:pt idx="14">
                  <c:v>26</c:v>
                </c:pt>
                <c:pt idx="15">
                  <c:v>1</c:v>
                </c:pt>
                <c:pt idx="16">
                  <c:v>11</c:v>
                </c:pt>
                <c:pt idx="17">
                  <c:v>10</c:v>
                </c:pt>
                <c:pt idx="18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312357720"/>
        <c:axId val="312357328"/>
        <c:axId val="0"/>
      </c:bar3DChart>
      <c:valAx>
        <c:axId val="312357328"/>
        <c:scaling>
          <c:orientation val="minMax"/>
        </c:scaling>
        <c:delete val="0"/>
        <c:axPos val="b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312357720"/>
        <c:crosses val="autoZero"/>
        <c:crossBetween val="between"/>
      </c:valAx>
      <c:catAx>
        <c:axId val="3123577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/>
                </a:solidFill>
              </a:defRPr>
            </a:pPr>
            <a:endParaRPr lang="en-US"/>
          </a:p>
        </c:txPr>
        <c:crossAx val="31235732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194444444444448E-2"/>
          <c:y val="0"/>
          <c:w val="0.93836442813618215"/>
          <c:h val="0.9738562091503267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B0F0"/>
              </a:solidFill>
            </c:spPr>
          </c:dPt>
          <c:cat>
            <c:strRef>
              <c:f>Sheet1!$W$2:$W$4</c:f>
              <c:strCache>
                <c:ptCount val="3"/>
                <c:pt idx="0">
                  <c:v>Да</c:v>
                </c:pt>
                <c:pt idx="1">
                  <c:v>Не</c:v>
                </c:pt>
                <c:pt idx="2">
                  <c:v>Без отговор </c:v>
                </c:pt>
              </c:strCache>
            </c:strRef>
          </c:cat>
          <c:val>
            <c:numRef>
              <c:f>Sheet1!$X$2:$X$4</c:f>
              <c:numCache>
                <c:formatCode>General</c:formatCode>
                <c:ptCount val="3"/>
                <c:pt idx="0">
                  <c:v>360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21989786341116771"/>
          <c:y val="0.74003785809070333"/>
          <c:w val="0.53531916426995974"/>
          <c:h val="0.18495136637332099"/>
        </c:manualLayout>
      </c:layout>
      <c:overlay val="0"/>
      <c:txPr>
        <a:bodyPr/>
        <a:lstStyle/>
        <a:p>
          <a:pPr>
            <a:defRPr sz="1100" b="1">
              <a:effectLst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026968369021134E-3"/>
          <c:y val="1.3071895424836602E-2"/>
          <c:w val="0.90203658136482945"/>
          <c:h val="0.96405228758169936"/>
        </c:manualLayout>
      </c:layout>
      <c:pie3DChart>
        <c:varyColors val="1"/>
        <c:ser>
          <c:idx val="0"/>
          <c:order val="0"/>
          <c:explosion val="19"/>
          <c:dPt>
            <c:idx val="0"/>
            <c:bubble3D val="0"/>
            <c:spPr>
              <a:solidFill>
                <a:srgbClr val="00B0F0"/>
              </a:solidFill>
            </c:spPr>
          </c:dPt>
          <c:cat>
            <c:strRef>
              <c:f>Sheet1!$Z$2:$Z$4</c:f>
              <c:strCache>
                <c:ptCount val="3"/>
                <c:pt idx="0">
                  <c:v>Да</c:v>
                </c:pt>
                <c:pt idx="1">
                  <c:v>Не</c:v>
                </c:pt>
                <c:pt idx="2">
                  <c:v>Не мога да преценя</c:v>
                </c:pt>
              </c:strCache>
            </c:strRef>
          </c:cat>
          <c:val>
            <c:numRef>
              <c:f>Sheet1!$AA$2:$AA$4</c:f>
              <c:numCache>
                <c:formatCode>General</c:formatCode>
                <c:ptCount val="3"/>
                <c:pt idx="0">
                  <c:v>328</c:v>
                </c:pt>
                <c:pt idx="1">
                  <c:v>20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390060022014995"/>
          <c:y val="0.76242138850290775"/>
          <c:w val="0.80397378892661386"/>
          <c:h val="0.20064741907261593"/>
        </c:manualLayout>
      </c:layout>
      <c:overlay val="0"/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264763357340175E-2"/>
          <c:y val="1.2432450107057144E-2"/>
          <c:w val="0.96086399756752172"/>
          <c:h val="0.9456836595292919"/>
        </c:manualLayout>
      </c:layout>
      <c:pie3DChart>
        <c:varyColors val="1"/>
        <c:ser>
          <c:idx val="0"/>
          <c:order val="0"/>
          <c:explosion val="29"/>
          <c:dPt>
            <c:idx val="0"/>
            <c:bubble3D val="0"/>
            <c:explosion val="5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14486280396553869"/>
                  <c:y val="-0.1749172055082078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8066346537627512E-3"/>
                  <c:y val="-3.1033859868286471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Sheet1!$AF$2:$AF$3</c:f>
              <c:strCache>
                <c:ptCount val="2"/>
                <c:pt idx="0">
                  <c:v>Да</c:v>
                </c:pt>
                <c:pt idx="1">
                  <c:v>Не</c:v>
                </c:pt>
              </c:strCache>
            </c:strRef>
          </c:cat>
          <c:val>
            <c:numRef>
              <c:f>Sheet1!$AG$2:$AG$3</c:f>
              <c:numCache>
                <c:formatCode>General</c:formatCode>
                <c:ptCount val="2"/>
                <c:pt idx="0">
                  <c:v>288</c:v>
                </c:pt>
                <c:pt idx="1">
                  <c:v>78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08442694663286E-3"/>
          <c:y val="9.3770242889019986E-2"/>
          <c:w val="0.96476788057742779"/>
          <c:h val="0.77181430446194221"/>
        </c:manualLayout>
      </c:layout>
      <c:doughnutChart>
        <c:varyColors val="1"/>
        <c:ser>
          <c:idx val="0"/>
          <c:order val="0"/>
          <c:explosion val="23"/>
          <c:dPt>
            <c:idx val="1"/>
            <c:bubble3D val="0"/>
            <c:explosion val="10"/>
          </c:dPt>
          <c:dLbls>
            <c:dLbl>
              <c:idx val="1"/>
              <c:layout>
                <c:manualLayout>
                  <c:x val="6.25E-2"/>
                  <c:y val="5.277777777777777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Sheet1!$AI$44:$AI$45</c:f>
              <c:strCache>
                <c:ptCount val="2"/>
                <c:pt idx="0">
                  <c:v>Да</c:v>
                </c:pt>
                <c:pt idx="1">
                  <c:v>Не</c:v>
                </c:pt>
              </c:strCache>
            </c:strRef>
          </c:cat>
          <c:val>
            <c:numRef>
              <c:f>Sheet1!$AJ$44:$AJ$45</c:f>
              <c:numCache>
                <c:formatCode>General</c:formatCode>
                <c:ptCount val="2"/>
                <c:pt idx="0">
                  <c:v>111</c:v>
                </c:pt>
                <c:pt idx="1">
                  <c:v>255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73CC536-4F3D-4E22-A9F1-A3C6D40310AC}" type="datetimeFigureOut">
              <a:rPr lang="bg-BG" smtClean="0"/>
              <a:t>3.11.2015 г.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73CC536-4F3D-4E22-A9F1-A3C6D40310AC}" type="datetimeFigureOut">
              <a:rPr lang="bg-BG" smtClean="0"/>
              <a:t>3.11.2015 г.</a:t>
            </a:fld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73CC536-4F3D-4E22-A9F1-A3C6D40310AC}" type="datetimeFigureOut">
              <a:rPr lang="bg-BG" smtClean="0"/>
              <a:t>3.11.2015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3.11.2015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3.11.2015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73CC536-4F3D-4E22-A9F1-A3C6D40310AC}" type="datetimeFigureOut">
              <a:rPr lang="bg-BG" smtClean="0"/>
              <a:t>3.11.2015 г.</a:t>
            </a:fld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3.11.2015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73CC536-4F3D-4E22-A9F1-A3C6D40310AC}" type="datetimeFigureOut">
              <a:rPr lang="bg-BG" smtClean="0"/>
              <a:t>3.11.2015 г.</a:t>
            </a:fld>
            <a:endParaRPr lang="bg-BG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73CC536-4F3D-4E22-A9F1-A3C6D40310AC}" type="datetimeFigureOut">
              <a:rPr lang="bg-BG" smtClean="0"/>
              <a:t>3.11.2015 г.</a:t>
            </a:fld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3.11.2015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1124744"/>
            <a:ext cx="61722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bg-BG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bg-BG" dirty="0" smtClean="0">
                <a:solidFill>
                  <a:srgbClr val="002060"/>
                </a:solidFill>
              </a:rPr>
              <a:t>Анализ на </a:t>
            </a:r>
            <a:r>
              <a:rPr lang="bg-BG" dirty="0">
                <a:solidFill>
                  <a:srgbClr val="002060"/>
                </a:solidFill>
              </a:rPr>
              <a:t>р</a:t>
            </a:r>
            <a:r>
              <a:rPr lang="bg-BG" dirty="0" smtClean="0">
                <a:solidFill>
                  <a:srgbClr val="002060"/>
                </a:solidFill>
              </a:rPr>
              <a:t>езултати от анкета за проучване мнението на кандидат-студентите </a:t>
            </a:r>
            <a:br>
              <a:rPr lang="bg-BG" dirty="0" smtClean="0">
                <a:solidFill>
                  <a:srgbClr val="002060"/>
                </a:solidFill>
              </a:rPr>
            </a:br>
            <a:r>
              <a:rPr lang="bg-BG" dirty="0" smtClean="0">
                <a:solidFill>
                  <a:srgbClr val="002060"/>
                </a:solidFill>
              </a:rPr>
              <a:t>в МУ-ВАРНА</a:t>
            </a:r>
            <a:br>
              <a:rPr lang="bg-BG" dirty="0" smtClean="0">
                <a:solidFill>
                  <a:srgbClr val="002060"/>
                </a:solidFill>
              </a:rPr>
            </a:br>
            <a:r>
              <a:rPr lang="bg-BG" sz="2200" dirty="0" smtClean="0">
                <a:solidFill>
                  <a:srgbClr val="002060"/>
                </a:solidFill>
              </a:rPr>
              <a:t>2015 </a:t>
            </a:r>
            <a:r>
              <a:rPr lang="bg-BG" sz="2200" dirty="0" smtClean="0">
                <a:solidFill>
                  <a:srgbClr val="002060"/>
                </a:solidFill>
              </a:rPr>
              <a:t>г.</a:t>
            </a:r>
            <a:endParaRPr lang="bg-BG" sz="2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mu-varna.bg/Style%20Library/CustomStyleSheets/img/logo-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171575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5" y="260648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rgbClr val="002060"/>
                </a:solidFill>
              </a:rPr>
              <a:t>Медицински университет </a:t>
            </a:r>
          </a:p>
          <a:p>
            <a:r>
              <a:rPr lang="bg-BG" sz="2000" b="1" dirty="0" smtClean="0">
                <a:solidFill>
                  <a:srgbClr val="002060"/>
                </a:solidFill>
              </a:rPr>
              <a:t>„Проф. д-р Параскев Стоянов“ - Варна</a:t>
            </a:r>
            <a:endParaRPr lang="bg-BG" sz="2000" b="1" dirty="0">
              <a:solidFill>
                <a:srgbClr val="002060"/>
              </a:solidFill>
            </a:endParaRPr>
          </a:p>
        </p:txBody>
      </p:sp>
      <p:sp>
        <p:nvSpPr>
          <p:cNvPr id="3" name="AutoShape 2" descr="data:image/jpeg;base64,/9j/4AAQSkZJRgABAQAAAQABAAD/2wCEAAkGBwgHBgkSExQWFRUXDR4ZFhcYGB0aFhgaIiMgIR0eIBoYHCggHSYoJxoZLT0pJSkrLjoxIR81OjMtNygtLi0BCgoKDQwNGhAQGC0lHCUsNywrLDcsKy0rLCsrKyssODcsLCs3KywsKywrLCsrLCs3KysrKysrKysrKysrKysrLP/AABEIAFUAOwMBIgACEQEDEQH/xAAcAAACAgMBAQAAAAAAAAAAAAAGBwAFAgMIBAH/xAA8EAACAAQEAwcCAgYLAAAAAAABAgADBBEFBhIhEzFBByJRYXGBkRShQrEyM7LR8PEVIyQnUmJjc3SCwf/EABcBAQEBAQAAAAAAAAAAAAAAAAABAwL/xAAZEQEBAAMBAAAAAAAAAAAAAAAAAQIDETH/2gAMAwEAAhEDEQA/AHhYRiWQdRGjgzD0HuSYxmqZK357/hW5gN5myvERXJjVM9Xw9r3G2oat9uXONjzNctgOIDbY6IHpeX3TEuLqcNrLagnX09z1gC3ig9D8RDM/yn7R50ZBKHdmbbbg3PnG+Ukt1BsR684D5xW/w/cRmHuOkZCVLHSJw1gM48terTKV1GoFha69IUWac3Y9RCm0T2XUSDsN9vMRQLn/ADLqt9S1/Cy/ugHLM+rE2wmsnXTp/Rv4Ak33jJBWcQgz3J8kAsfmAKuzXPeRVhJ6tOWSTYWLAgeFuhgXTP2M1DBVmsJjPKA1KoF7gOTtte5+Ylsi8tOQysRPKc/tLXaLqmdmlC978txYnzhGY/mHN+X3QPOG8trNLAZb9ASV5iCmXjmYaahkNNdxrkXUkCzELqNvz9jFQz7x9hWZGzHjGJ/WGZPZwHAGw2+B6QyaGY02klEncjeAUuVKPDsbw5qmfLkzeIq2VwwaWANwrLyBa5v4WHSA/GK+hp8ryZaIFIxBrEbg2LAnVzYWsPiC7sxw6oxLLFVLDAKHKg3OpSRyI6jrApkKlpKfO1PTzl4gWZM4atupm2sDY+Sn3tAGFBR09Rg0iUsu3d1LplhWN9yx/E3XfrHsxSqp1weaJjSFVANTiWQwFwVtfrtveDTEE3kDYO5IuBuoAJO/taBOnwSTi8qplzCwUqNBJ7oct3fg9DGO3XlcpY21bMccb0F5hraHM9PShamXxVUjS5Ogk25XN7+Y8YKamibGqCmlB3kC27quphtYLubgEM25t0i0y5lCjwjEVnMFmDdV1KAUcHe/TpziuxHPNDiGJLTyJJco5LPyHd2Ow3b3jbjFvytga4CamWrOyFgys4s3Lcc/zhhYcP7FK9IU1TnORhmNPLYM6BBqYc1Y7kWPgLQ0cvV1NiGC0s2W10Zbg28zAKHsNxNvrq2QeRlK48iux+xjRlHCTN7Wq1mG1O7zP+zHSvr+k3xA/wBk1UtHmynZmCrwGDc9xbygpwDGKSl7Wqo95UqJYQXBBMw2KbcwLg/MA0pgnTMRoWC3UCYGIIsLi3LmY15fTVIqev8AW7X8R/OLGTKWQiAWAufvFTlp2Wjnf8g/+R1fEb8dcHB8QKWuksuPUC+8IPI2LS6TE62cx5UcxtvG6m3vD5nK804iCO6QQN+Y073945mw2Q7NiIUGyyWLW6KHW5jlW2pxCbPnu7G7O+onzO5jovssYt2f4Mf9E/tNHM7y+8Dfr06x0r2TD+7rBP8AZP7TQCs7Osu1VFTVlbM7hEtllDk3mx8B6wTTcEpFRq1Bep4YdXJJAZdxsTYXt0F4yypRYrMydw5smarqLWZTqba4O/PrHryrQYj/AES8uZLmDTMYDUOYO4/P7QBbRYrJxPAeOhH6kkgc1bTuD6GBLsoxipxXA8RMw7pV2va1wVBj35ZpquiydX3lOHKTLLbvHnbb3ij7IcMrsMw/E0mS5gLPLbvqV72khgL8wLD5i9BpX1K02GYjNJAAVreGy8z7xzdQcemE+aGZNaslx+K/MWPMQyc0TM4TKfEKZZE0yrNZlW5e5Nx/HjAacsY+cHkL9JPvxztoOw6H+PCOfVsk8UVLQzZk2UtrFnC3G2m/rHUeS6WVRZWw2Wg7qSdI9ATCcnZbxWZVSD9PN/V2buHwhx5Nl1EnLGHrMBDiXYg7HYm32tFRc3vE1RIkBNUaxLliaWtuesfYkBnqiaokSAmqJePkS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5" name="Picture 2" descr="D:\Sonya Koleva\Anketi\Anketi 2014\Spravochnik 2014-2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96306"/>
            <a:ext cx="2772916" cy="3192578"/>
          </a:xfrm>
          <a:prstGeom prst="round2DiagRect">
            <a:avLst>
              <a:gd name="adj1" fmla="val 26059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59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Чували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ли </a:t>
            </a:r>
            <a:r>
              <a:rPr lang="ru-RU" sz="2400" b="1" dirty="0" err="1">
                <a:solidFill>
                  <a:srgbClr val="002060"/>
                </a:solidFill>
              </a:rPr>
              <a:t>сте</a:t>
            </a:r>
            <a:r>
              <a:rPr lang="ru-RU" sz="2400" b="1" dirty="0">
                <a:solidFill>
                  <a:srgbClr val="002060"/>
                </a:solidFill>
              </a:rPr>
              <a:t> за </a:t>
            </a:r>
            <a:r>
              <a:rPr lang="ru-RU" sz="2400" b="1" dirty="0" err="1">
                <a:solidFill>
                  <a:srgbClr val="002060"/>
                </a:solidFill>
              </a:rPr>
              <a:t>някой</a:t>
            </a:r>
            <a:r>
              <a:rPr lang="ru-RU" sz="2400" b="1" dirty="0">
                <a:solidFill>
                  <a:srgbClr val="002060"/>
                </a:solidFill>
              </a:rPr>
              <a:t> от </a:t>
            </a:r>
            <a:r>
              <a:rPr lang="ru-RU" sz="2400" b="1" dirty="0" err="1">
                <a:solidFill>
                  <a:srgbClr val="002060"/>
                </a:solidFill>
              </a:rPr>
              <a:t>преподавателите</a:t>
            </a:r>
            <a:r>
              <a:rPr lang="ru-RU" sz="2400" b="1" dirty="0">
                <a:solidFill>
                  <a:srgbClr val="002060"/>
                </a:solidFill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</a:rPr>
              <a:t>Медицински</a:t>
            </a:r>
            <a:r>
              <a:rPr lang="ru-RU" sz="2400" b="1" dirty="0">
                <a:solidFill>
                  <a:srgbClr val="002060"/>
                </a:solidFill>
              </a:rPr>
              <a:t> университет – Варна?</a:t>
            </a:r>
            <a:endParaRPr lang="bg-BG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7222069"/>
              </p:ext>
            </p:extLst>
          </p:nvPr>
        </p:nvGraphicFramePr>
        <p:xfrm>
          <a:off x="457200" y="1600200"/>
          <a:ext cx="3657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283968" y="1196752"/>
            <a:ext cx="3744416" cy="5544616"/>
          </a:xfrm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algn="ctr"/>
            <a:r>
              <a:rPr lang="bg-BG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Проф. д-р Красимир </a:t>
            </a:r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Иванов, д.м.н.</a:t>
            </a:r>
          </a:p>
          <a:p>
            <a:pPr algn="ctr"/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Проф. Тодорка Костадинова, д.и.</a:t>
            </a:r>
          </a:p>
          <a:p>
            <a:pPr algn="ctr"/>
            <a:r>
              <a:rPr lang="bg-BG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Проф. Темелко Темелков, </a:t>
            </a:r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д.м.н. </a:t>
            </a:r>
          </a:p>
          <a:p>
            <a:pPr algn="ctr"/>
            <a:r>
              <a:rPr lang="bg-BG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Проф. д-р Анелия </a:t>
            </a:r>
            <a:r>
              <a:rPr lang="bg-BG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Клисарова</a:t>
            </a:r>
            <a:r>
              <a:rPr lang="bg-BG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д.м.н.</a:t>
            </a:r>
          </a:p>
          <a:p>
            <a:pPr algn="ctr"/>
            <a:r>
              <a:rPr lang="bg-BG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Проф. д.х.н. Мона </a:t>
            </a:r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Станчева</a:t>
            </a:r>
          </a:p>
          <a:p>
            <a:pPr algn="ctr"/>
            <a:r>
              <a:rPr lang="bg-BG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роф. д-р Виолета Йотова, д.м.н.</a:t>
            </a:r>
            <a:endParaRPr lang="bg-BG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</a:t>
            </a:r>
            <a:r>
              <a:rPr lang="bg-BG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д-р Надежда Делева, д.м.</a:t>
            </a:r>
          </a:p>
          <a:p>
            <a:pPr algn="ctr"/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</a:t>
            </a:r>
            <a:r>
              <a:rPr lang="bg-BG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д-р Ара </a:t>
            </a:r>
            <a:r>
              <a:rPr lang="bg-BG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Капрелян</a:t>
            </a:r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д.м.</a:t>
            </a:r>
          </a:p>
          <a:p>
            <a:pPr algn="ctr"/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Проф. д-р </a:t>
            </a:r>
            <a:r>
              <a:rPr lang="bg-BG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Антон </a:t>
            </a:r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Тончев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д.м.н.</a:t>
            </a:r>
          </a:p>
          <a:p>
            <a:pPr algn="ctr"/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Доц. д-р Албена Керековска, д.м.</a:t>
            </a:r>
          </a:p>
          <a:p>
            <a:pPr algn="ctr"/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</a:t>
            </a:r>
            <a:r>
              <a:rPr lang="bg-BG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Добри </a:t>
            </a:r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Иванов, д.б.</a:t>
            </a:r>
            <a:endParaRPr lang="bg-BG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</a:t>
            </a:r>
            <a:r>
              <a:rPr lang="bg-BG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д-р Любомир Македонски, д.х</a:t>
            </a:r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Доц. д-р Радко Радев, д.м.</a:t>
            </a:r>
          </a:p>
          <a:p>
            <a:pPr algn="ctr"/>
            <a:r>
              <a:rPr lang="bg-BG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Доц. Румяна Черкезова, д.х</a:t>
            </a:r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Доц. д-р Маринка Пенева, д.м.</a:t>
            </a:r>
          </a:p>
          <a:p>
            <a:pPr algn="ctr"/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Доц. д-р Димитричка Близнакова, д.м.</a:t>
            </a:r>
            <a:endParaRPr lang="bg-BG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Доц. д-р Руслан </a:t>
            </a:r>
            <a:r>
              <a:rPr lang="bg-BG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Попстефанов</a:t>
            </a:r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д.м.</a:t>
            </a:r>
          </a:p>
          <a:p>
            <a:pPr algn="ctr"/>
            <a:r>
              <a:rPr lang="bg-BG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</a:t>
            </a:r>
            <a:r>
              <a:rPr lang="bg-BG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д-р Методи Абаджиев, д.м.</a:t>
            </a:r>
          </a:p>
          <a:p>
            <a:pPr algn="ctr"/>
            <a:r>
              <a:rPr lang="bg-BG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</a:t>
            </a:r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д-р Иван Димитров, д.м.</a:t>
            </a:r>
            <a:endParaRPr lang="bg-BG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</a:t>
            </a:r>
            <a:r>
              <a:rPr lang="bg-BG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Хаджийски, д.ф.</a:t>
            </a:r>
          </a:p>
          <a:p>
            <a:pPr algn="ctr"/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Гл. ас. Мила Георгиева, д.и.</a:t>
            </a:r>
          </a:p>
          <a:p>
            <a:pPr algn="ctr"/>
            <a:r>
              <a:rPr lang="bg-BG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Гл. ас. д-р Антония </a:t>
            </a:r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Атанасова</a:t>
            </a:r>
            <a:endParaRPr lang="bg-BG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Ас. д-р Симеон Симеонов</a:t>
            </a:r>
          </a:p>
          <a:p>
            <a:pPr algn="ctr"/>
            <a:r>
              <a:rPr lang="bg-B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Ас. д-р Камен </a:t>
            </a:r>
            <a:r>
              <a:rPr lang="bg-BG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Ногалчев</a:t>
            </a:r>
            <a:endParaRPr lang="bg-BG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878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>
                <a:solidFill>
                  <a:srgbClr val="002060"/>
                </a:solidFill>
              </a:rPr>
              <a:t>С какво  МУ-Варна се различава от останалите Медицински университети?</a:t>
            </a:r>
            <a:endParaRPr lang="bg-BG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89863763"/>
              </p:ext>
            </p:extLst>
          </p:nvPr>
        </p:nvGraphicFramePr>
        <p:xfrm>
          <a:off x="457200" y="1600200"/>
          <a:ext cx="365760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334200" cy="4572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b="1" i="1" dirty="0" smtClean="0">
                <a:solidFill>
                  <a:srgbClr val="C00000"/>
                </a:solidFill>
              </a:rPr>
              <a:t>“</a:t>
            </a:r>
            <a:r>
              <a:rPr lang="ru-RU" sz="2000" b="1" i="1" dirty="0" smtClean="0">
                <a:solidFill>
                  <a:srgbClr val="C00000"/>
                </a:solidFill>
              </a:rPr>
              <a:t>С </a:t>
            </a:r>
            <a:r>
              <a:rPr lang="ru-RU" sz="2000" b="1" i="1" dirty="0" err="1">
                <a:solidFill>
                  <a:srgbClr val="C00000"/>
                </a:solidFill>
              </a:rPr>
              <a:t>доброто</a:t>
            </a:r>
            <a:r>
              <a:rPr lang="ru-RU" sz="2000" b="1" i="1" dirty="0">
                <a:solidFill>
                  <a:srgbClr val="C00000"/>
                </a:solidFill>
              </a:rPr>
              <a:t> отношение и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отзивчивостта</a:t>
            </a:r>
            <a:r>
              <a:rPr lang="en-US" sz="2000" b="1" i="1" dirty="0" smtClean="0">
                <a:solidFill>
                  <a:srgbClr val="C00000"/>
                </a:solidFill>
              </a:rPr>
              <a:t>.”</a:t>
            </a:r>
            <a:endParaRPr lang="bg-BG" sz="2000" b="1" i="1" dirty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000" b="1" i="1" dirty="0" smtClean="0">
                <a:solidFill>
                  <a:srgbClr val="C00000"/>
                </a:solidFill>
              </a:rPr>
              <a:t>“</a:t>
            </a:r>
            <a:r>
              <a:rPr lang="ru-RU" sz="2000" b="1" i="1" dirty="0" smtClean="0">
                <a:solidFill>
                  <a:srgbClr val="C00000"/>
                </a:solidFill>
              </a:rPr>
              <a:t>Отношение</a:t>
            </a:r>
            <a:r>
              <a:rPr lang="ru-RU" sz="2000" b="1" i="1" dirty="0">
                <a:solidFill>
                  <a:srgbClr val="C00000"/>
                </a:solidFill>
              </a:rPr>
              <a:t>, </a:t>
            </a:r>
            <a:r>
              <a:rPr lang="ru-RU" sz="2000" b="1" i="1" dirty="0" err="1">
                <a:solidFill>
                  <a:srgbClr val="C00000"/>
                </a:solidFill>
              </a:rPr>
              <a:t>подхождащо</a:t>
            </a:r>
            <a:r>
              <a:rPr lang="ru-RU" sz="2000" b="1" i="1" dirty="0">
                <a:solidFill>
                  <a:srgbClr val="C00000"/>
                </a:solidFill>
              </a:rPr>
              <a:t> за научно </a:t>
            </a:r>
            <a:r>
              <a:rPr lang="ru-RU" sz="2000" b="1" i="1" dirty="0" err="1">
                <a:solidFill>
                  <a:srgbClr val="C00000"/>
                </a:solidFill>
              </a:rPr>
              <a:t>средище</a:t>
            </a:r>
            <a:r>
              <a:rPr lang="ru-RU" sz="2000" b="1" i="1" dirty="0">
                <a:solidFill>
                  <a:srgbClr val="C00000"/>
                </a:solidFill>
              </a:rPr>
              <a:t>, перфекта кампания, отличен </a:t>
            </a:r>
            <a:r>
              <a:rPr lang="ru-RU" sz="2000" b="1" i="1" dirty="0" smtClean="0">
                <a:solidFill>
                  <a:srgbClr val="C00000"/>
                </a:solidFill>
              </a:rPr>
              <a:t>мениджмънт</a:t>
            </a:r>
            <a:r>
              <a:rPr lang="en-US" sz="2000" b="1" i="1" dirty="0" smtClean="0">
                <a:solidFill>
                  <a:srgbClr val="C00000"/>
                </a:solidFill>
              </a:rPr>
              <a:t>.”</a:t>
            </a:r>
            <a:endParaRPr lang="bg-BG" sz="2000" b="1" i="1" dirty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000" b="1" i="1" dirty="0" smtClean="0">
                <a:solidFill>
                  <a:srgbClr val="C00000"/>
                </a:solidFill>
              </a:rPr>
              <a:t>“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Отношението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към</a:t>
            </a:r>
            <a:r>
              <a:rPr lang="ru-RU" sz="2000" b="1" i="1" dirty="0">
                <a:solidFill>
                  <a:srgbClr val="C00000"/>
                </a:solidFill>
              </a:rPr>
              <a:t> кандидат-</a:t>
            </a:r>
            <a:r>
              <a:rPr lang="ru-RU" sz="2000" b="1" i="1" dirty="0" err="1">
                <a:solidFill>
                  <a:srgbClr val="C00000"/>
                </a:solidFill>
              </a:rPr>
              <a:t>студентите</a:t>
            </a:r>
            <a:r>
              <a:rPr lang="ru-RU" sz="2000" b="1" i="1" dirty="0">
                <a:solidFill>
                  <a:srgbClr val="C00000"/>
                </a:solidFill>
              </a:rPr>
              <a:t>. Много </a:t>
            </a:r>
            <a:r>
              <a:rPr lang="ru-RU" sz="2000" b="1" i="1" dirty="0" err="1">
                <a:solidFill>
                  <a:srgbClr val="C00000"/>
                </a:solidFill>
              </a:rPr>
              <a:t>съм</a:t>
            </a:r>
            <a:r>
              <a:rPr lang="ru-RU" sz="2000" b="1" i="1" dirty="0">
                <a:solidFill>
                  <a:srgbClr val="C00000"/>
                </a:solidFill>
              </a:rPr>
              <a:t> впечатлен. </a:t>
            </a:r>
            <a:r>
              <a:rPr lang="ru-RU" sz="2000" b="1" i="1" dirty="0" err="1">
                <a:solidFill>
                  <a:srgbClr val="C00000"/>
                </a:solidFill>
              </a:rPr>
              <a:t>Вие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сте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единствените</a:t>
            </a:r>
            <a:r>
              <a:rPr lang="ru-RU" sz="2000" b="1" i="1" dirty="0">
                <a:solidFill>
                  <a:srgbClr val="C00000"/>
                </a:solidFill>
              </a:rPr>
              <a:t>, </a:t>
            </a:r>
            <a:r>
              <a:rPr lang="ru-RU" sz="2000" b="1" i="1" dirty="0" err="1">
                <a:solidFill>
                  <a:srgbClr val="C00000"/>
                </a:solidFill>
              </a:rPr>
              <a:t>отличаващи</a:t>
            </a:r>
            <a:r>
              <a:rPr lang="ru-RU" sz="2000" b="1" i="1" dirty="0">
                <a:solidFill>
                  <a:srgbClr val="C00000"/>
                </a:solidFill>
              </a:rPr>
              <a:t> се с </a:t>
            </a:r>
            <a:r>
              <a:rPr lang="ru-RU" sz="2000" b="1" i="1" dirty="0" err="1">
                <a:solidFill>
                  <a:srgbClr val="C00000"/>
                </a:solidFill>
              </a:rPr>
              <a:t>това</a:t>
            </a:r>
            <a:r>
              <a:rPr lang="ru-RU" sz="2000" b="1" i="1" dirty="0" smtClean="0">
                <a:solidFill>
                  <a:srgbClr val="C00000"/>
                </a:solidFill>
              </a:rPr>
              <a:t>.</a:t>
            </a:r>
            <a:r>
              <a:rPr lang="en-US" sz="2000" b="1" i="1" dirty="0" smtClean="0">
                <a:solidFill>
                  <a:srgbClr val="C00000"/>
                </a:solidFill>
              </a:rPr>
              <a:t>”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endParaRPr lang="bg-BG" sz="2000" b="1" i="1" dirty="0">
              <a:solidFill>
                <a:srgbClr val="C00000"/>
              </a:solidFill>
            </a:endParaRPr>
          </a:p>
          <a:p>
            <a:endParaRPr lang="bg-BG" sz="2000" i="1" dirty="0"/>
          </a:p>
        </p:txBody>
      </p:sp>
      <p:pic>
        <p:nvPicPr>
          <p:cNvPr id="6" name="Picture 2" descr="http://www.mu-varna.bg/Style%20Library/CustomStyleSheets/img/logo-b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96952"/>
            <a:ext cx="936104" cy="84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1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29351" y="1484784"/>
            <a:ext cx="3657600" cy="20162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се проучи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мнението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кандидат-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студентите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имиджа и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подготовката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която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очакват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 получат в МУ-Варна</a:t>
            </a:r>
          </a:p>
          <a:p>
            <a:pPr marL="0" indent="0">
              <a:buNone/>
            </a:pPr>
            <a:endParaRPr lang="bg-BG" dirty="0" smtClean="0"/>
          </a:p>
          <a:p>
            <a:pPr marL="0" indent="0" algn="ctr">
              <a:buNone/>
            </a:pPr>
            <a:endParaRPr lang="bg-BG" sz="3200" dirty="0" smtClean="0">
              <a:solidFill>
                <a:srgbClr val="00206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27984" y="1484784"/>
            <a:ext cx="4104456" cy="20162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g-BG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Кандидатстудентска кампания </a:t>
            </a:r>
            <a:r>
              <a:rPr lang="bg-BG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</a:t>
            </a:r>
            <a:r>
              <a:rPr lang="bg-BG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</a:p>
          <a:p>
            <a:r>
              <a:rPr lang="bg-BG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Брой анкетирани – </a:t>
            </a:r>
          </a:p>
          <a:p>
            <a:pPr marL="0" indent="0">
              <a:buNone/>
            </a:pPr>
            <a:r>
              <a:rPr lang="bg-BG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366 кандидат-студенти</a:t>
            </a:r>
          </a:p>
          <a:p>
            <a:pPr marL="0" indent="0">
              <a:buNone/>
            </a:pPr>
            <a:r>
              <a:rPr lang="bg-BG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(276 </a:t>
            </a:r>
            <a:r>
              <a:rPr lang="bg-BG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жени и 90 </a:t>
            </a:r>
            <a:r>
              <a:rPr lang="bg-BG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мъже)</a:t>
            </a:r>
            <a:endParaRPr lang="bg-BG" dirty="0"/>
          </a:p>
          <a:p>
            <a:endParaRPr lang="bg-B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29351" y="332656"/>
            <a:ext cx="3657600" cy="658368"/>
          </a:xfrm>
        </p:spPr>
        <p:txBody>
          <a:bodyPr/>
          <a:lstStyle/>
          <a:p>
            <a:pPr algn="ctr"/>
            <a:r>
              <a:rPr lang="bg-BG" sz="3200" dirty="0" smtClean="0"/>
              <a:t>Цел</a:t>
            </a:r>
            <a:endParaRPr lang="bg-BG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420274" y="332656"/>
            <a:ext cx="4256182" cy="658368"/>
          </a:xfrm>
        </p:spPr>
        <p:txBody>
          <a:bodyPr/>
          <a:lstStyle/>
          <a:p>
            <a:r>
              <a:rPr lang="bg-BG" sz="2400" dirty="0" smtClean="0"/>
              <a:t>Обхват на проучването</a:t>
            </a:r>
            <a:endParaRPr lang="bg-BG" sz="2400" dirty="0"/>
          </a:p>
        </p:txBody>
      </p:sp>
      <p:pic>
        <p:nvPicPr>
          <p:cNvPr id="4" name="Picture 2" descr="D:\Sonya Koleva\Anketi\Anketi 2014\IMG_0145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" y="4012877"/>
            <a:ext cx="4064000" cy="27051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Sonya Koleva\Anketi\Anketi 2014\IMG_0804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12877"/>
            <a:ext cx="4064000" cy="27051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36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dirty="0" smtClean="0">
                <a:solidFill>
                  <a:srgbClr val="002060"/>
                </a:solidFill>
              </a:rPr>
              <a:t>Местожителство на </a:t>
            </a:r>
            <a:br>
              <a:rPr lang="bg-BG" b="1" dirty="0" smtClean="0">
                <a:solidFill>
                  <a:srgbClr val="002060"/>
                </a:solidFill>
              </a:rPr>
            </a:br>
            <a:r>
              <a:rPr lang="bg-BG" b="1" dirty="0" smtClean="0">
                <a:solidFill>
                  <a:srgbClr val="002060"/>
                </a:solidFill>
              </a:rPr>
              <a:t>кандидат-студентите</a:t>
            </a:r>
            <a:endParaRPr lang="bg-BG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start.e-edu.bg/images/stpage/srsnpb/karta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097" y="-11151"/>
            <a:ext cx="3672408" cy="223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63104058"/>
              </p:ext>
            </p:extLst>
          </p:nvPr>
        </p:nvGraphicFramePr>
        <p:xfrm>
          <a:off x="457200" y="1600200"/>
          <a:ext cx="7467600" cy="50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978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shopeee.com/wp-content/uploads/2011/10/tips-for-newbies-in-internet-mark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69860"/>
            <a:ext cx="266116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nteractive-share.com/wp-content/uploads/2010/05/internet-mee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653136"/>
            <a:ext cx="2664296" cy="214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rgbClr val="002060"/>
                </a:solidFill>
              </a:rPr>
              <a:t>Откъде научихте за МУ-Варна?</a:t>
            </a:r>
            <a:endParaRPr lang="bg-BG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73109200"/>
              </p:ext>
            </p:extLst>
          </p:nvPr>
        </p:nvGraphicFramePr>
        <p:xfrm>
          <a:off x="971408" y="1556792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557809" y="980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>
                <a:solidFill>
                  <a:srgbClr val="00B0F0"/>
                </a:solidFill>
              </a:rPr>
              <a:t>“</a:t>
            </a:r>
            <a:r>
              <a:rPr lang="ru-RU" b="1" i="1" dirty="0" smtClean="0">
                <a:solidFill>
                  <a:srgbClr val="00B0F0"/>
                </a:solidFill>
              </a:rPr>
              <a:t>Той </a:t>
            </a:r>
            <a:r>
              <a:rPr lang="ru-RU" b="1" i="1" dirty="0">
                <a:solidFill>
                  <a:srgbClr val="00B0F0"/>
                </a:solidFill>
              </a:rPr>
              <a:t>е един от </a:t>
            </a:r>
            <a:r>
              <a:rPr lang="ru-RU" b="1" i="1" dirty="0" err="1">
                <a:solidFill>
                  <a:srgbClr val="00B0F0"/>
                </a:solidFill>
              </a:rPr>
              <a:t>най-уважаваните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университети</a:t>
            </a:r>
            <a:r>
              <a:rPr lang="ru-RU" b="1" i="1" dirty="0">
                <a:solidFill>
                  <a:srgbClr val="00B0F0"/>
                </a:solidFill>
              </a:rPr>
              <a:t> в </a:t>
            </a:r>
            <a:r>
              <a:rPr lang="ru-RU" b="1" i="1" dirty="0" err="1" smtClean="0">
                <a:solidFill>
                  <a:srgbClr val="00B0F0"/>
                </a:solidFill>
              </a:rPr>
              <a:t>България</a:t>
            </a:r>
            <a:r>
              <a:rPr lang="en-US" b="1" i="1" dirty="0" smtClean="0">
                <a:solidFill>
                  <a:srgbClr val="00B0F0"/>
                </a:solidFill>
              </a:rPr>
              <a:t>.”</a:t>
            </a:r>
            <a:endParaRPr lang="bg-BG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5040560" cy="1143000"/>
          </a:xfrm>
        </p:spPr>
        <p:txBody>
          <a:bodyPr>
            <a:normAutofit/>
          </a:bodyPr>
          <a:lstStyle/>
          <a:p>
            <a:r>
              <a:rPr lang="bg-BG" b="1" dirty="0" smtClean="0">
                <a:solidFill>
                  <a:srgbClr val="002060"/>
                </a:solidFill>
              </a:rPr>
              <a:t>Какво влияе на избора Ви на университет?</a:t>
            </a:r>
            <a:endParaRPr lang="bg-BG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02330070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Callout 5"/>
          <p:cNvSpPr/>
          <p:nvPr/>
        </p:nvSpPr>
        <p:spPr>
          <a:xfrm>
            <a:off x="5004048" y="188640"/>
            <a:ext cx="3888432" cy="3240360"/>
          </a:xfrm>
          <a:prstGeom prst="wedgeEllipseCallout">
            <a:avLst>
              <a:gd name="adj1" fmla="val -59908"/>
              <a:gd name="adj2" fmla="val 1253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bg-BG" sz="1400" b="1" i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b="1" i="1" dirty="0" smtClean="0">
                <a:solidFill>
                  <a:srgbClr val="002060"/>
                </a:solidFill>
              </a:rPr>
              <a:t>Местоположението</a:t>
            </a:r>
            <a:r>
              <a:rPr lang="bg-BG" sz="1400" b="1" i="1" dirty="0">
                <a:solidFill>
                  <a:srgbClr val="002060"/>
                </a:solidFill>
              </a:rPr>
              <a:t>/ град </a:t>
            </a:r>
            <a:r>
              <a:rPr lang="bg-BG" sz="1400" b="1" i="1" dirty="0" smtClean="0">
                <a:solidFill>
                  <a:srgbClr val="002060"/>
                </a:solidFill>
              </a:rPr>
              <a:t>Варна</a:t>
            </a:r>
            <a:endParaRPr lang="en-US" sz="1400" b="1" i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b="1" i="1" dirty="0" smtClean="0">
                <a:solidFill>
                  <a:srgbClr val="002060"/>
                </a:solidFill>
              </a:rPr>
              <a:t>Възможностите </a:t>
            </a:r>
            <a:r>
              <a:rPr lang="bg-BG" sz="1400" b="1" i="1" dirty="0">
                <a:solidFill>
                  <a:srgbClr val="002060"/>
                </a:solidFill>
              </a:rPr>
              <a:t>за </a:t>
            </a:r>
            <a:r>
              <a:rPr lang="bg-BG" sz="1400" b="1" i="1" dirty="0" smtClean="0">
                <a:solidFill>
                  <a:srgbClr val="002060"/>
                </a:solidFill>
              </a:rPr>
              <a:t>реализация</a:t>
            </a:r>
            <a:endParaRPr lang="en-US" sz="1400" b="1" i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 err="1" smtClean="0">
                <a:solidFill>
                  <a:srgbClr val="002060"/>
                </a:solidFill>
              </a:rPr>
              <a:t>Специалността</a:t>
            </a:r>
            <a:r>
              <a:rPr lang="ru-RU" sz="1400" b="1" i="1" dirty="0">
                <a:solidFill>
                  <a:srgbClr val="002060"/>
                </a:solidFill>
              </a:rPr>
              <a:t>(-</a:t>
            </a:r>
            <a:r>
              <a:rPr lang="ru-RU" sz="1400" b="1" i="1" dirty="0" err="1">
                <a:solidFill>
                  <a:srgbClr val="002060"/>
                </a:solidFill>
              </a:rPr>
              <a:t>ите</a:t>
            </a:r>
            <a:r>
              <a:rPr lang="ru-RU" sz="1400" b="1" i="1" dirty="0">
                <a:solidFill>
                  <a:srgbClr val="002060"/>
                </a:solidFill>
              </a:rPr>
              <a:t>)/ </a:t>
            </a:r>
            <a:r>
              <a:rPr lang="ru-RU" sz="1400" b="1" i="1" dirty="0" err="1">
                <a:solidFill>
                  <a:srgbClr val="002060"/>
                </a:solidFill>
              </a:rPr>
              <a:t>Практическата</a:t>
            </a:r>
            <a:r>
              <a:rPr lang="ru-RU" sz="1400" b="1" i="1" dirty="0">
                <a:solidFill>
                  <a:srgbClr val="002060"/>
                </a:solidFill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</a:rPr>
              <a:t>насоченост</a:t>
            </a:r>
            <a:r>
              <a:rPr lang="ru-RU" sz="1400" b="1" i="1" dirty="0">
                <a:solidFill>
                  <a:srgbClr val="002060"/>
                </a:solidFill>
              </a:rPr>
              <a:t> на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обучениет</a:t>
            </a:r>
            <a:r>
              <a:rPr lang="bg-BG" sz="1400" b="1" i="1" dirty="0">
                <a:solidFill>
                  <a:srgbClr val="002060"/>
                </a:solidFill>
              </a:rPr>
              <a:t>о</a:t>
            </a:r>
            <a:endParaRPr lang="en-US" sz="1400" b="1" i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 err="1" smtClean="0">
                <a:solidFill>
                  <a:srgbClr val="002060"/>
                </a:solidFill>
              </a:rPr>
              <a:t>Обслужването</a:t>
            </a:r>
            <a:r>
              <a:rPr lang="ru-RU" sz="1400" b="1" i="1" dirty="0" smtClean="0">
                <a:solidFill>
                  <a:srgbClr val="002060"/>
                </a:solidFill>
              </a:rPr>
              <a:t> </a:t>
            </a:r>
            <a:r>
              <a:rPr lang="ru-RU" sz="1400" b="1" i="1" dirty="0">
                <a:solidFill>
                  <a:srgbClr val="002060"/>
                </a:solidFill>
              </a:rPr>
              <a:t>и </a:t>
            </a:r>
            <a:r>
              <a:rPr lang="ru-RU" sz="1400" b="1" i="1" dirty="0" err="1">
                <a:solidFill>
                  <a:srgbClr val="002060"/>
                </a:solidFill>
              </a:rPr>
              <a:t>етикета</a:t>
            </a:r>
            <a:r>
              <a:rPr lang="ru-RU" sz="1400" b="1" i="1" dirty="0">
                <a:solidFill>
                  <a:srgbClr val="002060"/>
                </a:solidFill>
              </a:rPr>
              <a:t> на поведение на </a:t>
            </a:r>
            <a:r>
              <a:rPr lang="ru-RU" sz="1400" b="1" i="1" dirty="0" err="1">
                <a:solidFill>
                  <a:srgbClr val="002060"/>
                </a:solidFill>
              </a:rPr>
              <a:t>служителите</a:t>
            </a:r>
            <a:r>
              <a:rPr lang="ru-RU" sz="1400" b="1" i="1" dirty="0">
                <a:solidFill>
                  <a:srgbClr val="002060"/>
                </a:solidFill>
              </a:rPr>
              <a:t> на </a:t>
            </a:r>
            <a:r>
              <a:rPr lang="ru-RU" sz="1400" b="1" i="1" dirty="0" smtClean="0">
                <a:solidFill>
                  <a:srgbClr val="002060"/>
                </a:solidFill>
              </a:rPr>
              <a:t>МУ-Варна</a:t>
            </a:r>
            <a:endParaRPr lang="bg-BG" sz="1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dirty="0" smtClean="0">
                <a:solidFill>
                  <a:srgbClr val="002060"/>
                </a:solidFill>
              </a:rPr>
              <a:t>В кои други университети ще кандидатствате?</a:t>
            </a:r>
            <a:endParaRPr lang="bg-BG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77918934"/>
              </p:ext>
            </p:extLst>
          </p:nvPr>
        </p:nvGraphicFramePr>
        <p:xfrm>
          <a:off x="213657" y="1916832"/>
          <a:ext cx="857267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23728" y="2310693"/>
            <a:ext cx="475252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accent3"/>
                </a:solidFill>
              </a:rPr>
              <a:t>1</a:t>
            </a:r>
            <a:r>
              <a:rPr lang="en-US" b="1" dirty="0" smtClean="0">
                <a:solidFill>
                  <a:schemeClr val="accent3"/>
                </a:solidFill>
              </a:rPr>
              <a:t>14</a:t>
            </a:r>
            <a:r>
              <a:rPr lang="bg-BG" b="1" dirty="0" smtClean="0">
                <a:solidFill>
                  <a:schemeClr val="accent3"/>
                </a:solidFill>
              </a:rPr>
              <a:t> анкетирани кандидат-студенти ще кандидатстват </a:t>
            </a:r>
            <a:r>
              <a:rPr lang="bg-BG" b="1" i="1" dirty="0" smtClean="0">
                <a:solidFill>
                  <a:schemeClr val="accent3"/>
                </a:solidFill>
              </a:rPr>
              <a:t>само</a:t>
            </a:r>
            <a:r>
              <a:rPr lang="bg-BG" b="1" dirty="0" smtClean="0">
                <a:solidFill>
                  <a:schemeClr val="accent3"/>
                </a:solidFill>
              </a:rPr>
              <a:t> в МУ-Варна!</a:t>
            </a:r>
            <a:endParaRPr lang="bg-BG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940966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rgbClr val="002060"/>
                </a:solidFill>
              </a:rPr>
              <a:t>Към каква специалност сте се насочили?</a:t>
            </a:r>
            <a:endParaRPr lang="bg-BG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7214170"/>
              </p:ext>
            </p:extLst>
          </p:nvPr>
        </p:nvGraphicFramePr>
        <p:xfrm>
          <a:off x="107504" y="980728"/>
          <a:ext cx="843528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625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851694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rgbClr val="002060"/>
                </a:solidFill>
              </a:rPr>
              <a:t>Оценка на кандидат-студентите за интернет-страницата на МУ-Варна</a:t>
            </a:r>
            <a:endParaRPr lang="bg-BG" b="1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1340768"/>
            <a:ext cx="3657600" cy="887320"/>
          </a:xfrm>
        </p:spPr>
        <p:txBody>
          <a:bodyPr/>
          <a:lstStyle/>
          <a:p>
            <a:r>
              <a:rPr lang="ru-RU" dirty="0" err="1"/>
              <a:t>Посещавали</a:t>
            </a:r>
            <a:r>
              <a:rPr lang="ru-RU" dirty="0"/>
              <a:t> ли </a:t>
            </a:r>
            <a:r>
              <a:rPr lang="ru-RU" dirty="0" err="1"/>
              <a:t>сте</a:t>
            </a:r>
            <a:r>
              <a:rPr lang="ru-RU" dirty="0"/>
              <a:t> сайта на Университета?</a:t>
            </a:r>
            <a:endParaRPr lang="bg-B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343400" y="1340768"/>
            <a:ext cx="3657600" cy="887320"/>
          </a:xfrm>
        </p:spPr>
        <p:txBody>
          <a:bodyPr/>
          <a:lstStyle/>
          <a:p>
            <a:r>
              <a:rPr lang="ru-RU" sz="1600" dirty="0" err="1"/>
              <a:t>Намерихте</a:t>
            </a:r>
            <a:r>
              <a:rPr lang="ru-RU" sz="1600" dirty="0"/>
              <a:t> ли </a:t>
            </a:r>
            <a:r>
              <a:rPr lang="ru-RU" sz="1600" dirty="0" err="1"/>
              <a:t>бързо</a:t>
            </a:r>
            <a:r>
              <a:rPr lang="ru-RU" sz="1600" dirty="0"/>
              <a:t> </a:t>
            </a:r>
            <a:r>
              <a:rPr lang="ru-RU" sz="1600" dirty="0" err="1"/>
              <a:t>информацията</a:t>
            </a:r>
            <a:r>
              <a:rPr lang="ru-RU" sz="1600" dirty="0"/>
              <a:t>, </a:t>
            </a:r>
            <a:r>
              <a:rPr lang="ru-RU" sz="1600" dirty="0" err="1"/>
              <a:t>която</a:t>
            </a:r>
            <a:r>
              <a:rPr lang="ru-RU" sz="1600" dirty="0"/>
              <a:t> </a:t>
            </a:r>
            <a:r>
              <a:rPr lang="ru-RU" sz="1600" dirty="0" err="1"/>
              <a:t>търсехте</a:t>
            </a:r>
            <a:r>
              <a:rPr lang="ru-RU" sz="1600" dirty="0"/>
              <a:t> в сайта на МУ – Варна?</a:t>
            </a:r>
            <a:endParaRPr lang="bg-BG" sz="16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05825892"/>
              </p:ext>
            </p:extLst>
          </p:nvPr>
        </p:nvGraphicFramePr>
        <p:xfrm>
          <a:off x="241176" y="2362200"/>
          <a:ext cx="2386608" cy="358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9146714"/>
              </p:ext>
            </p:extLst>
          </p:nvPr>
        </p:nvGraphicFramePr>
        <p:xfrm>
          <a:off x="5688124" y="2348880"/>
          <a:ext cx="239746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2339752" y="2750178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Впечатлена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съм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сайта, поздравления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Той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грабна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насърчи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избера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именно МУ-Варна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US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bg-BG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57732" y="4039617"/>
            <a:ext cx="2952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1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Всичко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на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световно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ниво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Браво! </a:t>
            </a:r>
            <a:r>
              <a:rPr lang="ru-RU" sz="1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Продължава</a:t>
            </a:r>
            <a:r>
              <a:rPr lang="bg-BG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така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Успех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US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bg-BG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63688" y="58052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</a:t>
            </a:r>
            <a:r>
              <a:rPr lang="ru-RU" sz="1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ова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най-интерактивният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поддържан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сайт на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университет в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страната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bg-BG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0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67600" cy="1084982"/>
          </a:xfrm>
        </p:spPr>
        <p:txBody>
          <a:bodyPr>
            <a:normAutofit fontScale="90000"/>
          </a:bodyPr>
          <a:lstStyle/>
          <a:p>
            <a:r>
              <a:rPr lang="bg-BG" b="1" dirty="0"/>
              <a:t/>
            </a:r>
            <a:br>
              <a:rPr lang="bg-BG" b="1" dirty="0"/>
            </a:br>
            <a:r>
              <a:rPr lang="bg-BG" b="1" dirty="0" smtClean="0"/>
              <a:t/>
            </a:r>
            <a:br>
              <a:rPr lang="bg-BG" b="1" dirty="0" smtClean="0"/>
            </a:br>
            <a:r>
              <a:rPr lang="bg-BG" b="1" dirty="0"/>
              <a:t/>
            </a:r>
            <a:br>
              <a:rPr lang="bg-BG" b="1" dirty="0"/>
            </a:br>
            <a:r>
              <a:rPr lang="bg-BG" b="1" dirty="0" smtClean="0"/>
              <a:t/>
            </a:r>
            <a:br>
              <a:rPr lang="bg-BG" b="1" dirty="0" smtClean="0"/>
            </a:br>
            <a:r>
              <a:rPr lang="bg-BG" b="1" dirty="0" smtClean="0"/>
              <a:t/>
            </a:r>
            <a:br>
              <a:rPr lang="bg-BG" b="1" dirty="0" smtClean="0"/>
            </a:br>
            <a:r>
              <a:rPr lang="bg-BG" b="1" dirty="0"/>
              <a:t/>
            </a:r>
            <a:br>
              <a:rPr lang="bg-BG" b="1" dirty="0"/>
            </a:br>
            <a:r>
              <a:rPr lang="bg-BG" b="1" dirty="0" smtClean="0"/>
              <a:t/>
            </a:r>
            <a:br>
              <a:rPr lang="bg-BG" b="1" dirty="0" smtClean="0"/>
            </a:br>
            <a:r>
              <a:rPr lang="bg-BG" b="1" dirty="0"/>
              <a:t/>
            </a:r>
            <a:br>
              <a:rPr lang="bg-BG" b="1" dirty="0"/>
            </a:br>
            <a:r>
              <a:rPr lang="bg-BG" b="1" dirty="0" smtClean="0"/>
              <a:t/>
            </a:r>
            <a:br>
              <a:rPr lang="bg-BG" b="1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ru-RU" b="1" dirty="0" err="1" smtClean="0">
                <a:solidFill>
                  <a:srgbClr val="002060"/>
                </a:solidFill>
              </a:rPr>
              <a:t>Имате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ли информация за </a:t>
            </a:r>
            <a:r>
              <a:rPr lang="ru-RU" b="1" dirty="0" err="1">
                <a:solidFill>
                  <a:srgbClr val="002060"/>
                </a:solidFill>
              </a:rPr>
              <a:t>новите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специалности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 МУ-Варна?</a:t>
            </a:r>
            <a:r>
              <a:rPr lang="bg-BG" dirty="0">
                <a:solidFill>
                  <a:srgbClr val="FF0000"/>
                </a:solidFill>
              </a:rPr>
              <a:t/>
            </a:r>
            <a:br>
              <a:rPr lang="bg-BG" dirty="0">
                <a:solidFill>
                  <a:srgbClr val="FF0000"/>
                </a:solidFill>
              </a:rPr>
            </a:b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220112">
            <a:off x="4624825" y="2097993"/>
            <a:ext cx="374441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g-BG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Рехабилитация, морелечение, </a:t>
            </a:r>
            <a:r>
              <a:rPr lang="bg-BG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уелнес</a:t>
            </a:r>
            <a:r>
              <a:rPr lang="bg-BG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и спа</a:t>
            </a:r>
            <a:endParaRPr lang="en-US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8124" y="4653136"/>
            <a:ext cx="3802324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g-BG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Обществено здравеопазване и здравен мениджмънт (на руски език)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35551"/>
              </p:ext>
            </p:extLst>
          </p:nvPr>
        </p:nvGraphicFramePr>
        <p:xfrm>
          <a:off x="-108520" y="1412776"/>
          <a:ext cx="5646446" cy="4312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02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1481</TotalTime>
  <Words>479</Words>
  <Application>Microsoft Office PowerPoint</Application>
  <PresentationFormat>On-screen Show (4:3)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Schoolbook</vt:lpstr>
      <vt:lpstr>Wingdings</vt:lpstr>
      <vt:lpstr>Wingdings 2</vt:lpstr>
      <vt:lpstr>Oriel</vt:lpstr>
      <vt:lpstr> Анализ на резултати от анкета за проучване мнението на кандидат-студентите  в МУ-ВАРНА 2015 г.</vt:lpstr>
      <vt:lpstr>PowerPoint Presentation</vt:lpstr>
      <vt:lpstr>Местожителство на  кандидат-студентите</vt:lpstr>
      <vt:lpstr>Откъде научихте за МУ-Варна?</vt:lpstr>
      <vt:lpstr>Какво влияе на избора Ви на университет?</vt:lpstr>
      <vt:lpstr>В кои други университети ще кандидатствате?</vt:lpstr>
      <vt:lpstr>Към каква специалност сте се насочили?</vt:lpstr>
      <vt:lpstr>Оценка на кандидат-студентите за интернет-страницата на МУ-Варна</vt:lpstr>
      <vt:lpstr>          Имате ли информация за новите специалности в МУ-Варна? </vt:lpstr>
      <vt:lpstr>Чували ли сте за някой от преподавателите на Медицински университет – Варна?</vt:lpstr>
      <vt:lpstr>С какво  МУ-Варна се различава от останалите Медицински университети?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Резултати от анкетно проучване на мнението на кандидат-студентите за имиджа и подготовката, която очакват да получат</dc:title>
  <dc:creator>Sonia Koleva</dc:creator>
  <cp:lastModifiedBy>Соня Валериева Колева</cp:lastModifiedBy>
  <cp:revision>50</cp:revision>
  <dcterms:created xsi:type="dcterms:W3CDTF">2013-10-21T05:52:03Z</dcterms:created>
  <dcterms:modified xsi:type="dcterms:W3CDTF">2015-11-03T07:43:38Z</dcterms:modified>
</cp:coreProperties>
</file>