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odora Ruseva" initials="TR" lastIdx="2" clrIdx="0">
    <p:extLst>
      <p:ext uri="{19B8F6BF-5375-455C-9EA6-DF929625EA0E}">
        <p15:presenceInfo xmlns:p15="http://schemas.microsoft.com/office/powerpoint/2012/main" userId="Teodora Ruse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CE0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3" d="100"/>
          <a:sy n="93" d="100"/>
        </p:scale>
        <p:origin x="342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  <a:sp3d/>
          </c:spPr>
          <c:invertIfNegative val="0"/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C2D0-4D4F-9BBA-EDB4F48E25E0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C2D0-4D4F-9BBA-EDB4F48E25E0}"/>
              </c:ext>
            </c:extLst>
          </c:dPt>
          <c:dPt>
            <c:idx val="4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C2D0-4D4F-9BBA-EDB4F48E25E0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2D0-4D4F-9BBA-EDB4F48E25E0}"/>
              </c:ext>
            </c:extLst>
          </c:dPt>
          <c:dPt>
            <c:idx val="7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2D0-4D4F-9BBA-EDB4F48E25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лична изява в частната практика</c:v>
                </c:pt>
                <c:pt idx="1">
                  <c:v>възможност за лична изява и помощ на болните</c:v>
                </c:pt>
                <c:pt idx="2">
                  <c:v>примери на професионалисти, действащи в екстремни ситуации</c:v>
                </c:pt>
                <c:pt idx="3">
                  <c:v>научни постижения и перспективи на мед. науки</c:v>
                </c:pt>
                <c:pt idx="4">
                  <c:v>семейна традиция</c:v>
                </c:pt>
                <c:pt idx="5">
                  <c:v>големи възможности в мед. практика</c:v>
                </c:pt>
                <c:pt idx="6">
                  <c:v>материална осигуреност</c:v>
                </c:pt>
                <c:pt idx="7">
                  <c:v>престижност на професията</c:v>
                </c:pt>
              </c:strCache>
            </c:strRef>
          </c:cat>
          <c:val>
            <c:numRef>
              <c:f>Sheet1!$B$2:$B$9</c:f>
              <c:numCache>
                <c:formatCode>0%</c:formatCode>
                <c:ptCount val="8"/>
                <c:pt idx="0">
                  <c:v>0.33</c:v>
                </c:pt>
                <c:pt idx="1">
                  <c:v>0.35</c:v>
                </c:pt>
                <c:pt idx="2">
                  <c:v>0.04</c:v>
                </c:pt>
                <c:pt idx="3">
                  <c:v>0.12</c:v>
                </c:pt>
                <c:pt idx="4">
                  <c:v>0.08</c:v>
                </c:pt>
                <c:pt idx="5">
                  <c:v>0.15</c:v>
                </c:pt>
                <c:pt idx="6">
                  <c:v>0.04</c:v>
                </c:pt>
                <c:pt idx="7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F3-4B8B-BC26-AC1153CD50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лична изява в частната практика</c:v>
                </c:pt>
                <c:pt idx="1">
                  <c:v>възможност за лична изява и помощ на болните</c:v>
                </c:pt>
                <c:pt idx="2">
                  <c:v>примери на професионалисти, действащи в екстремни ситуации</c:v>
                </c:pt>
                <c:pt idx="3">
                  <c:v>научни постижения и перспективи на мед. науки</c:v>
                </c:pt>
                <c:pt idx="4">
                  <c:v>семейна традиция</c:v>
                </c:pt>
                <c:pt idx="5">
                  <c:v>големи възможности в мед. практика</c:v>
                </c:pt>
                <c:pt idx="6">
                  <c:v>материална осигуреност</c:v>
                </c:pt>
                <c:pt idx="7">
                  <c:v>престижност на професията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03F3-4B8B-BC26-AC1153CD50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лична изява в частната практика</c:v>
                </c:pt>
                <c:pt idx="1">
                  <c:v>възможност за лична изява и помощ на болните</c:v>
                </c:pt>
                <c:pt idx="2">
                  <c:v>примери на професионалисти, действащи в екстремни ситуации</c:v>
                </c:pt>
                <c:pt idx="3">
                  <c:v>научни постижения и перспективи на мед. науки</c:v>
                </c:pt>
                <c:pt idx="4">
                  <c:v>семейна традиция</c:v>
                </c:pt>
                <c:pt idx="5">
                  <c:v>големи възможности в мед. практика</c:v>
                </c:pt>
                <c:pt idx="6">
                  <c:v>материална осигуреност</c:v>
                </c:pt>
                <c:pt idx="7">
                  <c:v>престижност на професията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03F3-4B8B-BC26-AC1153CD50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28530208"/>
        <c:axId val="428527912"/>
        <c:axId val="0"/>
      </c:bar3DChart>
      <c:catAx>
        <c:axId val="428530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8527912"/>
        <c:crosses val="autoZero"/>
        <c:auto val="1"/>
        <c:lblAlgn val="ctr"/>
        <c:lblOffset val="100"/>
        <c:noMultiLvlLbl val="0"/>
      </c:catAx>
      <c:valAx>
        <c:axId val="4285279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42853020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B050"/>
            </a:solidFill>
          </c:spPr>
          <c:dPt>
            <c:idx val="0"/>
            <c:bubble3D val="0"/>
            <c:spPr>
              <a:solidFill>
                <a:srgbClr val="00B05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D1-446B-8190-3BBA8AEBA0BF}"/>
              </c:ext>
            </c:extLst>
          </c:dPt>
          <c:dPt>
            <c:idx val="1"/>
            <c:bubble3D val="0"/>
            <c:explosion val="38"/>
            <c:spPr>
              <a:solidFill>
                <a:srgbClr val="00B0F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888-4E04-A25A-8A18560B92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0.95</c:v>
                </c:pt>
                <c:pt idx="1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88-4E04-A25A-8A18560B92B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2626262626262627E-3"/>
          <c:y val="3.4727703235990531E-2"/>
          <c:w val="0.97222222222222221"/>
          <c:h val="0.73626931992616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537-4279-BF1D-AF9886F61EE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537-4279-BF1D-AF9886F61EE1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537-4279-BF1D-AF9886F61EE1}"/>
              </c:ext>
            </c:extLst>
          </c:dPt>
          <c:dLbls>
            <c:dLbl>
              <c:idx val="0"/>
              <c:layout>
                <c:manualLayout>
                  <c:x val="2.525252525252502E-3"/>
                  <c:y val="-5.68271507498026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37-4279-BF1D-AF9886F61EE1}"/>
                </c:ext>
              </c:extLst>
            </c:dLbl>
            <c:dLbl>
              <c:idx val="1"/>
              <c:layout>
                <c:manualLayout>
                  <c:x val="8.8383838383838381E-3"/>
                  <c:y val="-6.9455406471981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37-4279-BF1D-AF9886F61EE1}"/>
                </c:ext>
              </c:extLst>
            </c:dLbl>
            <c:dLbl>
              <c:idx val="2"/>
              <c:layout>
                <c:manualLayout>
                  <c:x val="8.8383838383838381E-3"/>
                  <c:y val="-5.6827150749802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37-4279-BF1D-AF9886F61E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Възможност за увеличаване на броя на практическите упражнения</c:v>
                </c:pt>
                <c:pt idx="1">
                  <c:v>По-голям акцент на формите, утвърждаващи активно обучение и самостоятелна изява</c:v>
                </c:pt>
                <c:pt idx="2">
                  <c:v>Подобряване на подготовката на студентите за конкретна работа с болните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0.68</c:v>
                </c:pt>
                <c:pt idx="1">
                  <c:v>0.42</c:v>
                </c:pt>
                <c:pt idx="2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37-4279-BF1D-AF9886F61EE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43644216"/>
        <c:axId val="343638640"/>
        <c:axId val="0"/>
      </c:bar3DChart>
      <c:catAx>
        <c:axId val="343644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3638640"/>
        <c:crosses val="autoZero"/>
        <c:auto val="1"/>
        <c:lblAlgn val="ctr"/>
        <c:lblOffset val="100"/>
        <c:noMultiLvlLbl val="0"/>
      </c:catAx>
      <c:valAx>
        <c:axId val="34363864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43644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550F-4DAE-A204-541C2688AB54}"/>
              </c:ext>
            </c:extLst>
          </c:dPt>
          <c:dPt>
            <c:idx val="1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550F-4DAE-A204-541C2688AB54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550F-4DAE-A204-541C2688AB54}"/>
              </c:ext>
            </c:extLst>
          </c:dPt>
          <c:dPt>
            <c:idx val="3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550F-4DAE-A204-541C2688AB54}"/>
              </c:ext>
            </c:extLst>
          </c:dPt>
          <c:dPt>
            <c:idx val="4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550F-4DAE-A204-541C2688AB54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550F-4DAE-A204-541C2688AB54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550F-4DAE-A204-541C2688AB54}"/>
              </c:ext>
            </c:extLst>
          </c:dPt>
          <c:dPt>
            <c:idx val="7"/>
            <c:invertIfNegative val="0"/>
            <c:bubble3D val="0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  <a:effectLst/>
              <a:sp3d>
                <a:contourClr>
                  <a:srgbClr val="92D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550F-4DAE-A204-541C2688AB5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Акушерогинекологичен кабинет</c:v>
                </c:pt>
                <c:pt idx="1">
                  <c:v>Родилна зала</c:v>
                </c:pt>
                <c:pt idx="2">
                  <c:v>Отделение за новородени</c:v>
                </c:pt>
                <c:pt idx="3">
                  <c:v>Родилно отделение</c:v>
                </c:pt>
                <c:pt idx="4">
                  <c:v>Отделение за патологична бременност</c:v>
                </c:pt>
                <c:pt idx="5">
                  <c:v>Онкологичен кабинет</c:v>
                </c:pt>
                <c:pt idx="6">
                  <c:v>Гинекологично отделение и приемен кабинет</c:v>
                </c:pt>
                <c:pt idx="7">
                  <c:v>Интензивно детско отделение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5.8</c:v>
                </c:pt>
                <c:pt idx="1">
                  <c:v>5.81</c:v>
                </c:pt>
                <c:pt idx="2">
                  <c:v>5.75</c:v>
                </c:pt>
                <c:pt idx="3">
                  <c:v>5.75</c:v>
                </c:pt>
                <c:pt idx="4">
                  <c:v>5.56</c:v>
                </c:pt>
                <c:pt idx="5">
                  <c:v>5.5</c:v>
                </c:pt>
                <c:pt idx="6">
                  <c:v>5.55</c:v>
                </c:pt>
                <c:pt idx="7">
                  <c:v>5.36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3C-411D-AE8B-8285EC0E5A9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Акушерогинекологичен кабинет</c:v>
                </c:pt>
                <c:pt idx="1">
                  <c:v>Родилна зала</c:v>
                </c:pt>
                <c:pt idx="2">
                  <c:v>Отделение за новородени</c:v>
                </c:pt>
                <c:pt idx="3">
                  <c:v>Родилно отделение</c:v>
                </c:pt>
                <c:pt idx="4">
                  <c:v>Отделение за патологична бременност</c:v>
                </c:pt>
                <c:pt idx="5">
                  <c:v>Онкологичен кабинет</c:v>
                </c:pt>
                <c:pt idx="6">
                  <c:v>Гинекологично отделение и приемен кабинет</c:v>
                </c:pt>
                <c:pt idx="7">
                  <c:v>Интензивно детско отделение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1-933C-411D-AE8B-8285EC0E5A9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Акушерогинекологичен кабинет</c:v>
                </c:pt>
                <c:pt idx="1">
                  <c:v>Родилна зала</c:v>
                </c:pt>
                <c:pt idx="2">
                  <c:v>Отделение за новородени</c:v>
                </c:pt>
                <c:pt idx="3">
                  <c:v>Родилно отделение</c:v>
                </c:pt>
                <c:pt idx="4">
                  <c:v>Отделение за патологична бременност</c:v>
                </c:pt>
                <c:pt idx="5">
                  <c:v>Онкологичен кабинет</c:v>
                </c:pt>
                <c:pt idx="6">
                  <c:v>Гинекологично отделение и приемен кабинет</c:v>
                </c:pt>
                <c:pt idx="7">
                  <c:v>Интензивно детско отделение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2-933C-411D-AE8B-8285EC0E5A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6693288"/>
        <c:axId val="336684104"/>
        <c:axId val="0"/>
      </c:bar3DChart>
      <c:catAx>
        <c:axId val="3366932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684104"/>
        <c:crosses val="autoZero"/>
        <c:auto val="1"/>
        <c:lblAlgn val="ctr"/>
        <c:lblOffset val="100"/>
        <c:noMultiLvlLbl val="0"/>
      </c:catAx>
      <c:valAx>
        <c:axId val="33668410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36693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80A0-4F2D-8A63-41C04BB6D643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80A0-4F2D-8A63-41C04BB6D643}"/>
              </c:ext>
            </c:extLst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80A0-4F2D-8A63-41C04BB6D643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80A0-4F2D-8A63-41C04BB6D643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80A0-4F2D-8A63-41C04BB6D643}"/>
              </c:ext>
            </c:extLst>
          </c:dPt>
          <c:dPt>
            <c:idx val="5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80A0-4F2D-8A63-41C04BB6D643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80A0-4F2D-8A63-41C04BB6D643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80A0-4F2D-8A63-41C04BB6D643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80A0-4F2D-8A63-41C04BB6D64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Обработка на оперативна рана </c:v>
                </c:pt>
                <c:pt idx="1">
                  <c:v>Участие в подготовката на болен за оперативна интервенция</c:v>
                </c:pt>
                <c:pt idx="2">
                  <c:v>Подготовка за определяне на кръвна група</c:v>
                </c:pt>
                <c:pt idx="3">
                  <c:v>Извършване на манипулации</c:v>
                </c:pt>
                <c:pt idx="4">
                  <c:v>Приемане на бременна, раждаща или гинекологично болна</c:v>
                </c:pt>
                <c:pt idx="5">
                  <c:v>Подготовка за визитация</c:v>
                </c:pt>
                <c:pt idx="6">
                  <c:v>Участие в работата на АГ екип при спешни състояния</c:v>
                </c:pt>
                <c:pt idx="7">
                  <c:v>Подготовка и извършване на превръзки</c:v>
                </c:pt>
                <c:pt idx="8">
                  <c:v>Изработване на план за оказване на грижи и динамично проследяване на състоянието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0.95</c:v>
                </c:pt>
                <c:pt idx="1">
                  <c:v>0.94</c:v>
                </c:pt>
                <c:pt idx="2">
                  <c:v>0.94</c:v>
                </c:pt>
                <c:pt idx="3">
                  <c:v>0.95</c:v>
                </c:pt>
                <c:pt idx="4">
                  <c:v>0.96</c:v>
                </c:pt>
                <c:pt idx="5">
                  <c:v>0.88</c:v>
                </c:pt>
                <c:pt idx="6">
                  <c:v>0.85</c:v>
                </c:pt>
                <c:pt idx="7">
                  <c:v>0.88</c:v>
                </c:pt>
                <c:pt idx="8">
                  <c:v>0.75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A0-4F2D-8A63-41C04BB6D6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Обработка на оперативна рана </c:v>
                </c:pt>
                <c:pt idx="1">
                  <c:v>Участие в подготовката на болен за оперативна интервенция</c:v>
                </c:pt>
                <c:pt idx="2">
                  <c:v>Подготовка за определяне на кръвна група</c:v>
                </c:pt>
                <c:pt idx="3">
                  <c:v>Извършване на манипулации</c:v>
                </c:pt>
                <c:pt idx="4">
                  <c:v>Приемане на бременна, раждаща или гинекологично болна</c:v>
                </c:pt>
                <c:pt idx="5">
                  <c:v>Подготовка за визитация</c:v>
                </c:pt>
                <c:pt idx="6">
                  <c:v>Участие в работата на АГ екип при спешни състояния</c:v>
                </c:pt>
                <c:pt idx="7">
                  <c:v>Подготовка и извършване на превръзки</c:v>
                </c:pt>
                <c:pt idx="8">
                  <c:v>Изработване на план за оказване на грижи и динамично проследяване на състоянието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80A0-4F2D-8A63-41C04BB6D64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Обработка на оперативна рана </c:v>
                </c:pt>
                <c:pt idx="1">
                  <c:v>Участие в подготовката на болен за оперативна интервенция</c:v>
                </c:pt>
                <c:pt idx="2">
                  <c:v>Подготовка за определяне на кръвна група</c:v>
                </c:pt>
                <c:pt idx="3">
                  <c:v>Извършване на манипулации</c:v>
                </c:pt>
                <c:pt idx="4">
                  <c:v>Приемане на бременна, раждаща или гинекологично болна</c:v>
                </c:pt>
                <c:pt idx="5">
                  <c:v>Подготовка за визитация</c:v>
                </c:pt>
                <c:pt idx="6">
                  <c:v>Участие в работата на АГ екип при спешни състояния</c:v>
                </c:pt>
                <c:pt idx="7">
                  <c:v>Подготовка и извършване на превръзки</c:v>
                </c:pt>
                <c:pt idx="8">
                  <c:v>Изработване на план за оказване на грижи и динамично проследяване на състоянието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80A0-4F2D-8A63-41C04BB6D64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96854752"/>
        <c:axId val="296857376"/>
        <c:axId val="0"/>
      </c:bar3DChart>
      <c:catAx>
        <c:axId val="29685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6857376"/>
        <c:crosses val="autoZero"/>
        <c:auto val="1"/>
        <c:lblAlgn val="ctr"/>
        <c:lblOffset val="100"/>
        <c:noMultiLvlLbl val="0"/>
      </c:catAx>
      <c:valAx>
        <c:axId val="2968573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96854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C82B-4360-B1EB-931CB0E6E949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A-C82B-4360-B1EB-931CB0E6E949}"/>
              </c:ext>
            </c:extLst>
          </c:dPt>
          <c:dPt>
            <c:idx val="2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C82B-4360-B1EB-931CB0E6E949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8-C82B-4360-B1EB-931CB0E6E949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C82B-4360-B1EB-931CB0E6E949}"/>
              </c:ext>
            </c:extLst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C82B-4360-B1EB-931CB0E6E949}"/>
              </c:ext>
            </c:extLst>
          </c:dPt>
          <c:dPt>
            <c:idx val="6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C82B-4360-B1EB-931CB0E6E949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C82B-4360-B1EB-931CB0E6E94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C82B-4360-B1EB-931CB0E6E94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Всеки стажант да работи с определен преподавател, който да оценява степента на подготовката му(теория и практика)</c:v>
                </c:pt>
                <c:pt idx="1">
                  <c:v>Да се правят повече индивидуални задачи по диагностично-лечебния процес, като се контролира изпълнението им и се дава оценка на ръководителя на стажа</c:v>
                </c:pt>
                <c:pt idx="2">
                  <c:v>Да се осигури възможност за стаж в други европейски страни на стажанти, отговарящи на определени критерии</c:v>
                </c:pt>
                <c:pt idx="3">
                  <c:v>Да се отдели повече внимание на работата в амбулаторни условия</c:v>
                </c:pt>
                <c:pt idx="4">
                  <c:v>Да не се възлагат несъществени задачи и се пропилява времето на стажанта</c:v>
                </c:pt>
                <c:pt idx="5">
                  <c:v>Да се разреши подготовката за практика по мед.помощ в амбулаторни и стационарни условия</c:v>
                </c:pt>
                <c:pt idx="6">
                  <c:v>Планиране и подготовка за ръководене на грижите на болните в стационара</c:v>
                </c:pt>
                <c:pt idx="7">
                  <c:v>Да се възлага рефериране и докладване на статии и научни съобщения на определен диагностично-лечебен, трудово-експертен или социално-медицински проблем</c:v>
                </c:pt>
                <c:pt idx="8">
                  <c:v>Запознаване с основните критерии за определяне на временната и трайна нетрудоспособност при най-често срещаните заболявания</c:v>
                </c:pt>
              </c:strCache>
            </c:strRef>
          </c:cat>
          <c:val>
            <c:numRef>
              <c:f>Sheet1!$B$2:$B$10</c:f>
              <c:numCache>
                <c:formatCode>0%</c:formatCode>
                <c:ptCount val="9"/>
                <c:pt idx="0">
                  <c:v>0.66</c:v>
                </c:pt>
                <c:pt idx="1">
                  <c:v>0.56000000000000005</c:v>
                </c:pt>
                <c:pt idx="2">
                  <c:v>0.5</c:v>
                </c:pt>
                <c:pt idx="3">
                  <c:v>0.35</c:v>
                </c:pt>
                <c:pt idx="4">
                  <c:v>0.3</c:v>
                </c:pt>
                <c:pt idx="5">
                  <c:v>0.22</c:v>
                </c:pt>
                <c:pt idx="6">
                  <c:v>0.15</c:v>
                </c:pt>
                <c:pt idx="7">
                  <c:v>0.1</c:v>
                </c:pt>
                <c:pt idx="8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2B-4360-B1EB-931CB0E6E9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Всеки стажант да работи с определен преподавател, който да оценява степента на подготовката му(теория и практика)</c:v>
                </c:pt>
                <c:pt idx="1">
                  <c:v>Да се правят повече индивидуални задачи по диагностично-лечебния процес, като се контролира изпълнението им и се дава оценка на ръководителя на стажа</c:v>
                </c:pt>
                <c:pt idx="2">
                  <c:v>Да се осигури възможност за стаж в други европейски страни на стажанти, отговарящи на определени критерии</c:v>
                </c:pt>
                <c:pt idx="3">
                  <c:v>Да се отдели повече внимание на работата в амбулаторни условия</c:v>
                </c:pt>
                <c:pt idx="4">
                  <c:v>Да не се възлагат несъществени задачи и се пропилява времето на стажанта</c:v>
                </c:pt>
                <c:pt idx="5">
                  <c:v>Да се разреши подготовката за практика по мед.помощ в амбулаторни и стационарни условия</c:v>
                </c:pt>
                <c:pt idx="6">
                  <c:v>Планиране и подготовка за ръководене на грижите на болните в стационара</c:v>
                </c:pt>
                <c:pt idx="7">
                  <c:v>Да се възлага рефериране и докладване на статии и научни съобщения на определен диагностично-лечебен, трудово-експертен или социално-медицински проблем</c:v>
                </c:pt>
                <c:pt idx="8">
                  <c:v>Запознаване с основните критерии за определяне на временната и трайна нетрудоспособност при най-често срещаните заболявания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1-C82B-4360-B1EB-931CB0E6E94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Всеки стажант да работи с определен преподавател, който да оценява степента на подготовката му(теория и практика)</c:v>
                </c:pt>
                <c:pt idx="1">
                  <c:v>Да се правят повече индивидуални задачи по диагностично-лечебния процес, като се контролира изпълнението им и се дава оценка на ръководителя на стажа</c:v>
                </c:pt>
                <c:pt idx="2">
                  <c:v>Да се осигури възможност за стаж в други европейски страни на стажанти, отговарящи на определени критерии</c:v>
                </c:pt>
                <c:pt idx="3">
                  <c:v>Да се отдели повече внимание на работата в амбулаторни условия</c:v>
                </c:pt>
                <c:pt idx="4">
                  <c:v>Да не се възлагат несъществени задачи и се пропилява времето на стажанта</c:v>
                </c:pt>
                <c:pt idx="5">
                  <c:v>Да се разреши подготовката за практика по мед.помощ в амбулаторни и стационарни условия</c:v>
                </c:pt>
                <c:pt idx="6">
                  <c:v>Планиране и подготовка за ръководене на грижите на болните в стационара</c:v>
                </c:pt>
                <c:pt idx="7">
                  <c:v>Да се възлага рефериране и докладване на статии и научни съобщения на определен диагностично-лечебен, трудово-експертен или социално-медицински проблем</c:v>
                </c:pt>
                <c:pt idx="8">
                  <c:v>Запознаване с основните критерии за определяне на временната и трайна нетрудоспособност при най-често срещаните заболявания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2-C82B-4360-B1EB-931CB0E6E9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00698392"/>
        <c:axId val="300699376"/>
        <c:axId val="0"/>
      </c:bar3DChart>
      <c:catAx>
        <c:axId val="3006983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699376"/>
        <c:crosses val="autoZero"/>
        <c:auto val="1"/>
        <c:lblAlgn val="ctr"/>
        <c:lblOffset val="100"/>
        <c:noMultiLvlLbl val="0"/>
      </c:catAx>
      <c:valAx>
        <c:axId val="30069937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006983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88888888888888E-2"/>
          <c:y val="7.4917127071823186E-2"/>
          <c:w val="0.97222222222222221"/>
          <c:h val="0.7468226140240756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explosion val="21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21D3-4266-9FEF-93AAB516AF9E}"/>
              </c:ext>
            </c:extLst>
          </c:dPt>
          <c:dPt>
            <c:idx val="1"/>
            <c:bubble3D val="0"/>
            <c:spPr>
              <a:solidFill>
                <a:srgbClr val="FF99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4-21D3-4266-9FEF-93AAB516AF9E}"/>
              </c:ext>
            </c:extLst>
          </c:dPt>
          <c:dPt>
            <c:idx val="2"/>
            <c:bubble3D val="0"/>
            <c:explosion val="8"/>
            <c:spPr>
              <a:solidFill>
                <a:srgbClr val="00B0F0"/>
              </a:solidFill>
              <a:ln>
                <a:solidFill>
                  <a:srgbClr val="00B05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00B05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1D3-4266-9FEF-93AAB516AF9E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  <a:ln>
                <a:solidFill>
                  <a:srgbClr val="FF0000"/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rgbClr val="FF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1D3-4266-9FEF-93AAB516AF9E}"/>
              </c:ext>
            </c:extLst>
          </c:dPt>
          <c:dPt>
            <c:idx val="4"/>
            <c:bubble3D val="0"/>
            <c:explosion val="17"/>
            <c:spPr>
              <a:solidFill>
                <a:srgbClr val="FF0000"/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  <a:contourClr>
                  <a:schemeClr val="accent1">
                    <a:lumMod val="60000"/>
                    <a:lumOff val="40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21D3-4266-9FEF-93AAB516AF9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1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21D3-4266-9FEF-93AAB516AF9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1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21D3-4266-9FEF-93AAB516AF9E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1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21D3-4266-9FEF-93AAB516AF9E}"/>
                </c:ext>
              </c:extLst>
            </c:dLbl>
            <c:dLbl>
              <c:idx val="3"/>
              <c:layout>
                <c:manualLayout>
                  <c:x val="2.6515151515151422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1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1D3-4266-9FEF-93AAB516AF9E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1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21D3-4266-9FEF-93AAB516AF9E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E48312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1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Sheet1!$A$2:$A$6</c:f>
              <c:strCache>
                <c:ptCount val="4"/>
                <c:pt idx="0">
                  <c:v>медицина</c:v>
                </c:pt>
                <c:pt idx="1">
                  <c:v>инженерство</c:v>
                </c:pt>
                <c:pt idx="2">
                  <c:v>право</c:v>
                </c:pt>
                <c:pt idx="3">
                  <c:v>философия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85</c:v>
                </c:pt>
                <c:pt idx="1">
                  <c:v>5</c:v>
                </c:pt>
                <c:pt idx="2">
                  <c:v>6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3-4266-9FEF-93AAB516AF9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58893881860001351"/>
          <c:y val="0"/>
          <c:w val="0.41106118139998654"/>
          <c:h val="0.605684846896014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97E9-42AD-AA67-183BDED55D1B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97E9-42AD-AA67-183BDED55D1B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97E9-42AD-AA67-183BDED55D1B}"/>
              </c:ext>
            </c:extLst>
          </c:dPt>
          <c:dPt>
            <c:idx val="3"/>
            <c:invertIfNegative val="0"/>
            <c:bubble3D val="0"/>
            <c:spPr>
              <a:solidFill>
                <a:srgbClr val="CE02CE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6-97E9-42AD-AA67-183BDED55D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Да, напълно</c:v>
                </c:pt>
                <c:pt idx="1">
                  <c:v>По-скоро да</c:v>
                </c:pt>
                <c:pt idx="2">
                  <c:v>По-скоро не</c:v>
                </c:pt>
                <c:pt idx="3">
                  <c:v>Не мога да преценя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0.15</c:v>
                </c:pt>
                <c:pt idx="1">
                  <c:v>0.53</c:v>
                </c:pt>
                <c:pt idx="2">
                  <c:v>0.11</c:v>
                </c:pt>
                <c:pt idx="3">
                  <c:v>0.21</c:v>
                </c:pt>
              </c:numCache>
            </c:numRef>
          </c:val>
          <c:shape val="pyramid"/>
          <c:extLst>
            <c:ext xmlns:c16="http://schemas.microsoft.com/office/drawing/2014/chart" uri="{C3380CC4-5D6E-409C-BE32-E72D297353CC}">
              <c16:uniqueId val="{00000000-97E9-42AD-AA67-183BDED55D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6645072"/>
        <c:axId val="336652288"/>
        <c:axId val="0"/>
      </c:bar3DChart>
      <c:catAx>
        <c:axId val="33664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1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652288"/>
        <c:crosses val="autoZero"/>
        <c:auto val="1"/>
        <c:lblAlgn val="ctr"/>
        <c:lblOffset val="100"/>
        <c:noMultiLvlLbl val="0"/>
      </c:catAx>
      <c:valAx>
        <c:axId val="33665228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36645072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149893202449044"/>
          <c:y val="9.1521294644799231E-2"/>
          <c:w val="0.62083167106838377"/>
          <c:h val="0.9084787053552008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92D050"/>
            </a:solidFill>
          </c:spPr>
          <c:explosion val="7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6B0-4823-BD05-C04E437E2414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6B0-4823-BD05-C04E437E241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0.88</c:v>
                </c:pt>
                <c:pt idx="1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B0-4823-BD05-C04E437E24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34CE-462F-B0F5-9EAD0E9D1BF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34CE-462F-B0F5-9EAD0E9D1BF1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34CE-462F-B0F5-9EAD0E9D1BF1}"/>
              </c:ext>
            </c:extLst>
          </c:dPt>
          <c:dLbls>
            <c:dLbl>
              <c:idx val="0"/>
              <c:layout>
                <c:manualLayout>
                  <c:x val="7.26619947001792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CE-462F-B0F5-9EAD0E9D1BF1}"/>
                </c:ext>
              </c:extLst>
            </c:dLbl>
            <c:dLbl>
              <c:idx val="1"/>
              <c:layout>
                <c:manualLayout>
                  <c:x val="3.2828282828282832E-2"/>
                  <c:y val="-3.1570639305446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CE-462F-B0F5-9EAD0E9D1BF1}"/>
                </c:ext>
              </c:extLst>
            </c:dLbl>
            <c:dLbl>
              <c:idx val="2"/>
              <c:layout>
                <c:manualLayout>
                  <c:x val="3.6616161616161567E-2"/>
                  <c:y val="-3.15706393054462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CE-462F-B0F5-9EAD0E9D1B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По-скоро да</c:v>
                </c:pt>
                <c:pt idx="1">
                  <c:v>По-скоро не</c:v>
                </c:pt>
                <c:pt idx="2">
                  <c:v>Не мога да преценя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0.77</c:v>
                </c:pt>
                <c:pt idx="1">
                  <c:v>0.06</c:v>
                </c:pt>
                <c:pt idx="2">
                  <c:v>0.17</c:v>
                </c:pt>
              </c:numCache>
            </c:numRef>
          </c:val>
          <c:shape val="cylinder"/>
          <c:extLst>
            <c:ext xmlns:c16="http://schemas.microsoft.com/office/drawing/2014/chart" uri="{C3380CC4-5D6E-409C-BE32-E72D297353CC}">
              <c16:uniqueId val="{00000000-34CE-462F-B0F5-9EAD0E9D1BF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27569208"/>
        <c:axId val="427571504"/>
        <c:axId val="0"/>
      </c:bar3DChart>
      <c:catAx>
        <c:axId val="4275692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27571504"/>
        <c:crosses val="autoZero"/>
        <c:auto val="1"/>
        <c:lblAlgn val="ctr"/>
        <c:lblOffset val="100"/>
        <c:noMultiLvlLbl val="0"/>
      </c:catAx>
      <c:valAx>
        <c:axId val="427571504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427569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0070C0"/>
            </a:solidFill>
          </c:spPr>
          <c:explosion val="3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A5D-482A-B5B2-10039E1A1DCA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A5D-482A-B5B2-10039E1A1DCA}"/>
              </c:ext>
            </c:extLst>
          </c:dPt>
          <c:dLbls>
            <c:dLbl>
              <c:idx val="0"/>
              <c:spPr>
                <a:solidFill>
                  <a:prstClr val="white"/>
                </a:solidFill>
                <a:ln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BA5D-482A-B5B2-10039E1A1DCA}"/>
                </c:ext>
              </c:extLst>
            </c:dLbl>
            <c:dLbl>
              <c:idx val="1"/>
              <c:spPr>
                <a:solidFill>
                  <a:prstClr val="white"/>
                </a:solidFill>
                <a:ln>
                  <a:solidFill>
                    <a:prstClr val="white"/>
                  </a:solidFill>
                </a:ln>
                <a:effectLst/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2-BA5D-482A-B5B2-10039E1A1DCA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white"/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Sheet1!$A$2:$A$3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70</c:v>
                </c:pt>
                <c:pt idx="1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5D-482A-B5B2-10039E1A1D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2D13-4734-A770-836F51191DDA}"/>
              </c:ext>
            </c:extLst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2D13-4734-A770-836F51191DDA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2D13-4734-A770-836F51191D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Да</c:v>
                </c:pt>
                <c:pt idx="1">
                  <c:v>Не, въпреки интереса ми</c:v>
                </c:pt>
                <c:pt idx="2">
                  <c:v>Не съм проявявал интерес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0.27</c:v>
                </c:pt>
                <c:pt idx="1">
                  <c:v>0.1</c:v>
                </c:pt>
                <c:pt idx="2">
                  <c:v>0.63</c:v>
                </c:pt>
              </c:numCache>
            </c:numRef>
          </c:val>
          <c:shape val="cone"/>
          <c:extLst>
            <c:ext xmlns:c16="http://schemas.microsoft.com/office/drawing/2014/chart" uri="{C3380CC4-5D6E-409C-BE32-E72D297353CC}">
              <c16:uniqueId val="{00000000-2D13-4734-A770-836F51191DD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6691320"/>
        <c:axId val="336693616"/>
        <c:axId val="0"/>
      </c:bar3DChart>
      <c:catAx>
        <c:axId val="3366913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6693616"/>
        <c:crosses val="autoZero"/>
        <c:auto val="1"/>
        <c:lblAlgn val="ctr"/>
        <c:lblOffset val="100"/>
        <c:noMultiLvlLbl val="0"/>
      </c:catAx>
      <c:valAx>
        <c:axId val="336693616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336691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06A2-4166-93DD-DAE76FDCB762}"/>
              </c:ext>
            </c:extLst>
          </c:dPt>
          <c:dPt>
            <c:idx val="1"/>
            <c:invertIfNegative val="0"/>
            <c:bubble3D val="0"/>
            <c:spPr>
              <a:solidFill>
                <a:srgbClr val="FF9900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4-06A2-4166-93DD-DAE76FDCB76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Теоретична подготовка</c:v>
                </c:pt>
                <c:pt idx="1">
                  <c:v>Практическа подготовка</c:v>
                </c:pt>
              </c:strCache>
            </c:strRef>
          </c:cat>
          <c:val>
            <c:numRef>
              <c:f>Sheet1!$B$2:$B$3</c:f>
              <c:numCache>
                <c:formatCode>0.00</c:formatCode>
                <c:ptCount val="2"/>
                <c:pt idx="0">
                  <c:v>5.5</c:v>
                </c:pt>
                <c:pt idx="1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A2-4166-93DD-DAE76FDCB76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shape val="cylinder"/>
        <c:axId val="567179240"/>
        <c:axId val="567179568"/>
        <c:axId val="0"/>
      </c:bar3DChart>
      <c:catAx>
        <c:axId val="567179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1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7179568"/>
        <c:crosses val="autoZero"/>
        <c:auto val="1"/>
        <c:lblAlgn val="ctr"/>
        <c:lblOffset val="100"/>
        <c:noMultiLvlLbl val="0"/>
      </c:catAx>
      <c:valAx>
        <c:axId val="567179568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56717924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3888888888888888E-2"/>
          <c:y val="3.4727703235990531E-2"/>
          <c:w val="0.98484848484848486"/>
          <c:h val="0.94317284925019729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C000"/>
            </a:solidFill>
          </c:spPr>
          <c:explosion val="18"/>
          <c:dPt>
            <c:idx val="0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180-4C99-83B6-040BB62268AB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68E-414A-AC6B-3FFD889612D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Sheet1!$A$2:$A$3</c:f>
              <c:strCache>
                <c:ptCount val="2"/>
                <c:pt idx="0">
                  <c:v>Да</c:v>
                </c:pt>
                <c:pt idx="1">
                  <c:v>Не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0.93</c:v>
                </c:pt>
                <c:pt idx="1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E-414A-AC6B-3FFD889612D9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F738A0-B5F1-4541-930C-F8F0A16B10DB}" type="doc">
      <dgm:prSet loTypeId="urn:microsoft.com/office/officeart/2005/8/layout/chart3" loCatId="cycle" qsTypeId="urn:microsoft.com/office/officeart/2005/8/quickstyle/3d2" qsCatId="3D" csTypeId="urn:microsoft.com/office/officeart/2005/8/colors/colorful1" csCatId="colorful" phldr="1"/>
      <dgm:spPr/>
    </dgm:pt>
    <dgm:pt modelId="{4466F59E-C01A-460A-8F2C-BB4E30344374}" type="pres">
      <dgm:prSet presAssocID="{06F738A0-B5F1-4541-930C-F8F0A16B10DB}" presName="compositeShape" presStyleCnt="0">
        <dgm:presLayoutVars>
          <dgm:chMax val="7"/>
          <dgm:dir/>
          <dgm:resizeHandles val="exact"/>
        </dgm:presLayoutVars>
      </dgm:prSet>
      <dgm:spPr/>
    </dgm:pt>
  </dgm:ptLst>
  <dgm:cxnLst>
    <dgm:cxn modelId="{C1BE83E5-027A-471E-B996-C8902F357B8D}" type="presOf" srcId="{06F738A0-B5F1-4541-930C-F8F0A16B10DB}" destId="{4466F59E-C01A-460A-8F2C-BB4E30344374}" srcOrd="0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2FC5-4334-426B-A11F-9FEEC67AFE39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A7-53C5-4DDC-9AA4-A093FF6420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20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2FC5-4334-426B-A11F-9FEEC67AFE39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A7-53C5-4DDC-9AA4-A093FF64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39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2FC5-4334-426B-A11F-9FEEC67AFE39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A7-53C5-4DDC-9AA4-A093FF64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4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2FC5-4334-426B-A11F-9FEEC67AFE39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A7-53C5-4DDC-9AA4-A093FF64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2FC5-4334-426B-A11F-9FEEC67AFE39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A7-53C5-4DDC-9AA4-A093FF6420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55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2FC5-4334-426B-A11F-9FEEC67AFE39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A7-53C5-4DDC-9AA4-A093FF64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48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2FC5-4334-426B-A11F-9FEEC67AFE39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A7-53C5-4DDC-9AA4-A093FF64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295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2FC5-4334-426B-A11F-9FEEC67AFE39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A7-53C5-4DDC-9AA4-A093FF64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004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2FC5-4334-426B-A11F-9FEEC67AFE39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A7-53C5-4DDC-9AA4-A093FF64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28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2502FC5-4334-426B-A11F-9FEEC67AFE39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52FAA7-53C5-4DDC-9AA4-A093FF64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4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02FC5-4334-426B-A11F-9FEEC67AFE39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52FAA7-53C5-4DDC-9AA4-A093FF6420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1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2502FC5-4334-426B-A11F-9FEEC67AFE39}" type="datetimeFigureOut">
              <a:rPr lang="en-US" smtClean="0"/>
              <a:t>2/10/2016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652FAA7-53C5-4DDC-9AA4-A093FF6420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646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8135" y="391886"/>
            <a:ext cx="11661569" cy="2534857"/>
          </a:xfrm>
        </p:spPr>
        <p:txBody>
          <a:bodyPr>
            <a:noAutofit/>
          </a:bodyPr>
          <a:lstStyle/>
          <a:p>
            <a:pPr algn="ctr"/>
            <a:r>
              <a:rPr lang="bg-BG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на резултати от анкета за проучване мнението на дипломиралите се акушерки за обучението им в МУ – Варна.</a:t>
            </a:r>
            <a:br>
              <a:rPr lang="bg-BG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bg-BG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изследването са участвали 17 </a:t>
            </a:r>
            <a:r>
              <a:rPr lang="bg-BG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дипломант</a:t>
            </a:r>
            <a:r>
              <a:rPr lang="bg-BG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bg-BG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212404"/>
            <a:ext cx="9144000" cy="1962364"/>
          </a:xfrm>
        </p:spPr>
        <p:txBody>
          <a:bodyPr>
            <a:normAutofit/>
          </a:bodyPr>
          <a:lstStyle/>
          <a:p>
            <a:endParaRPr lang="bg-BG" sz="4000" dirty="0" smtClean="0"/>
          </a:p>
          <a:p>
            <a:r>
              <a:rPr lang="bg-BG" sz="4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Випуск 2015г</a:t>
            </a:r>
            <a:endParaRPr lang="en-US" sz="4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3429000"/>
            <a:ext cx="5850577" cy="2860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15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оценявате нивото на качеството на подготовката Ви през учебния процес?</a:t>
            </a:r>
            <a:br>
              <a:rPr lang="bg-BG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g-BG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оценката е по шестобалната система</a:t>
            </a:r>
            <a:r>
              <a:rPr 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480511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443" y="1846264"/>
            <a:ext cx="2183884" cy="1965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4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4795520" cy="1450757"/>
          </a:xfrm>
        </p:spPr>
        <p:txBody>
          <a:bodyPr>
            <a:noAutofit/>
          </a:bodyPr>
          <a:lstStyle/>
          <a:p>
            <a:pPr algn="ctr"/>
            <a:r>
              <a:rPr lang="bg-BG" sz="2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Имахте ли възможност по време на курса на обучение за социални контакти извън рамките на учебния процес с обучаващите Ви?</a:t>
            </a:r>
            <a:endParaRPr lang="en-US" sz="20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94950"/>
              </p:ext>
            </p:extLst>
          </p:nvPr>
        </p:nvGraphicFramePr>
        <p:xfrm>
          <a:off x="1096963" y="1737359"/>
          <a:ext cx="3475037" cy="2775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3525736300"/>
              </p:ext>
            </p:extLst>
          </p:nvPr>
        </p:nvGraphicFramePr>
        <p:xfrm>
          <a:off x="6096000" y="3429000"/>
          <a:ext cx="5295900" cy="2709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429500" y="2489200"/>
            <a:ext cx="386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Имате ли желание за подобни контакти?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382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Според Вас къде могат да се намерят резерви за подобряване на практическата подготовка на студентите по време на следването и следдипломното обучение?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3587161"/>
              </p:ext>
            </p:extLst>
          </p:nvPr>
        </p:nvGraphicFramePr>
        <p:xfrm>
          <a:off x="6096001" y="1846263"/>
          <a:ext cx="563682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669" y="2424111"/>
            <a:ext cx="3651848" cy="296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1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bg-BG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оценявате подготовката на акушерките по време на стажа?</a:t>
            </a:r>
            <a:br>
              <a:rPr lang="bg-BG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bg-BG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r>
              <a:rPr lang="bg-BG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ценката е по шестобалната система</a:t>
            </a:r>
            <a:r>
              <a:rPr lang="en-US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sz="4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262141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3700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11893"/>
            <a:ext cx="2778826" cy="17430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време на държавния стаж обучаваха ли Ви на самостоятелна работа или участие в някои практически дейности като: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878918"/>
              </p:ext>
            </p:extLst>
          </p:nvPr>
        </p:nvGraphicFramePr>
        <p:xfrm>
          <a:off x="2980705" y="1852551"/>
          <a:ext cx="9060873" cy="450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209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934897" cy="1102810"/>
          </a:xfrm>
        </p:spPr>
        <p:txBody>
          <a:bodyPr>
            <a:normAutofit/>
          </a:bodyPr>
          <a:lstStyle/>
          <a:p>
            <a:pPr algn="ctr"/>
            <a:r>
              <a:rPr lang="bg-BG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бихте препоръчали за по-добрата Ви практическа подготовка по време на стажа?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5784459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9831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Какви бяха мотивите Ви да кандидатствате в специалност “Акушерка“?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5322886"/>
              </p:ext>
            </p:extLst>
          </p:nvPr>
        </p:nvGraphicFramePr>
        <p:xfrm>
          <a:off x="1096962" y="1846263"/>
          <a:ext cx="10552731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6792" y="1737360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73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 сега трябваше да кандидатствате за висше образование, към каква област бихте се насочили?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8509814"/>
              </p:ext>
            </p:extLst>
          </p:nvPr>
        </p:nvGraphicFramePr>
        <p:xfrm>
          <a:off x="6096000" y="1846263"/>
          <a:ext cx="6096000" cy="43764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175" y="403446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0" y="0"/>
            <a:ext cx="11990120" cy="62701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9923021" cy="627796"/>
          </a:xfrm>
        </p:spPr>
        <p:txBody>
          <a:bodyPr>
            <a:normAutofit/>
          </a:bodyPr>
          <a:lstStyle/>
          <a:p>
            <a:pPr algn="ctr"/>
            <a:r>
              <a:rPr lang="bg-BG" sz="3200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Обучението отговори ли на Вашите очаквания?</a:t>
            </a:r>
            <a:endParaRPr lang="en-US" sz="3200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2475580"/>
              </p:ext>
            </p:extLst>
          </p:nvPr>
        </p:nvGraphicFramePr>
        <p:xfrm>
          <a:off x="7968343" y="1068779"/>
          <a:ext cx="4025735" cy="3336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87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Познавате ли възможностите за СДО, които МУ – Варна Ви предоставя?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56171"/>
              </p:ext>
            </p:extLst>
          </p:nvPr>
        </p:nvGraphicFramePr>
        <p:xfrm>
          <a:off x="-866899" y="1858138"/>
          <a:ext cx="1170907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8629" y="3461657"/>
            <a:ext cx="4314826" cy="280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2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Владеят ли преподавателите свободно преподавания от тях материал или са обвързани с теоретическите си бележки?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357915"/>
              </p:ext>
            </p:extLst>
          </p:nvPr>
        </p:nvGraphicFramePr>
        <p:xfrm>
          <a:off x="1096963" y="2565070"/>
          <a:ext cx="4999037" cy="3303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512" y="2505075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31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bg-BG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Преподавателите използват ли достатъчно учебно-технически средства за онагледяване на учебния материал?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0459951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507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88771"/>
            <a:ext cx="9772778" cy="948589"/>
          </a:xfrm>
        </p:spPr>
        <p:txBody>
          <a:bodyPr>
            <a:normAutofit fontScale="90000"/>
          </a:bodyPr>
          <a:lstStyle/>
          <a:p>
            <a:pPr algn="ctr"/>
            <a:r>
              <a:rPr lang="bg-BG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Какво цените в отношението на преподавателите към студентите?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0706710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 rot="18731505">
            <a:off x="103051" y="2913380"/>
            <a:ext cx="4122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4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Най-често срещаните отговори са:</a:t>
            </a:r>
            <a:endParaRPr lang="en-US" sz="24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Flowchart: Punched Tape 7"/>
          <p:cNvSpPr/>
          <p:nvPr/>
        </p:nvSpPr>
        <p:spPr>
          <a:xfrm>
            <a:off x="3992880" y="2015744"/>
            <a:ext cx="2256534" cy="1413255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 smtClean="0">
                <a:solidFill>
                  <a:schemeClr val="tx1"/>
                </a:solidFill>
              </a:rPr>
              <a:t>Уважението към нас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9" name="Flowchart: Punched Tape 8"/>
          <p:cNvSpPr/>
          <p:nvPr/>
        </p:nvSpPr>
        <p:spPr>
          <a:xfrm>
            <a:off x="6249414" y="3111334"/>
            <a:ext cx="2103120" cy="1389414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 smtClean="0">
                <a:solidFill>
                  <a:schemeClr val="tx1"/>
                </a:solidFill>
              </a:rPr>
              <a:t>Помагат да се развиваме всестранно</a:t>
            </a:r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10" name="Flowchart: Punched Tape 9"/>
          <p:cNvSpPr/>
          <p:nvPr/>
        </p:nvSpPr>
        <p:spPr>
          <a:xfrm>
            <a:off x="8352534" y="4120737"/>
            <a:ext cx="2392680" cy="1282535"/>
          </a:xfrm>
          <a:prstGeom prst="flowChartPunchedTap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i="1" dirty="0" smtClean="0">
                <a:solidFill>
                  <a:schemeClr val="tx1"/>
                </a:solidFill>
              </a:rPr>
              <a:t>Взискателността им</a:t>
            </a:r>
            <a:endParaRPr lang="en-US" b="1" i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1775" y="4500748"/>
            <a:ext cx="3839466" cy="166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61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963" y="395506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bg-BG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Привлечени ли бяхте в научно-изследователска дейност към някоя катедра?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7645890"/>
              </p:ext>
            </p:extLst>
          </p:nvPr>
        </p:nvGraphicFramePr>
        <p:xfrm>
          <a:off x="1096963" y="1846263"/>
          <a:ext cx="95234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825" y="4040188"/>
            <a:ext cx="24955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9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321</TotalTime>
  <Words>236</Words>
  <Application>Microsoft Office PowerPoint</Application>
  <PresentationFormat>Widescreen</PresentationFormat>
  <Paragraphs>22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Calibri</vt:lpstr>
      <vt:lpstr>Calibri Light</vt:lpstr>
      <vt:lpstr>Retrospect</vt:lpstr>
      <vt:lpstr>Анализ на резултати от анкета за проучване мнението на дипломиралите се акушерки за обучението им в МУ – Варна. В изследването са участвали 17 дипломанти.</vt:lpstr>
      <vt:lpstr>Какви бяха мотивите Ви да кандидатствате в специалност “Акушерка“?</vt:lpstr>
      <vt:lpstr>Ако сега трябваше да кандидатствате за висше образование, към каква област бихте се насочили?</vt:lpstr>
      <vt:lpstr>Обучението отговори ли на Вашите очаквания?</vt:lpstr>
      <vt:lpstr>Познавате ли възможностите за СДО, които МУ – Варна Ви предоставя?</vt:lpstr>
      <vt:lpstr>Владеят ли преподавателите свободно преподавания от тях материал или са обвързани с теоретическите си бележки?</vt:lpstr>
      <vt:lpstr>Преподавателите използват ли достатъчно учебно-технически средства за онагледяване на учебния материал?</vt:lpstr>
      <vt:lpstr>Какво цените в отношението на преподавателите към студентите?</vt:lpstr>
      <vt:lpstr>Привлечени ли бяхте в научно-изследователска дейност към някоя катедра?</vt:lpstr>
      <vt:lpstr>Как оценявате нивото на качеството на подготовката Ви през учебния процес? (оценката е по шестобалната система)</vt:lpstr>
      <vt:lpstr>Имахте ли възможност по време на курса на обучение за социални контакти извън рамките на учебния процес с обучаващите Ви?</vt:lpstr>
      <vt:lpstr>Според Вас къде могат да се намерят резерви за подобряване на практическата подготовка на студентите по време на следването и следдипломното обучение?</vt:lpstr>
      <vt:lpstr>Как оценявате подготовката на акушерките по време на стажа? (оценката е по шестобалната система)</vt:lpstr>
      <vt:lpstr>По време на държавния стаж обучаваха ли Ви на самостоятелна работа или участие в някои практически дейности като:</vt:lpstr>
      <vt:lpstr>Какво бихте препоръчали за по-добрата Ви практическа подготовка по време на стажа?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Teodora Ruseva</dc:creator>
  <cp:lastModifiedBy>Teodora Ruseva</cp:lastModifiedBy>
  <cp:revision>34</cp:revision>
  <dcterms:created xsi:type="dcterms:W3CDTF">2016-02-09T07:18:43Z</dcterms:created>
  <dcterms:modified xsi:type="dcterms:W3CDTF">2016-02-10T07:32:38Z</dcterms:modified>
</cp:coreProperties>
</file>