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74" r:id="rId9"/>
    <p:sldId id="266" r:id="rId10"/>
    <p:sldId id="267" r:id="rId11"/>
    <p:sldId id="268" r:id="rId12"/>
    <p:sldId id="277" r:id="rId13"/>
  </p:sldIdLst>
  <p:sldSz cx="9144000" cy="6858000" type="screen4x3"/>
  <p:notesSz cx="6858000" cy="9144000"/>
  <p:photoAlbum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nia Koleva" initials="S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4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8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20"/>
      <c:rAngAx val="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0200872249489756E-3"/>
                  <c:y val="-2.4919636722172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585-4B76-93BF-FC1C743D87C1}"/>
                </c:ext>
              </c:extLst>
            </c:dLbl>
            <c:dLbl>
              <c:idx val="1"/>
              <c:layout>
                <c:manualLayout>
                  <c:x val="1.8708927727291772E-2"/>
                  <c:y val="-4.7847742987970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585-4B76-93BF-FC1C743D87C1}"/>
                </c:ext>
              </c:extLst>
            </c:dLbl>
            <c:dLbl>
              <c:idx val="2"/>
              <c:layout>
                <c:manualLayout>
                  <c:x val="2.0907429935639033E-2"/>
                  <c:y val="-3.6848723810279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585-4B76-93BF-FC1C743D87C1}"/>
                </c:ext>
              </c:extLst>
            </c:dLbl>
            <c:dLbl>
              <c:idx val="3"/>
              <c:layout>
                <c:manualLayout>
                  <c:x val="2.4634660662436348E-2"/>
                  <c:y val="-5.5106137237317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585-4B76-93BF-FC1C743D87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По-скоро да</c:v>
                </c:pt>
                <c:pt idx="2">
                  <c:v>Не съвсем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0.47</c:v>
                </c:pt>
                <c:pt idx="1">
                  <c:v>0.23</c:v>
                </c:pt>
                <c:pt idx="2">
                  <c:v>0.05</c:v>
                </c:pt>
                <c:pt idx="3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585-4B76-93BF-FC1C743D87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48457984"/>
        <c:axId val="48467968"/>
        <c:axId val="0"/>
      </c:bar3DChart>
      <c:catAx>
        <c:axId val="48457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8467968"/>
        <c:crosses val="autoZero"/>
        <c:auto val="1"/>
        <c:lblAlgn val="ctr"/>
        <c:lblOffset val="100"/>
        <c:noMultiLvlLbl val="0"/>
      </c:catAx>
      <c:valAx>
        <c:axId val="4846796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8457984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0930429384477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B7E-4749-8561-CD6A822EC4ED}"/>
                </c:ext>
              </c:extLst>
            </c:dLbl>
            <c:dLbl>
              <c:idx val="1"/>
              <c:layout>
                <c:manualLayout>
                  <c:x val="2.7550822544153947E-2"/>
                  <c:y val="3.27198406157307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B7E-4749-8561-CD6A822EC4ED}"/>
                </c:ext>
              </c:extLst>
            </c:dLbl>
            <c:dLbl>
              <c:idx val="2"/>
              <c:layout>
                <c:manualLayout>
                  <c:x val="1.6919661654022679E-2"/>
                  <c:y val="9.318713661976221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B7E-4749-8561-CD6A822EC4ED}"/>
                </c:ext>
              </c:extLst>
            </c:dLbl>
            <c:dLbl>
              <c:idx val="3"/>
              <c:layout>
                <c:manualLayout>
                  <c:x val="2.3092542970975582E-2"/>
                  <c:y val="-1.4496177575470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B7E-4749-8561-CD6A822EC4ED}"/>
                </c:ext>
              </c:extLst>
            </c:dLbl>
            <c:dLbl>
              <c:idx val="4"/>
              <c:layout>
                <c:manualLayout>
                  <c:x val="3.8810644487055269E-2"/>
                  <c:y val="-1.4030113074101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B7E-4749-8561-CD6A822EC4E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Работа на Студентски съвет</c:v>
                </c:pt>
                <c:pt idx="1">
                  <c:v>Администрация</c:v>
                </c:pt>
                <c:pt idx="2">
                  <c:v>Материално-техническа обезпеченост</c:v>
                </c:pt>
                <c:pt idx="3">
                  <c:v>Практическа подготовка</c:v>
                </c:pt>
                <c:pt idx="4">
                  <c:v>Теоретична подготовка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5.3</c:v>
                </c:pt>
                <c:pt idx="1">
                  <c:v>5.0999999999999996</c:v>
                </c:pt>
                <c:pt idx="2">
                  <c:v>5.5</c:v>
                </c:pt>
                <c:pt idx="3">
                  <c:v>4.8</c:v>
                </c:pt>
                <c:pt idx="4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B7E-4749-8561-CD6A822EC4E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5633408"/>
        <c:axId val="95636096"/>
        <c:axId val="0"/>
      </c:bar3DChart>
      <c:catAx>
        <c:axId val="9563340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95636096"/>
        <c:crosses val="autoZero"/>
        <c:auto val="1"/>
        <c:lblAlgn val="ctr"/>
        <c:lblOffset val="100"/>
        <c:noMultiLvlLbl val="0"/>
      </c:catAx>
      <c:valAx>
        <c:axId val="956360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5633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0123456790123462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A78-494F-B537-2ADF976D8C13}"/>
                </c:ext>
              </c:extLst>
            </c:dLbl>
            <c:dLbl>
              <c:idx val="1"/>
              <c:layout>
                <c:manualLayout>
                  <c:x val="0.11265432098765436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A78-494F-B537-2ADF976D8C13}"/>
                </c:ext>
              </c:extLst>
            </c:dLbl>
            <c:dLbl>
              <c:idx val="2"/>
              <c:layout>
                <c:manualLayout>
                  <c:x val="0.19135802469135796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A78-494F-B537-2ADF976D8C13}"/>
                </c:ext>
              </c:extLst>
            </c:dLbl>
            <c:dLbl>
              <c:idx val="3"/>
              <c:layout>
                <c:manualLayout>
                  <c:x val="0.12037037037037036"/>
                  <c:y val="-1.1224351591031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A78-494F-B537-2ADF976D8C13}"/>
                </c:ext>
              </c:extLst>
            </c:dLbl>
            <c:dLbl>
              <c:idx val="4"/>
              <c:layout>
                <c:manualLayout>
                  <c:x val="0.24537037037037049"/>
                  <c:y val="-8.4180979826834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A78-494F-B537-2ADF976D8C13}"/>
                </c:ext>
              </c:extLst>
            </c:dLbl>
            <c:dLbl>
              <c:idx val="5"/>
              <c:layout>
                <c:manualLayout>
                  <c:x val="0.14660493827160495"/>
                  <c:y val="-8.41831893013707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A78-494F-B537-2ADF976D8C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Друго</c:v>
                </c:pt>
                <c:pt idx="1">
                  <c:v>Уважение към преподавателя</c:v>
                </c:pt>
                <c:pt idx="2">
                  <c:v>Полезна информация за изпита</c:v>
                </c:pt>
                <c:pt idx="3">
                  <c:v>Систематизирано представяне на материала</c:v>
                </c:pt>
                <c:pt idx="4">
                  <c:v>По-лесно усвояване на материала</c:v>
                </c:pt>
                <c:pt idx="5">
                  <c:v>Интересни дискусии с преподаватели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0.05</c:v>
                </c:pt>
                <c:pt idx="1">
                  <c:v>0.32</c:v>
                </c:pt>
                <c:pt idx="2">
                  <c:v>0.62</c:v>
                </c:pt>
                <c:pt idx="3">
                  <c:v>0.35</c:v>
                </c:pt>
                <c:pt idx="4">
                  <c:v>0.82</c:v>
                </c:pt>
                <c:pt idx="5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A78-494F-B537-2ADF976D8C1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pyramid"/>
        <c:axId val="21166336"/>
        <c:axId val="21914752"/>
        <c:axId val="0"/>
      </c:bar3DChart>
      <c:catAx>
        <c:axId val="211663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bg-BG"/>
          </a:p>
        </c:txPr>
        <c:crossAx val="21914752"/>
        <c:crosses val="autoZero"/>
        <c:auto val="1"/>
        <c:lblAlgn val="ctr"/>
        <c:lblOffset val="100"/>
        <c:noMultiLvlLbl val="0"/>
      </c:catAx>
      <c:valAx>
        <c:axId val="2191475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1166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878748040341198E-3"/>
          <c:y val="1.6061828784185803E-2"/>
          <c:w val="0.96258503401360562"/>
          <c:h val="0.6455246351535064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788959662918096E-2"/>
                  <c:y val="-0.1961979226456940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bg-B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166335427750839E-2"/>
                      <c:h val="8.58166523442141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C2E-497F-A025-0E836D8D2EB4}"/>
                </c:ext>
              </c:extLst>
            </c:dLbl>
            <c:dLbl>
              <c:idx val="1"/>
              <c:layout>
                <c:manualLayout>
                  <c:x val="2.5239736737070365E-2"/>
                  <c:y val="-0.250320967794200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C2E-497F-A025-0E836D8D2EB4}"/>
                </c:ext>
              </c:extLst>
            </c:dLbl>
            <c:dLbl>
              <c:idx val="2"/>
              <c:layout>
                <c:manualLayout>
                  <c:x val="1.5306169684849831E-2"/>
                  <c:y val="-0.261691931707397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C2E-497F-A025-0E836D8D2EB4}"/>
                </c:ext>
              </c:extLst>
            </c:dLbl>
            <c:dLbl>
              <c:idx val="3"/>
              <c:layout>
                <c:manualLayout>
                  <c:x val="2.0408226246466443E-2"/>
                  <c:y val="-0.322621930710143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C2E-497F-A025-0E836D8D2EB4}"/>
                </c:ext>
              </c:extLst>
            </c:dLbl>
            <c:dLbl>
              <c:idx val="4"/>
              <c:layout>
                <c:manualLayout>
                  <c:x val="1.3740757199817304E-2"/>
                  <c:y val="-0.260934068404636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C2E-497F-A025-0E836D8D2EB4}"/>
                </c:ext>
              </c:extLst>
            </c:dLbl>
            <c:dLbl>
              <c:idx val="5"/>
              <c:layout>
                <c:manualLayout>
                  <c:x val="1.3605442176870748E-2"/>
                  <c:y val="0.138110749185667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2E-497F-A025-0E836D8D2EB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Съвпада с отработката на упражненията</c:v>
                </c:pt>
                <c:pt idx="1">
                  <c:v>Повтаря се с материала от учебника</c:v>
                </c:pt>
                <c:pt idx="2">
                  <c:v>Лекциите са в неудобно време</c:v>
                </c:pt>
                <c:pt idx="3">
                  <c:v>Поради липса на време</c:v>
                </c:pt>
                <c:pt idx="4">
                  <c:v>Програмата е пренатоварена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0.15</c:v>
                </c:pt>
                <c:pt idx="1">
                  <c:v>0.22</c:v>
                </c:pt>
                <c:pt idx="2">
                  <c:v>0.23</c:v>
                </c:pt>
                <c:pt idx="3">
                  <c:v>0.3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C2E-497F-A025-0E836D8D2E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pyramid"/>
        <c:axId val="24020864"/>
        <c:axId val="24022400"/>
        <c:axId val="0"/>
      </c:bar3DChart>
      <c:catAx>
        <c:axId val="24020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bg-BG"/>
          </a:p>
        </c:txPr>
        <c:crossAx val="24022400"/>
        <c:crosses val="autoZero"/>
        <c:auto val="1"/>
        <c:lblAlgn val="ctr"/>
        <c:lblOffset val="100"/>
        <c:noMultiLvlLbl val="0"/>
      </c:catAx>
      <c:valAx>
        <c:axId val="2402240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24020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solidFill>
                <a:prstClr val="white"/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По-скоро да</c:v>
                </c:pt>
                <c:pt idx="2">
                  <c:v>Не съвсем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0.35</c:v>
                </c:pt>
                <c:pt idx="1">
                  <c:v>0.43</c:v>
                </c:pt>
                <c:pt idx="2">
                  <c:v>0.02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79-4956-8F3A-0004BA74D7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172992"/>
        <c:axId val="21174528"/>
        <c:axId val="0"/>
      </c:bar3DChart>
      <c:catAx>
        <c:axId val="21172992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21174528"/>
        <c:crosses val="autoZero"/>
        <c:auto val="1"/>
        <c:lblAlgn val="ctr"/>
        <c:lblOffset val="100"/>
        <c:noMultiLvlLbl val="0"/>
      </c:catAx>
      <c:valAx>
        <c:axId val="211745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21172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rAngAx val="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4010999284388085E-2"/>
          <c:y val="5.2351744985169153E-2"/>
          <c:w val="0.95598900071561188"/>
          <c:h val="0.474694294922215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12474482356372E-2"/>
                  <c:y val="-1.872507574631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5A6-42D8-B232-D00867D3FAB5}"/>
                </c:ext>
              </c:extLst>
            </c:dLbl>
            <c:dLbl>
              <c:idx val="1"/>
              <c:layout>
                <c:manualLayout>
                  <c:x val="2.1456328375619713E-2"/>
                  <c:y val="-2.884601575399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5A6-42D8-B232-D00867D3FAB5}"/>
                </c:ext>
              </c:extLst>
            </c:dLbl>
            <c:dLbl>
              <c:idx val="2"/>
              <c:layout>
                <c:manualLayout>
                  <c:x val="1.4497788470885583E-2"/>
                  <c:y val="-1.3469398667200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5A6-42D8-B232-D00867D3FAB5}"/>
                </c:ext>
              </c:extLst>
            </c:dLbl>
            <c:dLbl>
              <c:idx val="3"/>
              <c:layout>
                <c:manualLayout>
                  <c:x val="1.2752624671916011E-2"/>
                  <c:y val="-6.1514422455508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5A6-42D8-B232-D00867D3FA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По-скоро да</c:v>
                </c:pt>
                <c:pt idx="2">
                  <c:v>Не съвсем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0.35</c:v>
                </c:pt>
                <c:pt idx="1">
                  <c:v>0.41</c:v>
                </c:pt>
                <c:pt idx="2">
                  <c:v>0.03</c:v>
                </c:pt>
                <c:pt idx="3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A6-42D8-B232-D00867D3FA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pyramid"/>
        <c:axId val="21219968"/>
        <c:axId val="21221760"/>
        <c:axId val="0"/>
      </c:bar3DChart>
      <c:catAx>
        <c:axId val="21219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221760"/>
        <c:crosses val="autoZero"/>
        <c:auto val="1"/>
        <c:lblAlgn val="ctr"/>
        <c:lblOffset val="100"/>
        <c:noMultiLvlLbl val="0"/>
      </c:catAx>
      <c:valAx>
        <c:axId val="2122176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1219968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7264081667196"/>
          <c:y val="3.5991824677303795E-2"/>
          <c:w val="0.73231778903780365"/>
          <c:h val="0.92801635064539245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005102377554831E-2"/>
                  <c:y val="-4.660645013689517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263-4A61-8DE9-002D3BF7AB42}"/>
                </c:ext>
              </c:extLst>
            </c:dLbl>
            <c:dLbl>
              <c:idx val="1"/>
              <c:layout>
                <c:manualLayout>
                  <c:x val="1.8748937726641289E-2"/>
                  <c:y val="1.635992030786596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bg-B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9379838709296324E-2"/>
                      <c:h val="8.14724031331694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263-4A61-8DE9-002D3BF7AB42}"/>
                </c:ext>
              </c:extLst>
            </c:dLbl>
            <c:dLbl>
              <c:idx val="2"/>
              <c:layout>
                <c:manualLayout>
                  <c:x val="1.9590731583734759E-2"/>
                  <c:y val="-1.5893855806496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263-4A61-8DE9-002D3BF7AB42}"/>
                </c:ext>
              </c:extLst>
            </c:dLbl>
            <c:dLbl>
              <c:idx val="3"/>
              <c:layout>
                <c:manualLayout>
                  <c:x val="-6.1728395061728392E-3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63-4A61-8DE9-002D3BF7AB4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Задоволителна</c:v>
                </c:pt>
                <c:pt idx="1">
                  <c:v>Добра</c:v>
                </c:pt>
                <c:pt idx="2">
                  <c:v>Много добра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</c:v>
                </c:pt>
                <c:pt idx="1">
                  <c:v>0.32</c:v>
                </c:pt>
                <c:pt idx="2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263-4A61-8DE9-002D3BF7AB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5840128"/>
        <c:axId val="75871744"/>
        <c:axId val="0"/>
      </c:bar3DChart>
      <c:catAx>
        <c:axId val="758401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75871744"/>
        <c:crosses val="autoZero"/>
        <c:auto val="1"/>
        <c:lblAlgn val="ctr"/>
        <c:lblOffset val="100"/>
        <c:noMultiLvlLbl val="0"/>
      </c:catAx>
      <c:valAx>
        <c:axId val="7587174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758401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30"/>
          <c:dLbls>
            <c:dLbl>
              <c:idx val="0"/>
              <c:layout>
                <c:manualLayout>
                  <c:x val="-0.12645790803927287"/>
                  <c:y val="9.783000877382337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7DA-4E24-B628-080580E7865C}"/>
                </c:ext>
              </c:extLst>
            </c:dLbl>
            <c:dLbl>
              <c:idx val="1"/>
              <c:layout>
                <c:manualLayout>
                  <c:x val="0.18904904248080101"/>
                  <c:y val="-0.2498429615973441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7DA-4E24-B628-080580E7865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Не е отговорил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0.23</c:v>
                </c:pt>
                <c:pt idx="1">
                  <c:v>0.69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DA-4E24-B628-080580E7865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809523809523808E-2"/>
                  <c:y val="-0.245862910313116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60F-4917-A95F-EDC93705FE59}"/>
                </c:ext>
              </c:extLst>
            </c:dLbl>
            <c:dLbl>
              <c:idx val="1"/>
              <c:layout>
                <c:manualLayout>
                  <c:x val="2.5510204081632654E-2"/>
                  <c:y val="-0.318811246340084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60F-4917-A95F-EDC93705FE59}"/>
                </c:ext>
              </c:extLst>
            </c:dLbl>
            <c:dLbl>
              <c:idx val="2"/>
              <c:layout>
                <c:manualLayout>
                  <c:x val="2.3809523809523808E-2"/>
                  <c:y val="-0.28638976366143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60F-4917-A95F-EDC93705FE59}"/>
                </c:ext>
              </c:extLst>
            </c:dLbl>
            <c:dLbl>
              <c:idx val="3"/>
              <c:layout>
                <c:manualLayout>
                  <c:x val="2.7210884353741496E-2"/>
                  <c:y val="-0.156703832946821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60F-4917-A95F-EDC93705FE5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0.23</c:v>
                </c:pt>
                <c:pt idx="1">
                  <c:v>0.38</c:v>
                </c:pt>
                <c:pt idx="2">
                  <c:v>0.31</c:v>
                </c:pt>
                <c:pt idx="3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0F-4917-A95F-EDC93705FE5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95374720"/>
        <c:axId val="95384704"/>
        <c:axId val="0"/>
      </c:bar3DChart>
      <c:catAx>
        <c:axId val="953747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5384704"/>
        <c:crosses val="autoZero"/>
        <c:auto val="1"/>
        <c:lblAlgn val="ctr"/>
        <c:lblOffset val="100"/>
        <c:noMultiLvlLbl val="0"/>
      </c:catAx>
      <c:valAx>
        <c:axId val="9538470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95374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8034335510307852"/>
          <c:y val="3.2719840615730723E-2"/>
          <c:w val="0.50965414505956053"/>
          <c:h val="0.9280163506453924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layout>
                <c:manualLayout>
                  <c:x val="0.27721088435374225"/>
                  <c:y val="-5.21172638436484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88A-4F1C-AB36-F4BD28277315}"/>
                </c:ext>
              </c:extLst>
            </c:dLbl>
            <c:dLbl>
              <c:idx val="1"/>
              <c:layout>
                <c:manualLayout>
                  <c:x val="0.28061224489795938"/>
                  <c:y val="-1.30293159609120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88A-4F1C-AB36-F4BD28277315}"/>
                </c:ext>
              </c:extLst>
            </c:dLbl>
            <c:dLbl>
              <c:idx val="2"/>
              <c:layout>
                <c:manualLayout>
                  <c:x val="0.25680272108843538"/>
                  <c:y val="-5.21172638436484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88A-4F1C-AB36-F4BD28277315}"/>
                </c:ext>
              </c:extLst>
            </c:dLbl>
            <c:dLbl>
              <c:idx val="3"/>
              <c:layout>
                <c:manualLayout>
                  <c:x val="0.23299319727891171"/>
                  <c:y val="-1.30293159609120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88A-4F1C-AB36-F4BD28277315}"/>
                </c:ext>
              </c:extLst>
            </c:dLbl>
            <c:dLbl>
              <c:idx val="4"/>
              <c:layout>
                <c:manualLayout>
                  <c:x val="0.23469387755102061"/>
                  <c:y val="-5.21172638436484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88A-4F1C-AB36-F4BD28277315}"/>
                </c:ext>
              </c:extLst>
            </c:dLbl>
            <c:dLbl>
              <c:idx val="5"/>
              <c:layout>
                <c:manualLayout>
                  <c:x val="0.23469387755102061"/>
                  <c:y val="-2.6058631921824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88A-4F1C-AB36-F4BD28277315}"/>
                </c:ext>
              </c:extLst>
            </c:dLbl>
            <c:dLbl>
              <c:idx val="6"/>
              <c:layout>
                <c:manualLayout>
                  <c:x val="0.21768707482993196"/>
                  <c:y val="-3.3876221498371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88A-4F1C-AB36-F4BD28277315}"/>
                </c:ext>
              </c:extLst>
            </c:dLbl>
            <c:dLbl>
              <c:idx val="7"/>
              <c:layout>
                <c:manualLayout>
                  <c:x val="0.24603176339068727"/>
                  <c:y val="-1.3029271339602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88A-4F1C-AB36-F4BD2827731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Възможност за използване на библиотеката</c:v>
                </c:pt>
                <c:pt idx="1">
                  <c:v>Лекционни зали</c:v>
                </c:pt>
                <c:pt idx="2">
                  <c:v>Семинарни зали</c:v>
                </c:pt>
                <c:pt idx="3">
                  <c:v>Зали за практически занятия</c:v>
                </c:pt>
                <c:pt idx="4">
                  <c:v>Възможности за използване на Интернет</c:v>
                </c:pt>
                <c:pt idx="5">
                  <c:v>Студентски общежития</c:v>
                </c:pt>
                <c:pt idx="6">
                  <c:v>Студентски столове</c:v>
                </c:pt>
                <c:pt idx="7">
                  <c:v>Възможности за спортуване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5.0999999999999996</c:v>
                </c:pt>
                <c:pt idx="1">
                  <c:v>5.5</c:v>
                </c:pt>
                <c:pt idx="2">
                  <c:v>4.9000000000000004</c:v>
                </c:pt>
                <c:pt idx="3">
                  <c:v>5.6</c:v>
                </c:pt>
                <c:pt idx="4">
                  <c:v>5.5</c:v>
                </c:pt>
                <c:pt idx="5">
                  <c:v>5.4</c:v>
                </c:pt>
                <c:pt idx="6">
                  <c:v>5</c:v>
                </c:pt>
                <c:pt idx="7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88A-4F1C-AB36-F4BD2827731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95417088"/>
        <c:axId val="95419776"/>
        <c:axId val="0"/>
      </c:bar3DChart>
      <c:catAx>
        <c:axId val="9541708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="1"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bg-BG"/>
          </a:p>
        </c:txPr>
        <c:crossAx val="95419776"/>
        <c:crosses val="autoZero"/>
        <c:auto val="1"/>
        <c:lblAlgn val="ctr"/>
        <c:lblOffset val="100"/>
        <c:noMultiLvlLbl val="0"/>
      </c:catAx>
      <c:valAx>
        <c:axId val="954197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5417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4C8D3-CEB7-4941-9EE2-FC7AA326D539}" type="datetimeFigureOut">
              <a:rPr lang="bg-BG" smtClean="0"/>
              <a:t>1.12.2017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bg-BG" smtClean="0"/>
              <a:t>Учебна 2012/2013 година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724D1-D6E3-4931-ACC2-3C66911B141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5476891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0A668-5750-4CAA-872D-3A3BCC566248}" type="datetimeFigureOut">
              <a:rPr lang="bg-BG" smtClean="0"/>
              <a:pPr/>
              <a:t>1.12.2017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bg-BG" smtClean="0"/>
              <a:t>Учебна 2012/2013 година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01238-5059-4C3B-8649-0D3C0227CC6A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5335477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Учебна 2012/2013 година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88602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1D89-66A2-4269-AE37-4B8F36A83273}" type="datetime1">
              <a:rPr lang="bg-BG" smtClean="0"/>
              <a:t>1.12.2017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Учебната 2012/2013 година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5243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EC5A-15AB-4C1C-9889-E13B5A8DB0A3}" type="datetime1">
              <a:rPr lang="bg-BG" smtClean="0"/>
              <a:t>1.12.2017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Учебната 2012/2013 година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72368775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EC5A-15AB-4C1C-9889-E13B5A8DB0A3}" type="datetime1">
              <a:rPr lang="bg-BG" smtClean="0"/>
              <a:t>1.12.2017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Учебната 2012/2013 година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4204200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EC5A-15AB-4C1C-9889-E13B5A8DB0A3}" type="datetime1">
              <a:rPr lang="bg-BG" smtClean="0"/>
              <a:t>1.12.2017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Учебната 2012/2013 година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218087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EC5A-15AB-4C1C-9889-E13B5A8DB0A3}" type="datetime1">
              <a:rPr lang="bg-BG" smtClean="0"/>
              <a:t>1.12.2017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Учебната 2012/2013 година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4314304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EC5A-15AB-4C1C-9889-E13B5A8DB0A3}" type="datetime1">
              <a:rPr lang="bg-BG" smtClean="0"/>
              <a:t>1.12.2017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Учебната 2012/2013 година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04215063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8B09-B5FE-4D7B-BC6A-F5D59F56D1E6}" type="datetime1">
              <a:rPr lang="bg-BG" smtClean="0"/>
              <a:t>1.12.2017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Учебната 2012/2013 година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0002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E53A-4B21-4659-B1A8-97B2246AE902}" type="datetime1">
              <a:rPr lang="bg-BG" smtClean="0"/>
              <a:t>1.12.2017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Учебната 2012/2013 година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604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3212-F4FD-4E22-AEED-6BE6DE559F2B}" type="datetime1">
              <a:rPr lang="bg-BG" smtClean="0"/>
              <a:t>1.12.2017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Учебната 2012/2013 година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03397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C0DA-1C60-45F3-AF54-5C7B9F6F499E}" type="datetime1">
              <a:rPr lang="bg-BG" smtClean="0"/>
              <a:t>1.12.2017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Учебната 2012/2013 година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7423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DF17-C0D9-42B0-8DFD-F8CC92F81921}" type="datetime1">
              <a:rPr lang="bg-BG" smtClean="0"/>
              <a:t>1.12.2017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Учебната 2012/2013 година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73353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864B-5AA6-4EDA-BA14-D220F3773ABD}" type="datetime1">
              <a:rPr lang="bg-BG" smtClean="0"/>
              <a:t>1.12.2017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Учебната 2012/2013 година</a:t>
            </a:r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60682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E71B-35EC-4323-B386-49DBFF78B3B5}" type="datetime1">
              <a:rPr lang="bg-BG" smtClean="0"/>
              <a:t>1.12.2017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Учебната 2012/2013 година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51690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9EF75-2856-4147-902E-DF24042044E8}" type="datetime1">
              <a:rPr lang="bg-BG" smtClean="0"/>
              <a:t>1.12.2017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Учебната 2012/2013 година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2800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ECE3-5A6C-48E8-8C70-70E1C2F55EB6}" type="datetime1">
              <a:rPr lang="bg-BG" smtClean="0"/>
              <a:t>1.12.2017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Учебната 2012/2013 година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0730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062D-D1B9-47A9-976F-6969B6A63801}" type="datetime1">
              <a:rPr lang="bg-BG" smtClean="0"/>
              <a:t>1.12.2017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Учебната 2012/2013 година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113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5EC5A-15AB-4C1C-9889-E13B5A8DB0A3}" type="datetime1">
              <a:rPr lang="bg-BG" smtClean="0"/>
              <a:t>1.12.2017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bg-BG" smtClean="0"/>
              <a:t>Учебната 2012/2013 година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B07D63B-4B84-4E81-86E0-26023B9AFC5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7695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7684368" cy="2326410"/>
          </a:xfrm>
        </p:spPr>
        <p:txBody>
          <a:bodyPr>
            <a:noAutofit/>
          </a:bodyPr>
          <a:lstStyle/>
          <a:p>
            <a:pPr algn="ctr"/>
            <a:r>
              <a:rPr lang="bg-BG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НА РЕЗУЛТАТИТЕ </a:t>
            </a:r>
            <a:br>
              <a:rPr lang="bg-BG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bg-BG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АНКЕТНО ПРОУЧВАНЕ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МНЕНИЕТО </a:t>
            </a:r>
            <a:r>
              <a:rPr lang="bg-BG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СТУДЕНТИТЕ </a:t>
            </a:r>
            <a:r>
              <a:rPr lang="bg-BG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СПЕЦИАЛНОСТ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“ЗЪБОТЕХНИК“</a:t>
            </a:r>
            <a:r>
              <a:rPr lang="bg-BG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КАЧЕСТВОТО НА </a:t>
            </a:r>
            <a:r>
              <a:rPr lang="bg-BG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 В МЕДИЦИНСКИ КОЛЕЖ – ВАРНА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bg-BG" sz="2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437112"/>
            <a:ext cx="7776864" cy="1371600"/>
          </a:xfrm>
        </p:spPr>
        <p:txBody>
          <a:bodyPr>
            <a:normAutofit/>
          </a:bodyPr>
          <a:lstStyle/>
          <a:p>
            <a:pPr algn="ctr"/>
            <a:r>
              <a:rPr lang="bg-BG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2016-2017г.</a:t>
            </a:r>
            <a:endParaRPr lang="bg-BG" sz="2400" b="1" dirty="0">
              <a:solidFill>
                <a:schemeClr val="tx1"/>
              </a:solidFill>
              <a:latin typeface="Times New Roman" panose="02020603050405020304" pitchFamily="18" charset="0"/>
              <a:ea typeface="Segoe UI Emoji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Учебната 201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bg-BG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bg-BG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година</a:t>
            </a:r>
            <a:endParaRPr lang="bg-BG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059346"/>
      </p:ext>
    </p:extLst>
  </p:cSld>
  <p:clrMapOvr>
    <a:masterClrMapping/>
  </p:clrMapOvr>
  <p:transition advTm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12104" y="692696"/>
            <a:ext cx="8136904" cy="864096"/>
          </a:xfrm>
        </p:spPr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оценявате организацията на </a:t>
            </a:r>
            <a:r>
              <a:rPr lang="en-US" sz="2400" b="1" i="1" cap="none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работата</a:t>
            </a:r>
            <a:r>
              <a:rPr lang="en-US" sz="2400" b="1" i="1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bg-BG" sz="2400" b="1" i="1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400" b="1" i="1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2400" b="1" i="1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Учебен отдел</a:t>
            </a:r>
            <a:r>
              <a:rPr lang="en-US" sz="2400" b="1" i="1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i="1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Медицински Колеж - Варна?</a:t>
            </a:r>
            <a:r>
              <a:rPr lang="bg-BG" sz="2400" b="1" i="1" cap="none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400" b="1" i="1" cap="none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638465"/>
              </p:ext>
            </p:extLst>
          </p:nvPr>
        </p:nvGraphicFramePr>
        <p:xfrm>
          <a:off x="457200" y="1773238"/>
          <a:ext cx="7467600" cy="4700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dirty="0" smtClean="0"/>
              <a:t>Учебната 201</a:t>
            </a:r>
            <a:r>
              <a:rPr lang="en-US" dirty="0" smtClean="0"/>
              <a:t>6</a:t>
            </a:r>
            <a:r>
              <a:rPr lang="bg-BG" dirty="0" smtClean="0"/>
              <a:t>/201</a:t>
            </a:r>
            <a:r>
              <a:rPr lang="en-US" dirty="0" smtClean="0"/>
              <a:t>7</a:t>
            </a:r>
            <a:r>
              <a:rPr lang="bg-BG" dirty="0" smtClean="0"/>
              <a:t> година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6556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147248" cy="940966"/>
          </a:xfrm>
        </p:spPr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оценявате материално-техническата база на </a:t>
            </a:r>
            <a:r>
              <a:rPr lang="bg-BG" sz="2400" b="1" i="1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Медицински Колеж – Варна (по </a:t>
            </a:r>
            <a:r>
              <a:rPr lang="bg-BG" sz="2400" b="1" i="1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шестобалната скала)?</a:t>
            </a:r>
            <a:r>
              <a:rPr lang="bg-BG" sz="2400" b="1" i="1" cap="none" dirty="0">
                <a:solidFill>
                  <a:srgbClr val="C0545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400" b="1" i="1" cap="none" dirty="0">
                <a:solidFill>
                  <a:srgbClr val="C0545E"/>
                </a:solidFill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C054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358738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dirty="0" smtClean="0"/>
              <a:t>Учебната 201</a:t>
            </a:r>
            <a:r>
              <a:rPr lang="en-US" dirty="0" smtClean="0"/>
              <a:t>6</a:t>
            </a:r>
            <a:r>
              <a:rPr lang="bg-BG" dirty="0" smtClean="0"/>
              <a:t>/201</a:t>
            </a:r>
            <a:r>
              <a:rPr lang="en-US" dirty="0" smtClean="0"/>
              <a:t>7</a:t>
            </a:r>
            <a:r>
              <a:rPr lang="bg-BG" dirty="0" smtClean="0"/>
              <a:t> година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779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Моля, посочете вашата оценка (по шестобалната скала) за:</a:t>
            </a:r>
            <a:endParaRPr lang="bg-BG" sz="25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553097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dirty="0" smtClean="0"/>
              <a:t>Учебната 201</a:t>
            </a:r>
            <a:r>
              <a:rPr lang="en-US" dirty="0" smtClean="0"/>
              <a:t>6</a:t>
            </a:r>
            <a:r>
              <a:rPr lang="bg-BG" dirty="0" smtClean="0"/>
              <a:t>/201</a:t>
            </a:r>
            <a:r>
              <a:rPr lang="en-US" dirty="0" smtClean="0"/>
              <a:t>7</a:t>
            </a:r>
            <a:r>
              <a:rPr lang="bg-BG" dirty="0" smtClean="0"/>
              <a:t> година</a:t>
            </a:r>
            <a:endParaRPr lang="bg-B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Учебната 2012/2013 година</a:t>
            </a:r>
            <a:endParaRPr lang="bg-BG"/>
          </a:p>
        </p:txBody>
      </p:sp>
      <p:sp>
        <p:nvSpPr>
          <p:cNvPr id="5" name="Rounded Rectangular Callout 4"/>
          <p:cNvSpPr/>
          <p:nvPr/>
        </p:nvSpPr>
        <p:spPr>
          <a:xfrm>
            <a:off x="251520" y="260648"/>
            <a:ext cx="4032448" cy="1589931"/>
          </a:xfrm>
          <a:prstGeom prst="wedgeRoundRect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Презентацията </a:t>
            </a:r>
            <a:r>
              <a:rPr lang="bg-BG" sz="1600" b="1" i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представлява извадка от </a:t>
            </a:r>
            <a:r>
              <a:rPr lang="bg-BG" sz="16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въпроси </a:t>
            </a:r>
            <a:r>
              <a:rPr lang="bg-BG" sz="1600" b="1" i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bg-BG" sz="16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анонимно </a:t>
            </a:r>
            <a:r>
              <a:rPr lang="bg-BG" sz="1600" b="1" i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анкетно </a:t>
            </a:r>
            <a:r>
              <a:rPr lang="bg-BG" sz="16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проучване</a:t>
            </a:r>
            <a:r>
              <a:rPr lang="bg-BG" sz="1600" b="1" i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g-BG" sz="16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600" b="1" i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проведено сред </a:t>
            </a:r>
            <a:r>
              <a:rPr lang="bg-BG" sz="16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студентите</a:t>
            </a:r>
            <a:r>
              <a:rPr lang="en-US" sz="16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6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специалност “Зъботехник” </a:t>
            </a:r>
            <a:r>
              <a:rPr lang="bg-BG" sz="1600" b="1" i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Медицински </a:t>
            </a:r>
            <a:r>
              <a:rPr lang="bg-BG" sz="16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Колеж </a:t>
            </a:r>
            <a:r>
              <a:rPr lang="bg-BG" sz="1600" b="1" i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Варна</a:t>
            </a:r>
            <a:endParaRPr lang="bg-BG" sz="1600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95536" y="4077072"/>
            <a:ext cx="4608512" cy="2376264"/>
          </a:xfrm>
          <a:prstGeom prst="wedgeRoundRect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Включени са данни</a:t>
            </a:r>
            <a:r>
              <a:rPr lang="en-US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 от най-актуалните въпроси, които ни дават информация относно очакванията, впечатленията, както и оценката на студентите, относно качеството и организацията на учебния процес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860032" y="2564904"/>
            <a:ext cx="3816424" cy="720080"/>
          </a:xfrm>
          <a:prstGeom prst="wedgeRoundRect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Брой анкетирани – </a:t>
            </a:r>
            <a:r>
              <a:rPr lang="bg-BG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67</a:t>
            </a:r>
            <a:r>
              <a:rPr lang="bg-BG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студент</a:t>
            </a:r>
            <a:r>
              <a:rPr lang="bg-BG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</p:spTree>
    <p:extLst>
      <p:ext uri="{BB962C8B-B14F-4D97-AF65-F5344CB8AC3E}">
        <p14:creationId xmlns:p14="http://schemas.microsoft.com/office/powerpoint/2010/main" val="410908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147248" cy="796950"/>
          </a:xfrm>
        </p:spPr>
        <p:txBody>
          <a:bodyPr>
            <a:normAutofit/>
          </a:bodyPr>
          <a:lstStyle/>
          <a:p>
            <a:pPr algn="ctr"/>
            <a:r>
              <a:rPr lang="en-US" sz="2400" b="1" i="1" cap="none" dirty="0" smtClean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bg-BG" sz="2400" b="1" i="1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Актуална ли е информацията от лекциите?</a:t>
            </a:r>
            <a:endParaRPr lang="bg-BG" sz="2400" b="1" i="1" cap="none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381532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dirty="0" smtClean="0"/>
              <a:t>Учебната 201</a:t>
            </a:r>
            <a:r>
              <a:rPr lang="en-US" dirty="0" smtClean="0"/>
              <a:t>6</a:t>
            </a:r>
            <a:r>
              <a:rPr lang="bg-BG" dirty="0" smtClean="0"/>
              <a:t>/201</a:t>
            </a:r>
            <a:r>
              <a:rPr lang="en-US" dirty="0" smtClean="0"/>
              <a:t>7</a:t>
            </a:r>
            <a:r>
              <a:rPr lang="bg-BG" dirty="0" smtClean="0"/>
              <a:t> година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2299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147248" cy="72494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i="1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i="1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2400" b="1" i="1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Защо </a:t>
            </a:r>
            <a:r>
              <a:rPr lang="bg-BG" sz="2400" b="1" i="1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посещавате лекционния курс?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831125"/>
              </p:ext>
            </p:extLst>
          </p:nvPr>
        </p:nvGraphicFramePr>
        <p:xfrm>
          <a:off x="609600" y="2160588"/>
          <a:ext cx="7994848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dirty="0" smtClean="0"/>
              <a:t>Учебната 201</a:t>
            </a:r>
            <a:r>
              <a:rPr lang="en-US" dirty="0" smtClean="0"/>
              <a:t>6</a:t>
            </a:r>
            <a:r>
              <a:rPr lang="bg-BG" dirty="0" smtClean="0"/>
              <a:t>/201</a:t>
            </a:r>
            <a:r>
              <a:rPr lang="en-US" dirty="0" smtClean="0"/>
              <a:t>7</a:t>
            </a:r>
            <a:r>
              <a:rPr lang="bg-BG" dirty="0" smtClean="0"/>
              <a:t> година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9484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147248" cy="796950"/>
          </a:xfrm>
        </p:spPr>
        <p:txBody>
          <a:bodyPr>
            <a:normAutofit fontScale="90000"/>
          </a:bodyPr>
          <a:lstStyle/>
          <a:p>
            <a:r>
              <a:rPr lang="en-US" sz="2400" b="1" i="1" cap="none" dirty="0" smtClean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2400" b="1" i="1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Защо </a:t>
            </a:r>
            <a:r>
              <a:rPr lang="bg-BG" sz="2400" b="1" i="1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посещавате лекционния курс?</a:t>
            </a:r>
            <a:r>
              <a:rPr lang="bg-BG" sz="2400" b="1" i="1" cap="none" dirty="0">
                <a:solidFill>
                  <a:srgbClr val="C0545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400" b="1" i="1" cap="none" dirty="0">
                <a:solidFill>
                  <a:srgbClr val="C0545E"/>
                </a:solidFill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C054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959595"/>
              </p:ext>
            </p:extLst>
          </p:nvPr>
        </p:nvGraphicFramePr>
        <p:xfrm>
          <a:off x="107504" y="2066150"/>
          <a:ext cx="7776864" cy="3980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dirty="0" smtClean="0"/>
              <a:t>Учебната 201</a:t>
            </a:r>
            <a:r>
              <a:rPr lang="en-US" dirty="0" smtClean="0"/>
              <a:t>6</a:t>
            </a:r>
            <a:r>
              <a:rPr lang="bg-BG" dirty="0" smtClean="0"/>
              <a:t>/201</a:t>
            </a:r>
            <a:r>
              <a:rPr lang="en-US" dirty="0" smtClean="0"/>
              <a:t>7</a:t>
            </a:r>
            <a:r>
              <a:rPr lang="bg-BG" dirty="0" smtClean="0"/>
              <a:t> година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1159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6840760" cy="1550988"/>
          </a:xfrm>
        </p:spPr>
        <p:txBody>
          <a:bodyPr>
            <a:noAutofit/>
          </a:bodyPr>
          <a:lstStyle/>
          <a:p>
            <a:r>
              <a:rPr lang="bg-BG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Организацията на практическите упражнения (продължителност, място на провеждане, последователност на темите) отговаря ли на Вашите очаквания?</a:t>
            </a:r>
            <a:endParaRPr lang="bg-BG" sz="25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829861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dirty="0" smtClean="0"/>
              <a:t>Учебната 201</a:t>
            </a:r>
            <a:r>
              <a:rPr lang="en-US" dirty="0" smtClean="0"/>
              <a:t>6</a:t>
            </a:r>
            <a:r>
              <a:rPr lang="bg-BG" dirty="0" smtClean="0"/>
              <a:t>/201</a:t>
            </a:r>
            <a:r>
              <a:rPr lang="en-US" dirty="0" smtClean="0"/>
              <a:t>7</a:t>
            </a:r>
            <a:r>
              <a:rPr lang="bg-BG" dirty="0" smtClean="0"/>
              <a:t> година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07524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/>
              <a:t> </a:t>
            </a:r>
            <a:br>
              <a:rPr lang="bg-BG" dirty="0"/>
            </a:br>
            <a:r>
              <a:rPr lang="en-US" sz="2700" b="1" i="1" cap="none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Получавате</a:t>
            </a:r>
            <a:r>
              <a:rPr lang="en-US" sz="2700" b="1" i="1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cap="none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en-US" sz="2700" b="1" i="1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cap="none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достатъчно</a:t>
            </a:r>
            <a:r>
              <a:rPr lang="en-US" sz="2700" b="1" i="1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cap="none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практически</a:t>
            </a:r>
            <a:r>
              <a:rPr lang="en-US" sz="2700" b="1" i="1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cap="none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умения</a:t>
            </a:r>
            <a:r>
              <a:rPr lang="bg-BG" sz="2700" b="1" i="1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време на упражнение</a:t>
            </a:r>
            <a:r>
              <a:rPr lang="en-US" sz="2700" b="1" i="1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bg-BG" sz="2700" b="1" i="1" cap="none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700" b="1" i="1" cap="none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endParaRPr lang="bg-BG" sz="2700" b="1" i="1" dirty="0">
              <a:solidFill>
                <a:srgbClr val="FFC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9692905"/>
              </p:ext>
            </p:extLst>
          </p:nvPr>
        </p:nvGraphicFramePr>
        <p:xfrm>
          <a:off x="609600" y="2160588"/>
          <a:ext cx="785083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dirty="0" smtClean="0"/>
              <a:t>Учебната 201</a:t>
            </a:r>
            <a:r>
              <a:rPr lang="en-US" dirty="0" smtClean="0"/>
              <a:t>6</a:t>
            </a:r>
            <a:r>
              <a:rPr lang="bg-BG" dirty="0" smtClean="0"/>
              <a:t>/201</a:t>
            </a:r>
            <a:r>
              <a:rPr lang="en-US" dirty="0" smtClean="0"/>
              <a:t>7</a:t>
            </a:r>
            <a:r>
              <a:rPr lang="bg-BG" dirty="0" smtClean="0"/>
              <a:t> година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1005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Каква оценка давате на </a:t>
            </a:r>
            <a:r>
              <a:rPr lang="bg-BG" sz="3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Библиотеката </a:t>
            </a:r>
            <a:r>
              <a:rPr lang="bg-BG" sz="3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Медицин</a:t>
            </a:r>
            <a:r>
              <a:rPr lang="bg-BG" sz="3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bg-BG" sz="3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 Колеж – Варна?</a:t>
            </a:r>
            <a:endParaRPr lang="bg-BG" sz="3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612553"/>
              </p:ext>
            </p:extLst>
          </p:nvPr>
        </p:nvGraphicFramePr>
        <p:xfrm>
          <a:off x="282162" y="2159926"/>
          <a:ext cx="731417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dirty="0" smtClean="0"/>
              <a:t>Учебната 201</a:t>
            </a:r>
            <a:r>
              <a:rPr lang="en-US" dirty="0" smtClean="0"/>
              <a:t>6</a:t>
            </a:r>
            <a:r>
              <a:rPr lang="bg-BG" dirty="0" smtClean="0"/>
              <a:t>/201</a:t>
            </a:r>
            <a:r>
              <a:rPr lang="en-US" dirty="0" smtClean="0"/>
              <a:t>7</a:t>
            </a:r>
            <a:r>
              <a:rPr lang="bg-BG" dirty="0" smtClean="0"/>
              <a:t> година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36904" cy="778098"/>
          </a:xfrm>
        </p:spPr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Информирани ли сте за проекти, които съществуват в </a:t>
            </a:r>
            <a:r>
              <a:rPr lang="bg-BG" sz="2400" b="1" i="1" cap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Университета и Колежа?</a:t>
            </a:r>
            <a:r>
              <a:rPr lang="bg-BG" sz="2400" b="1" i="1" cap="none" dirty="0">
                <a:solidFill>
                  <a:srgbClr val="C0545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400" b="1" i="1" cap="none" dirty="0">
                <a:solidFill>
                  <a:srgbClr val="C0545E"/>
                </a:solidFill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C054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067016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dirty="0" smtClean="0"/>
              <a:t>Учебната 201</a:t>
            </a:r>
            <a:r>
              <a:rPr lang="en-US" dirty="0" smtClean="0"/>
              <a:t>6</a:t>
            </a:r>
            <a:r>
              <a:rPr lang="bg-BG" dirty="0" smtClean="0"/>
              <a:t>/201</a:t>
            </a:r>
            <a:r>
              <a:rPr lang="en-US" dirty="0" smtClean="0"/>
              <a:t>7</a:t>
            </a:r>
            <a:r>
              <a:rPr lang="bg-BG" dirty="0" smtClean="0"/>
              <a:t> година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6040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1024</TotalTime>
  <Words>268</Words>
  <Application>Microsoft Office PowerPoint</Application>
  <PresentationFormat>On-screen Show (4:3)</PresentationFormat>
  <Paragraphs>69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Segoe UI Emoji</vt:lpstr>
      <vt:lpstr>Times New Roman</vt:lpstr>
      <vt:lpstr>Trebuchet MS</vt:lpstr>
      <vt:lpstr>Wingdings 3</vt:lpstr>
      <vt:lpstr>Facet</vt:lpstr>
      <vt:lpstr>АНАЛИЗ НА РЕЗУЛТАТИТЕ  ОТ АНКЕТНО ПРОУЧВАНЕ ЗА МНЕНИЕТО НА СТУДЕНТИТЕ ОТ СПЕЦИАЛНОСТ “ЗЪБОТЕХНИК“ ЗА КАЧЕСТВОТО НА ОБУЧЕНИЕ В МЕДИЦИНСКИ КОЛЕЖ – ВАРНА </vt:lpstr>
      <vt:lpstr>PowerPoint Presentation</vt:lpstr>
      <vt:lpstr>        Актуална ли е информацията от лекциите?</vt:lpstr>
      <vt:lpstr> Защо посещавате лекционния курс?</vt:lpstr>
      <vt:lpstr>   Защо не посещавате лекционния курс? </vt:lpstr>
      <vt:lpstr>Организацията на практическите упражнения (продължителност, място на провеждане, последователност на темите) отговаря ли на Вашите очаквания?</vt:lpstr>
      <vt:lpstr>  Получавате ли достатъчно практически умения по време на упражнение? </vt:lpstr>
      <vt:lpstr>Каква оценка давате на Библиотеката в Медицински Колеж – Варна?</vt:lpstr>
      <vt:lpstr>Информирани ли сте за проекти, които съществуват в Университета и Колежа? </vt:lpstr>
      <vt:lpstr>Как оценявате организацията на работата на  Учебен отдел в Медицински Колеж - Варна? </vt:lpstr>
      <vt:lpstr>Как оценявате материално-техническата база на Медицински Колеж – Варна (по шестобалната скала)? </vt:lpstr>
      <vt:lpstr>Моля, посочете вашата оценка (по шестобалната скала) за: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mpopova</dc:creator>
  <cp:lastModifiedBy>Teodora Ruseva</cp:lastModifiedBy>
  <cp:revision>106</cp:revision>
  <dcterms:created xsi:type="dcterms:W3CDTF">2012-09-18T08:22:38Z</dcterms:created>
  <dcterms:modified xsi:type="dcterms:W3CDTF">2017-12-01T13:19:53Z</dcterms:modified>
</cp:coreProperties>
</file>