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5.155\qa\Anketi\Anketi%202019-2020+Gmail\Anketi%20za%20ka4%20na%20obu4+Gmail\FVT+Gmail\Gmail_FVT_diplomanti\&#1040;&#1085;&#1082;&#1077;&#1090;&#1085;&#1072;%20&#1082;&#1072;&#1088;&#1090;&#1072;%20&#1076;&#1080;&#1087;&#1083;&#1086;&#1084;&#1072;&#1085;&#1090;&#1080;%20-%20&#1060;&#1080;&#1083;&#1080;&#1072;&#1083;-&#1042;&#1058;%20(&#1086;&#1090;&#1075;&#1086;&#1074;&#1086;&#1088;&#1080;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5.155\qa\Anketi\Anketi%202019-2020+Gmail\Anketi%20za%20ka4%20na%20obu4+Gmail\FVT+Gmail\Gmail_FVT_diplomanti\&#1040;&#1085;&#1082;&#1077;&#1090;&#1085;&#1072;%20&#1082;&#1072;&#1088;&#1090;&#1072;%20&#1076;&#1080;&#1087;&#1083;&#1086;&#1084;&#1072;&#1085;&#1090;&#1080;%20-%20&#1060;&#1080;&#1083;&#1080;&#1072;&#1083;-&#1042;&#1058;%20(&#1086;&#1090;&#1075;&#1086;&#1074;&#1086;&#1088;&#1080;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5.155\qa\Anketi\Anketi%202019-2020+Gmail\Anketi%20za%20ka4%20na%20obu4+Gmail\FVT+Gmail\Gmail_FVT_diplomanti\&#1040;&#1085;&#1082;&#1077;&#1090;&#1085;&#1072;%20&#1082;&#1072;&#1088;&#1090;&#1072;%20&#1076;&#1080;&#1087;&#1083;&#1086;&#1084;&#1072;&#1085;&#1090;&#1080;%20-%20&#1060;&#1080;&#1083;&#1080;&#1072;&#1083;-&#1042;&#1058;%20(&#1086;&#1090;&#1075;&#1086;&#1074;&#1086;&#1088;&#1080;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5.155\qa\Anketi\Anketi%202019-2020+Gmail\Anketi%20za%20ka4%20na%20obu4+Gmail\FVT+Gmail\Gmail_FVT_diplomanti\&#1040;&#1085;&#1082;&#1077;&#1090;&#1085;&#1072;%20&#1082;&#1072;&#1088;&#1090;&#1072;%20&#1076;&#1080;&#1087;&#1083;&#1086;&#1084;&#1072;&#1085;&#1090;&#1080;%20-%20&#1060;&#1080;&#1083;&#1080;&#1072;&#1083;-&#1042;&#1058;%20(&#1086;&#1090;&#1075;&#1086;&#1074;&#1086;&#1088;&#1080;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5.155\qa\Anketi\Anketi%202019-2020+Gmail\Anketi%20za%20ka4%20na%20obu4+Gmail\FVT+Gmail\Gmail_FVT_diplomanti\&#1040;&#1085;&#1082;&#1077;&#1090;&#1085;&#1072;%20&#1082;&#1072;&#1088;&#1090;&#1072;%20&#1076;&#1080;&#1087;&#1083;&#1086;&#1084;&#1072;&#1085;&#1090;&#1080;%20-%20&#1060;&#1080;&#1083;&#1080;&#1072;&#1083;-&#1042;&#1058;%20(&#1086;&#1090;&#1075;&#1086;&#1074;&#1086;&#1088;&#1080;)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5.155\qa\Anketi\Anketi%202019-2020+Gmail\Anketi%20za%20ka4%20na%20obu4+Gmail\FVT+Gmail\Gmail_FVT_diplomanti\&#1040;&#1085;&#1082;&#1077;&#1090;&#1085;&#1072;%20&#1082;&#1072;&#1088;&#1090;&#1072;%20&#1076;&#1080;&#1087;&#1083;&#1086;&#1084;&#1072;&#1085;&#1090;&#1080;%20-%20&#1060;&#1080;&#1083;&#1080;&#1072;&#1083;-&#1042;&#1058;%20(&#1086;&#1090;&#1075;&#1086;&#1074;&#1086;&#1088;&#1080;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5.155\qa\Anketi\Anketi%202019-2020+Gmail\Anketi%20za%20ka4%20na%20obu4+Gmail\FVT+Gmail\Gmail_FVT_diplomanti\&#1040;&#1085;&#1082;&#1077;&#1090;&#1085;&#1072;%20&#1082;&#1072;&#1088;&#1090;&#1072;%20&#1076;&#1080;&#1087;&#1083;&#1086;&#1084;&#1072;&#1085;&#1090;&#1080;%20-%20&#1060;&#1080;&#1083;&#1080;&#1072;&#1083;-&#1042;&#1058;%20(&#1086;&#1090;&#1075;&#1086;&#1074;&#1086;&#1088;&#1080;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5.155\qa\Anketi\Anketi%202019-2020+Gmail\Anketi%20za%20ka4%20na%20obu4+Gmail\FVT+Gmail\Gmail_FVT_diplomanti\&#1040;&#1085;&#1082;&#1077;&#1090;&#1085;&#1072;%20&#1082;&#1072;&#1088;&#1090;&#1072;%20&#1076;&#1080;&#1087;&#1083;&#1086;&#1084;&#1072;&#1085;&#1090;&#1080;%20-%20&#1060;&#1080;&#1083;&#1080;&#1072;&#1083;-&#1042;&#1058;%20(&#1086;&#1090;&#1075;&#1086;&#1074;&#1086;&#1088;&#1080;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5.155\qa\Anketi\Anketi%202019-2020+Gmail\Anketi%20za%20ka4%20na%20obu4+Gmail\FVT+Gmail\Gmail_FVT_diplomanti\&#1040;&#1085;&#1082;&#1077;&#1090;&#1085;&#1072;%20&#1082;&#1072;&#1088;&#1090;&#1072;%20&#1076;&#1080;&#1087;&#1083;&#1086;&#1084;&#1072;&#1085;&#1090;&#1080;%20-%20&#1060;&#1080;&#1083;&#1080;&#1072;&#1083;-&#1042;&#1058;%20(&#1086;&#1090;&#1075;&#1086;&#1074;&#1086;&#1088;&#1080;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5.155\qa\Anketi\Anketi%202019-2020+Gmail\Anketi%20za%20ka4%20na%20obu4+Gmail\FVT+Gmail\Gmail_FVT_diplomanti\&#1040;&#1085;&#1082;&#1077;&#1090;&#1085;&#1072;%20&#1082;&#1072;&#1088;&#1090;&#1072;%20&#1076;&#1080;&#1087;&#1083;&#1086;&#1084;&#1072;&#1085;&#1090;&#1080;%20-%20&#1060;&#1080;&#1083;&#1080;&#1072;&#1083;-&#1042;&#1058;%20(&#1086;&#1090;&#1075;&#1086;&#1074;&#1086;&#1088;&#1080;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5.155\qa\Anketi\Anketi%202019-2020+Gmail\Anketi%20za%20ka4%20na%20obu4+Gmail\FVT+Gmail\Gmail_FVT_diplomanti\&#1040;&#1085;&#1082;&#1077;&#1090;&#1085;&#1072;%20&#1082;&#1072;&#1088;&#1090;&#1072;%20&#1076;&#1080;&#1087;&#1083;&#1086;&#1084;&#1072;&#1085;&#1090;&#1080;%20-%20&#1060;&#1080;&#1083;&#1080;&#1072;&#1083;-&#1042;&#1058;%20(&#1086;&#1090;&#1075;&#1086;&#1074;&#1086;&#1088;&#1080;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5.155\qa\Anketi\Anketi%202019-2020+Gmail\Anketi%20za%20ka4%20na%20obu4+Gmail\FVT+Gmail\Gmail_FVT_diplomanti\&#1040;&#1085;&#1082;&#1077;&#1090;&#1085;&#1072;%20&#1082;&#1072;&#1088;&#1090;&#1072;%20&#1076;&#1080;&#1087;&#1083;&#1086;&#1084;&#1072;&#1085;&#1090;&#1080;%20-%20&#1060;&#1080;&#1083;&#1080;&#1072;&#1083;-&#1042;&#1058;%20(&#1086;&#1090;&#1075;&#1086;&#1074;&#1086;&#1088;&#1080;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25.155\qa\Anketi\Anketi%202019-2020+Gmail\Anketi%20za%20ka4%20na%20obu4+Gmail\FVT+Gmail\Gmail_FVT_diplomanti\&#1040;&#1085;&#1082;&#1077;&#1090;&#1085;&#1072;%20&#1082;&#1072;&#1088;&#1090;&#1072;%20&#1076;&#1080;&#1087;&#1083;&#1086;&#1084;&#1072;&#1085;&#1090;&#1080;%20-%20&#1060;&#1080;&#1083;&#1080;&#1072;&#1083;-&#1042;&#1058;%20(&#1086;&#1090;&#1075;&#1086;&#1074;&#1086;&#1088;&#1080;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r>
              <a:rPr lang="bg-BG" sz="2400"/>
              <a:t>Каква специалност завършвате?</a:t>
            </a:r>
            <a:endParaRPr lang="en-US" sz="2400">
              <a:latin typeface="Tw Cen MT" panose="020B0602020104020603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B45-48BC-8182-34C7F81796F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B45-48BC-8182-34C7F81796F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B45-48BC-8182-34C7F81796F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B45-48BC-8182-34C7F81796F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B45-48BC-8182-34C7F81796F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B45-48BC-8182-34C7F81796F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B45-48BC-8182-34C7F81796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'[Анкетна карта дипломанти - Филиал-ВТ (отговори).xlsx]Sheet1'!$A$2:$A$3</c:f>
              <c:strCache>
                <c:ptCount val="2"/>
                <c:pt idx="0">
                  <c:v>Акушерка</c:v>
                </c:pt>
                <c:pt idx="1">
                  <c:v>Медицинска сестра</c:v>
                </c:pt>
              </c:strCache>
            </c:strRef>
          </c:cat>
          <c:val>
            <c:numRef>
              <c:f>'[Анкетна карта дипломанти - Филиал-ВТ (отговори).xlsx]Sheet1'!$B$2:$B$3</c:f>
              <c:numCache>
                <c:formatCode>General</c:formatCode>
                <c:ptCount val="2"/>
                <c:pt idx="0">
                  <c:v>9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B45-48BC-8182-34C7F81796F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r>
              <a:rPr lang="bg-BG" sz="2400" b="0" dirty="0">
                <a:latin typeface="+mn-lt"/>
              </a:rPr>
              <a:t>Как оценявате подготовката си по време на стажа (оценката по шестобалната система от 2 до 6)?</a:t>
            </a:r>
            <a:endParaRPr lang="en-US" sz="2400" b="0" dirty="0">
              <a:latin typeface="Tw Cen MT" panose="020B0602020104020603" pitchFamily="34" charset="0"/>
            </a:endParaRPr>
          </a:p>
        </c:rich>
      </c:tx>
      <c:layout>
        <c:manualLayout>
          <c:xMode val="edge"/>
          <c:yMode val="edge"/>
          <c:x val="8.7140793180668946E-2"/>
          <c:y val="2.46002460024600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F1-4E25-A508-4F8BCC3C074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F1-4E25-A508-4F8BCC3C074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9F1-4E25-A508-4F8BCC3C074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9F1-4E25-A508-4F8BCC3C074A}"/>
              </c:ext>
            </c:extLst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9F1-4E25-A508-4F8BCC3C074A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583F4BCC-FB9C-40B0-81CF-59DC12FE0D09}" type="PERCENTAGE">
                      <a:rPr lang="en-US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9F1-4E25-A508-4F8BCC3C074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F9F1-4E25-A508-4F8BCC3C07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'[Анкетна карта дипломанти - Филиал-ВТ (отговори).xlsx]Sheet1'!$U$2:$U$6</c:f>
              <c:strCache>
                <c:ptCount val="5"/>
                <c:pt idx="0">
                  <c:v>Двойка</c:v>
                </c:pt>
                <c:pt idx="1">
                  <c:v>Тройка</c:v>
                </c:pt>
                <c:pt idx="2">
                  <c:v>Четворка</c:v>
                </c:pt>
                <c:pt idx="3">
                  <c:v>Петица</c:v>
                </c:pt>
                <c:pt idx="4">
                  <c:v>Шестица</c:v>
                </c:pt>
              </c:strCache>
            </c:strRef>
          </c:cat>
          <c:val>
            <c:numRef>
              <c:f>'[Анкетна карта дипломанти - Филиал-ВТ (отговори).xlsx]Sheet1'!$V$2:$V$6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5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9F1-4E25-A508-4F8BCC3C07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r>
              <a:rPr lang="bg-BG" sz="2400"/>
              <a:t>По време на държавния стаж обучаваха ли ви на самостоятелна работа или участие в практически</a:t>
            </a:r>
            <a:r>
              <a:rPr lang="bg-BG" sz="2400" baseline="0"/>
              <a:t> дейности?</a:t>
            </a:r>
            <a:endParaRPr lang="en-US" sz="2400">
              <a:latin typeface="Tw Cen MT" panose="020B0602020104020603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7632377970060686E-2"/>
          <c:y val="0.18380653273734987"/>
          <c:w val="0.97413917897724434"/>
          <c:h val="0.7255766346575992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D0E-4D6E-971E-E63CA71F3D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'[Анкетна карта дипломанти - Филиал-ВТ (отговори).xlsx]Sheet1'!$W$2:$W$3</c:f>
              <c:strCache>
                <c:ptCount val="2"/>
                <c:pt idx="0">
                  <c:v>Да</c:v>
                </c:pt>
                <c:pt idx="1">
                  <c:v>Не</c:v>
                </c:pt>
              </c:strCache>
            </c:strRef>
          </c:cat>
          <c:val>
            <c:numRef>
              <c:f>'[Анкетна карта дипломанти - Филиал-ВТ (отговори).xlsx]Sheet1'!$X$2:$X$3</c:f>
              <c:numCache>
                <c:formatCode>General</c:formatCode>
                <c:ptCount val="2"/>
                <c:pt idx="0">
                  <c:v>22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0E-4D6E-971E-E63CA71F3D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61206688"/>
        <c:axId val="461207672"/>
      </c:barChart>
      <c:catAx>
        <c:axId val="46120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461207672"/>
        <c:crosses val="autoZero"/>
        <c:auto val="1"/>
        <c:lblAlgn val="ctr"/>
        <c:lblOffset val="100"/>
        <c:noMultiLvlLbl val="0"/>
      </c:catAx>
      <c:valAx>
        <c:axId val="4612076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61206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r>
              <a:rPr lang="bg-BG" sz="2000" dirty="0"/>
              <a:t>Какво бихте препоръчали за по-добрата Ви практическа подготовка по време на </a:t>
            </a:r>
            <a:r>
              <a:rPr lang="bg-BG" sz="2000" dirty="0" smtClean="0"/>
              <a:t>стажа (възможен е повече от един отговор)?</a:t>
            </a:r>
            <a:endParaRPr lang="en-US" sz="2000" dirty="0">
              <a:latin typeface="Tw Cen MT" panose="020B0602020104020603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'[Анкетна карта дипломанти - Филиал-ВТ (отговори).xlsx]Sheet1'!$Y$2:$Y$7</c:f>
              <c:strCache>
                <c:ptCount val="6"/>
                <c:pt idx="0">
                  <c:v>Да се поставят повече индивидуални задачи, като се контролира изпълнението им и се дава оценка от ръководителя на стажа</c:v>
                </c:pt>
                <c:pt idx="1">
                  <c:v>Всеки стажант да работи с определен преподавател, който да оценява степента на подготовката му (теория и практика)</c:v>
                </c:pt>
                <c:pt idx="2">
                  <c:v> Да не се възлагат несъществени задачи и да не се пропилява времето на стажанта</c:v>
                </c:pt>
                <c:pt idx="3">
                  <c:v>Да се отдели повече внимание на работата в амбулаторни условия</c:v>
                </c:pt>
                <c:pt idx="4">
                  <c:v> Да се осигури възможност за стаж в други европейски страни на стажанти, отговарящи на определени критерии</c:v>
                </c:pt>
                <c:pt idx="5">
                  <c:v>Запознаване с основните критерии за определяне на временната и трайна нетрудоспособност при най-често срещаните заболявания</c:v>
                </c:pt>
              </c:strCache>
            </c:strRef>
          </c:cat>
          <c:val>
            <c:numRef>
              <c:f>'[Анкетна карта дипломанти - Филиал-ВТ (отговори).xlsx]Sheet1'!$Z$2:$Z$7</c:f>
              <c:numCache>
                <c:formatCode>General</c:formatCode>
                <c:ptCount val="6"/>
                <c:pt idx="0">
                  <c:v>18</c:v>
                </c:pt>
                <c:pt idx="1">
                  <c:v>13</c:v>
                </c:pt>
                <c:pt idx="2">
                  <c:v>15</c:v>
                </c:pt>
                <c:pt idx="3">
                  <c:v>2</c:v>
                </c:pt>
                <c:pt idx="4">
                  <c:v>7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FA-42B4-85D4-F4565D240D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50558160"/>
        <c:axId val="550563736"/>
      </c:barChart>
      <c:catAx>
        <c:axId val="55055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563736"/>
        <c:crosses val="autoZero"/>
        <c:auto val="1"/>
        <c:lblAlgn val="ctr"/>
        <c:lblOffset val="100"/>
        <c:noMultiLvlLbl val="0"/>
      </c:catAx>
      <c:valAx>
        <c:axId val="5505637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505581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r>
              <a:rPr lang="bg-BG" sz="2200"/>
              <a:t>Считате</a:t>
            </a:r>
            <a:r>
              <a:rPr lang="bg-BG" sz="2200" baseline="0"/>
              <a:t> ли, че обучението и квалификацията, които Ви дава Медицински университет - Варна, Ви правят конкурентноспособни на Ваши колеги, получили образование в друго учебно заведение?</a:t>
            </a:r>
            <a:endParaRPr lang="en-US" sz="2200">
              <a:latin typeface="Tw Cen MT" panose="020B0602020104020603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E8-4C6C-83DD-B62BAD97F23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9E8-4C6C-83DD-B62BAD97F23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9E8-4C6C-83DD-B62BAD97F23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9E8-4C6C-83DD-B62BAD97F2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'[Анкетна карта дипломанти - Филиал-ВТ (отговори).xlsx]Sheet1'!$AC$2:$AC$5</c:f>
              <c:strCache>
                <c:ptCount val="4"/>
                <c:pt idx="0">
                  <c:v>Да</c:v>
                </c:pt>
                <c:pt idx="1">
                  <c:v>Не</c:v>
                </c:pt>
                <c:pt idx="2">
                  <c:v>Не мога да преценя за момента</c:v>
                </c:pt>
                <c:pt idx="3">
                  <c:v>По-скоро да</c:v>
                </c:pt>
              </c:strCache>
            </c:strRef>
          </c:cat>
          <c:val>
            <c:numRef>
              <c:f>'[Анкетна карта дипломанти - Филиал-ВТ (отговори).xlsx]Sheet1'!$AD$2:$AD$5</c:f>
              <c:numCache>
                <c:formatCode>General</c:formatCode>
                <c:ptCount val="4"/>
                <c:pt idx="0">
                  <c:v>18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9E8-4C6C-83DD-B62BAD97F2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r>
              <a:rPr lang="bg-BG" sz="2400"/>
              <a:t>Какви бяха мотивите</a:t>
            </a:r>
            <a:r>
              <a:rPr lang="bg-BG" sz="2400" baseline="0"/>
              <a:t> Ви да кандидатствате тази специалност? (възможен е повече от един отговор)</a:t>
            </a:r>
            <a:endParaRPr lang="bg-BG" sz="24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'[Анкетна карта дипломанти - Филиал-ВТ (отговори).xlsx]Sheet1'!$C$2:$C$7</c:f>
              <c:strCache>
                <c:ptCount val="6"/>
                <c:pt idx="0">
                  <c:v>Материална осигуреност</c:v>
                </c:pt>
                <c:pt idx="1">
                  <c:v>Научни постижения и перспективи в науката</c:v>
                </c:pt>
                <c:pt idx="2">
                  <c:v>Големите възможности в съвременната практика</c:v>
                </c:pt>
                <c:pt idx="3">
                  <c:v>Престижност на професията</c:v>
                </c:pt>
                <c:pt idx="4">
                  <c:v>Желания да помагам на хората</c:v>
                </c:pt>
                <c:pt idx="5">
                  <c:v>Семейна традиция</c:v>
                </c:pt>
              </c:strCache>
            </c:strRef>
          </c:cat>
          <c:val>
            <c:numRef>
              <c:f>'[Анкетна карта дипломанти - Филиал-ВТ (отговори).xlsx]Sheet1'!$D$2:$D$7</c:f>
              <c:numCache>
                <c:formatCode>General</c:formatCode>
                <c:ptCount val="6"/>
                <c:pt idx="0">
                  <c:v>4</c:v>
                </c:pt>
                <c:pt idx="1">
                  <c:v>2</c:v>
                </c:pt>
                <c:pt idx="2">
                  <c:v>5</c:v>
                </c:pt>
                <c:pt idx="3">
                  <c:v>11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AF-4F28-ADFD-C2996D2B18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53937192"/>
        <c:axId val="553937520"/>
        <c:axId val="0"/>
      </c:bar3DChart>
      <c:catAx>
        <c:axId val="553937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53937520"/>
        <c:crosses val="autoZero"/>
        <c:auto val="1"/>
        <c:lblAlgn val="ctr"/>
        <c:lblOffset val="100"/>
        <c:noMultiLvlLbl val="0"/>
      </c:catAx>
      <c:valAx>
        <c:axId val="5539375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53937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r>
              <a:rPr lang="bg-BG" sz="2400"/>
              <a:t>Ако сега</a:t>
            </a:r>
            <a:r>
              <a:rPr lang="bg-BG" sz="2400" baseline="0"/>
              <a:t> трябваше да кандидаствате за висше образование, към коя област бихте се насочили?</a:t>
            </a:r>
            <a:endParaRPr lang="en-US" sz="2400">
              <a:latin typeface="Tw Cen MT" panose="020B0602020104020603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9E-426C-B3F0-AD861F0AE30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9E-426C-B3F0-AD861F0AE30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B9E-426C-B3F0-AD861F0AE30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B9E-426C-B3F0-AD861F0AE309}"/>
              </c:ext>
            </c:extLst>
          </c:dPt>
          <c:dPt>
            <c:idx val="4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B9E-426C-B3F0-AD861F0AE30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B9E-426C-B3F0-AD861F0AE30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B9E-426C-B3F0-AD861F0AE30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B9E-426C-B3F0-AD861F0AE3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'[Анкетна карта дипломанти - Филиал-ВТ (отговори).xlsx]Sheet1'!$E$2:$E$6</c:f>
              <c:strCache>
                <c:ptCount val="5"/>
                <c:pt idx="0">
                  <c:v>Дентална медицина</c:v>
                </c:pt>
                <c:pt idx="1">
                  <c:v>Друго</c:v>
                </c:pt>
                <c:pt idx="2">
                  <c:v>Фармация</c:v>
                </c:pt>
                <c:pt idx="3">
                  <c:v>Не бих кандидатствал висше образование</c:v>
                </c:pt>
                <c:pt idx="4">
                  <c:v>Медицина</c:v>
                </c:pt>
              </c:strCache>
            </c:strRef>
          </c:cat>
          <c:val>
            <c:numRef>
              <c:f>'[Анкетна карта дипломанти - Филиал-ВТ (отговори).xlsx]Sheet1'!$F$2:$F$6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B9E-426C-B3F0-AD861F0AE30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r>
              <a:rPr lang="bg-BG" sz="2400"/>
              <a:t>Обучението отговори ли на Вашите очаквания?</a:t>
            </a:r>
            <a:endParaRPr lang="en-US" sz="2400">
              <a:latin typeface="Tw Cen MT" panose="020B0602020104020603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7B-4CEA-9194-BE88B0B63B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07B-4CEA-9194-BE88B0B63B2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07B-4CEA-9194-BE88B0B63B2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07B-4CEA-9194-BE88B0B63B2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'[Анкетна карта дипломанти - Филиал-ВТ (отговори).xlsx]Sheet1'!$G$2:$G$5</c:f>
              <c:strCache>
                <c:ptCount val="4"/>
                <c:pt idx="0">
                  <c:v>Да, напълно</c:v>
                </c:pt>
                <c:pt idx="1">
                  <c:v>По-скоро да</c:v>
                </c:pt>
                <c:pt idx="2">
                  <c:v>Отчасти</c:v>
                </c:pt>
                <c:pt idx="3">
                  <c:v>По-скоро не</c:v>
                </c:pt>
              </c:strCache>
            </c:strRef>
          </c:cat>
          <c:val>
            <c:numRef>
              <c:f>'[Анкетна карта дипломанти - Филиал-ВТ (отговори).xlsx]Sheet1'!$H$2:$H$5</c:f>
              <c:numCache>
                <c:formatCode>General</c:formatCode>
                <c:ptCount val="4"/>
                <c:pt idx="0">
                  <c:v>11</c:v>
                </c:pt>
                <c:pt idx="1">
                  <c:v>7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07B-4CEA-9194-BE88B0B63B2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r>
              <a:rPr lang="bg-BG" sz="2400"/>
              <a:t>Удовлетворени ли сте от знанията, които получихте?</a:t>
            </a:r>
            <a:endParaRPr lang="en-US" sz="2400">
              <a:latin typeface="Tw Cen MT" panose="020B0602020104020603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CAC-4AF8-A5EC-8125D28B08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CAC-4AF8-A5EC-8125D28B080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CAC-4AF8-A5EC-8125D28B080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CAC-4AF8-A5EC-8125D28B08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Sheet1!$I$2:$I$4</c:f>
              <c:strCache>
                <c:ptCount val="3"/>
                <c:pt idx="0">
                  <c:v>Да, напълно</c:v>
                </c:pt>
                <c:pt idx="1">
                  <c:v>По-скоро да</c:v>
                </c:pt>
                <c:pt idx="2">
                  <c:v>Отчасти</c:v>
                </c:pt>
              </c:strCache>
            </c:strRef>
          </c:cat>
          <c:val>
            <c:numRef>
              <c:f>Sheet1!$J$2:$J$4</c:f>
              <c:numCache>
                <c:formatCode>General</c:formatCode>
                <c:ptCount val="3"/>
                <c:pt idx="0">
                  <c:v>14</c:v>
                </c:pt>
                <c:pt idx="1">
                  <c:v>5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CAC-4AF8-A5EC-8125D28B080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r>
              <a:rPr lang="bg-BG" sz="2400"/>
              <a:t>Запознати ли сте с възможностите за следдипломно обучение,</a:t>
            </a:r>
            <a:r>
              <a:rPr lang="bg-BG" sz="2400" baseline="0"/>
              <a:t> които Медицински университет предоставя?</a:t>
            </a:r>
            <a:endParaRPr lang="en-US" sz="2400">
              <a:latin typeface="Tw Cen MT" panose="020B0602020104020603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E7-470B-99A5-1EF0D78099F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E7-470B-99A5-1EF0D78099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'[Анкетна карта дипломанти - Филиал-ВТ (отговори).xlsx]Sheet1'!$K$2:$K$3</c:f>
              <c:strCache>
                <c:ptCount val="2"/>
                <c:pt idx="0">
                  <c:v>Да</c:v>
                </c:pt>
                <c:pt idx="1">
                  <c:v>Не</c:v>
                </c:pt>
              </c:strCache>
            </c:strRef>
          </c:cat>
          <c:val>
            <c:numRef>
              <c:f>'[Анкетна карта дипломанти - Филиал-ВТ (отговори).xlsx]Sheet1'!$L$2:$L$3</c:f>
              <c:numCache>
                <c:formatCode>General</c:formatCode>
                <c:ptCount val="2"/>
                <c:pt idx="0">
                  <c:v>19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E7-470B-99A5-1EF0D78099F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r>
              <a:rPr lang="bg-BG" sz="2400"/>
              <a:t>Посещавахте</a:t>
            </a:r>
            <a:r>
              <a:rPr lang="bg-BG" sz="2400" baseline="0"/>
              <a:t> ли лекции по време на следването си?</a:t>
            </a:r>
            <a:endParaRPr lang="en-US" sz="2400">
              <a:latin typeface="Tw Cen MT" panose="020B0602020104020603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5367541078120497E-2"/>
          <c:y val="7.4442521097139364E-2"/>
          <c:w val="0.97463245892187955"/>
          <c:h val="0.84723363126906437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'[Анкетна карта дипломанти - Филиал-ВТ (отговори).xlsx]Sheet1'!$M$2:$M$3</c:f>
              <c:strCache>
                <c:ptCount val="2"/>
                <c:pt idx="0">
                  <c:v>Редовно</c:v>
                </c:pt>
                <c:pt idx="1">
                  <c:v>Рядко</c:v>
                </c:pt>
              </c:strCache>
            </c:strRef>
          </c:cat>
          <c:val>
            <c:numRef>
              <c:f>'[Анкетна карта дипломанти - Филиал-ВТ (отговори).xlsx]Sheet1'!$N$2:$N$3</c:f>
              <c:numCache>
                <c:formatCode>General</c:formatCode>
                <c:ptCount val="2"/>
                <c:pt idx="0">
                  <c:v>21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CF-411C-B3EE-32E0E7C2CB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17621624"/>
        <c:axId val="517621296"/>
        <c:axId val="0"/>
      </c:bar3DChart>
      <c:catAx>
        <c:axId val="517621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17621296"/>
        <c:crosses val="autoZero"/>
        <c:auto val="1"/>
        <c:lblAlgn val="ctr"/>
        <c:lblOffset val="100"/>
        <c:noMultiLvlLbl val="0"/>
      </c:catAx>
      <c:valAx>
        <c:axId val="5176212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17621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r>
              <a:rPr lang="bg-BG" sz="2400"/>
              <a:t>Участвали ли сте в научноизследователската дейност към някоя катедра?</a:t>
            </a:r>
            <a:endParaRPr lang="en-US" sz="2400">
              <a:latin typeface="Tw Cen MT" panose="020B0602020104020603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E9-4229-A44C-41F68862DA2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E9-4229-A44C-41F68862DA2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7E9-4229-A44C-41F68862DA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'[Анкетна карта дипломанти - Филиал-ВТ (отговори).xlsx]Sheet1'!$O$2:$O$4</c:f>
              <c:strCache>
                <c:ptCount val="3"/>
                <c:pt idx="0">
                  <c:v>Да</c:v>
                </c:pt>
                <c:pt idx="1">
                  <c:v>Не съм проявявал(а) интерес</c:v>
                </c:pt>
                <c:pt idx="2">
                  <c:v>Не, въпреки че проявявам интерес</c:v>
                </c:pt>
              </c:strCache>
            </c:strRef>
          </c:cat>
          <c:val>
            <c:numRef>
              <c:f>'[Анкетна карта дипломанти - Филиал-ВТ (отговори).xlsx]Sheet1'!$P$2:$P$4</c:f>
              <c:numCache>
                <c:formatCode>General</c:formatCode>
                <c:ptCount val="3"/>
                <c:pt idx="0">
                  <c:v>11</c:v>
                </c:pt>
                <c:pt idx="1">
                  <c:v>8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7E9-4229-A44C-41F68862DA2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5970345648022842E-2"/>
          <c:y val="0.92581440019347849"/>
          <c:w val="0.80805921521608548"/>
          <c:h val="7.41855998065215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r>
              <a:rPr lang="bg-BG" sz="2400" dirty="0"/>
              <a:t>Според</a:t>
            </a:r>
            <a:r>
              <a:rPr lang="bg-BG" sz="2400" baseline="0" dirty="0"/>
              <a:t> Вас как може да се подобри практическата работа на </a:t>
            </a:r>
            <a:r>
              <a:rPr lang="bg-BG" sz="2400" baseline="0" dirty="0" smtClean="0"/>
              <a:t>студентите</a:t>
            </a:r>
            <a:r>
              <a:rPr lang="en-US" sz="2400" baseline="0" dirty="0" smtClean="0"/>
              <a:t> </a:t>
            </a:r>
            <a:r>
              <a:rPr lang="bg-BG" sz="2400" baseline="0" dirty="0" smtClean="0"/>
              <a:t>(възможен е повече от един отговор)?</a:t>
            </a:r>
            <a:endParaRPr lang="en-US" sz="2400" dirty="0">
              <a:latin typeface="Tw Cen MT" panose="020B0602020104020603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'[Анкетна карта дипломанти - Филиал-ВТ (отговори).xlsx]Sheet1'!$S$2:$S$7</c:f>
              <c:strCache>
                <c:ptCount val="6"/>
                <c:pt idx="0">
                  <c:v>Да се поставят повече индивидуални задачи по диагностично-лечебния процес</c:v>
                </c:pt>
                <c:pt idx="1">
                  <c:v>Запознаване на студентите с административната част на в практиката - организация на грижи, подготовка на болен за изписване (и др.)</c:v>
                </c:pt>
                <c:pt idx="2">
                  <c:v>По-голям акцент на формите на активно обучение и самостоятелна изява на студентите</c:v>
                </c:pt>
                <c:pt idx="3">
                  <c:v>Подобряване на подготовката на студентите за конкретна работа с пациентите</c:v>
                </c:pt>
                <c:pt idx="4">
                  <c:v>Увеличаване броя на практическите упражнения</c:v>
                </c:pt>
                <c:pt idx="5">
                  <c:v>Регламентиране на часовете за практика, клинични дежурства</c:v>
                </c:pt>
              </c:strCache>
            </c:strRef>
          </c:cat>
          <c:val>
            <c:numRef>
              <c:f>'[Анкетна карта дипломанти - Филиал-ВТ (отговори).xlsx]Sheet1'!$T$2:$T$7</c:f>
              <c:numCache>
                <c:formatCode>General</c:formatCode>
                <c:ptCount val="6"/>
                <c:pt idx="0">
                  <c:v>7</c:v>
                </c:pt>
                <c:pt idx="1">
                  <c:v>5</c:v>
                </c:pt>
                <c:pt idx="2">
                  <c:v>3</c:v>
                </c:pt>
                <c:pt idx="3">
                  <c:v>9</c:v>
                </c:pt>
                <c:pt idx="4">
                  <c:v>11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D4-4B85-BC51-705ED40ADF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24108608"/>
        <c:axId val="424113200"/>
      </c:barChart>
      <c:catAx>
        <c:axId val="424108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424113200"/>
        <c:crosses val="autoZero"/>
        <c:auto val="1"/>
        <c:lblAlgn val="ctr"/>
        <c:lblOffset val="100"/>
        <c:noMultiLvlLbl val="0"/>
      </c:catAx>
      <c:valAx>
        <c:axId val="42411320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24108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7F65592-B27B-4AE9-BA34-098DD7D3D19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DB9E6B5-54B9-4D6B-8E02-1DCA8D120887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0982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5592-B27B-4AE9-BA34-098DD7D3D19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9E6B5-54B9-4D6B-8E02-1DCA8D120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2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5592-B27B-4AE9-BA34-098DD7D3D19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9E6B5-54B9-4D6B-8E02-1DCA8D120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77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5592-B27B-4AE9-BA34-098DD7D3D19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9E6B5-54B9-4D6B-8E02-1DCA8D12088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4134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5592-B27B-4AE9-BA34-098DD7D3D19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9E6B5-54B9-4D6B-8E02-1DCA8D120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9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5592-B27B-4AE9-BA34-098DD7D3D19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9E6B5-54B9-4D6B-8E02-1DCA8D120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45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5592-B27B-4AE9-BA34-098DD7D3D19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9E6B5-54B9-4D6B-8E02-1DCA8D120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47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5592-B27B-4AE9-BA34-098DD7D3D19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9E6B5-54B9-4D6B-8E02-1DCA8D120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90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5592-B27B-4AE9-BA34-098DD7D3D19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9E6B5-54B9-4D6B-8E02-1DCA8D120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1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5592-B27B-4AE9-BA34-098DD7D3D19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9E6B5-54B9-4D6B-8E02-1DCA8D120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84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5592-B27B-4AE9-BA34-098DD7D3D19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9E6B5-54B9-4D6B-8E02-1DCA8D120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51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5592-B27B-4AE9-BA34-098DD7D3D19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9E6B5-54B9-4D6B-8E02-1DCA8D120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5592-B27B-4AE9-BA34-098DD7D3D19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9E6B5-54B9-4D6B-8E02-1DCA8D120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6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5592-B27B-4AE9-BA34-098DD7D3D19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9E6B5-54B9-4D6B-8E02-1DCA8D120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25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5592-B27B-4AE9-BA34-098DD7D3D19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9E6B5-54B9-4D6B-8E02-1DCA8D120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84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5592-B27B-4AE9-BA34-098DD7D3D19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9E6B5-54B9-4D6B-8E02-1DCA8D120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64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5592-B27B-4AE9-BA34-098DD7D3D19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9E6B5-54B9-4D6B-8E02-1DCA8D120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2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7F65592-B27B-4AE9-BA34-098DD7D3D19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DB9E6B5-54B9-4D6B-8E02-1DCA8D120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555192" y="671454"/>
            <a:ext cx="10108089" cy="3402842"/>
          </a:xfrm>
        </p:spPr>
        <p:txBody>
          <a:bodyPr>
            <a:noAutofit/>
          </a:bodyPr>
          <a:lstStyle/>
          <a:p>
            <a:pPr algn="ctr"/>
            <a:r>
              <a:rPr lang="ru-RU" sz="4400" dirty="0" err="1">
                <a:latin typeface="Arial Narrow" panose="020B0606020202030204" pitchFamily="34" charset="0"/>
              </a:rPr>
              <a:t>Анкетно</a:t>
            </a:r>
            <a:r>
              <a:rPr lang="ru-RU" sz="4400" dirty="0">
                <a:latin typeface="Arial Narrow" panose="020B0606020202030204" pitchFamily="34" charset="0"/>
              </a:rPr>
              <a:t> </a:t>
            </a:r>
            <a:r>
              <a:rPr lang="ru-RU" sz="4400" dirty="0" err="1">
                <a:latin typeface="Arial Narrow" panose="020B0606020202030204" pitchFamily="34" charset="0"/>
              </a:rPr>
              <a:t>проучване</a:t>
            </a:r>
            <a:r>
              <a:rPr lang="ru-RU" sz="4400" dirty="0">
                <a:latin typeface="Arial Narrow" panose="020B0606020202030204" pitchFamily="34" charset="0"/>
              </a:rPr>
              <a:t> </a:t>
            </a:r>
            <a:r>
              <a:rPr lang="ru-RU" sz="4400" dirty="0" err="1">
                <a:latin typeface="Arial Narrow" panose="020B0606020202030204" pitchFamily="34" charset="0"/>
              </a:rPr>
              <a:t>относно</a:t>
            </a:r>
            <a:r>
              <a:rPr lang="ru-RU" sz="4400" dirty="0">
                <a:latin typeface="Arial Narrow" panose="020B0606020202030204" pitchFamily="34" charset="0"/>
              </a:rPr>
              <a:t> </a:t>
            </a:r>
            <a:r>
              <a:rPr lang="ru-RU" sz="4400" dirty="0" err="1">
                <a:latin typeface="Arial Narrow" panose="020B0606020202030204" pitchFamily="34" charset="0"/>
              </a:rPr>
              <a:t>качеството</a:t>
            </a:r>
            <a:r>
              <a:rPr lang="ru-RU" sz="4400" dirty="0">
                <a:latin typeface="Arial Narrow" panose="020B0606020202030204" pitchFamily="34" charset="0"/>
              </a:rPr>
              <a:t> на обучение сред </a:t>
            </a:r>
            <a:r>
              <a:rPr lang="bg-BG" sz="4400" dirty="0" smtClean="0">
                <a:latin typeface="Arial Narrow" panose="020B0606020202030204" pitchFamily="34" charset="0"/>
              </a:rPr>
              <a:t>ДИПЛОМА</a:t>
            </a:r>
            <a:r>
              <a:rPr lang="ru-RU" sz="4400" dirty="0" err="1" smtClean="0">
                <a:latin typeface="Arial Narrow" panose="020B0606020202030204" pitchFamily="34" charset="0"/>
              </a:rPr>
              <a:t>нтите</a:t>
            </a:r>
            <a:r>
              <a:rPr lang="ru-RU" sz="4400" dirty="0" smtClean="0">
                <a:latin typeface="Arial Narrow" panose="020B0606020202030204" pitchFamily="34" charset="0"/>
              </a:rPr>
              <a:t> </a:t>
            </a:r>
            <a:r>
              <a:rPr lang="ru-RU" sz="4400" dirty="0">
                <a:latin typeface="Arial Narrow" panose="020B0606020202030204" pitchFamily="34" charset="0"/>
              </a:rPr>
              <a:t>на </a:t>
            </a:r>
            <a:r>
              <a:rPr lang="ru-RU" sz="4400" b="1" dirty="0">
                <a:latin typeface="Arial Narrow" panose="020B0606020202030204" pitchFamily="34" charset="0"/>
              </a:rPr>
              <a:t>ФИЛИАЛ ВЕЛИКО ТЪРНОВО</a:t>
            </a:r>
            <a:r>
              <a:rPr lang="ru-RU" sz="4400" dirty="0">
                <a:latin typeface="Arial Narrow" panose="020B0606020202030204" pitchFamily="34" charset="0"/>
              </a:rPr>
              <a:t> </a:t>
            </a:r>
            <a:r>
              <a:rPr lang="ru-RU" sz="4400" dirty="0" err="1">
                <a:latin typeface="Arial Narrow" panose="020B0606020202030204" pitchFamily="34" charset="0"/>
              </a:rPr>
              <a:t>учебната</a:t>
            </a:r>
            <a:r>
              <a:rPr lang="ru-RU" sz="4400" dirty="0">
                <a:latin typeface="Arial Narrow" panose="020B0606020202030204" pitchFamily="34" charset="0"/>
              </a:rPr>
              <a:t> </a:t>
            </a:r>
            <a:r>
              <a:rPr lang="ru-RU" sz="4400" b="1" dirty="0">
                <a:latin typeface="Arial Narrow" panose="020B0606020202030204" pitchFamily="34" charset="0"/>
              </a:rPr>
              <a:t>2019/2020</a:t>
            </a:r>
            <a:r>
              <a:rPr lang="ru-RU" sz="4400" dirty="0">
                <a:latin typeface="Arial Narrow" panose="020B0606020202030204" pitchFamily="34" charset="0"/>
              </a:rPr>
              <a:t/>
            </a:r>
            <a:br>
              <a:rPr lang="ru-RU" sz="4400" dirty="0">
                <a:latin typeface="Arial Narrow" panose="020B0606020202030204" pitchFamily="34" charset="0"/>
              </a:rPr>
            </a:br>
            <a:r>
              <a:rPr lang="ru-RU" sz="4400" dirty="0">
                <a:latin typeface="Arial Narrow" panose="020B0606020202030204" pitchFamily="34" charset="0"/>
              </a:rPr>
              <a:t>АНКЕТИРАНИ </a:t>
            </a:r>
            <a:r>
              <a:rPr lang="ru-RU" sz="4400" b="1" dirty="0" smtClean="0">
                <a:latin typeface="Arial Narrow" panose="020B0606020202030204" pitchFamily="34" charset="0"/>
              </a:rPr>
              <a:t>22</a:t>
            </a:r>
            <a:r>
              <a:rPr lang="ru-RU" sz="4400" dirty="0" smtClean="0">
                <a:latin typeface="Arial Narrow" panose="020B0606020202030204" pitchFamily="34" charset="0"/>
              </a:rPr>
              <a:t> ДИПЛОМАНТИ</a:t>
            </a:r>
            <a:endParaRPr lang="en-US" sz="4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503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51981691"/>
              </p:ext>
            </p:extLst>
          </p:nvPr>
        </p:nvGraphicFramePr>
        <p:xfrm>
          <a:off x="415925" y="512763"/>
          <a:ext cx="10958513" cy="537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3463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85131708"/>
              </p:ext>
            </p:extLst>
          </p:nvPr>
        </p:nvGraphicFramePr>
        <p:xfrm>
          <a:off x="401782" y="429492"/>
          <a:ext cx="10678968" cy="4945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3183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67981065"/>
              </p:ext>
            </p:extLst>
          </p:nvPr>
        </p:nvGraphicFramePr>
        <p:xfrm>
          <a:off x="506437" y="520506"/>
          <a:ext cx="10803988" cy="5430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7237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5863699"/>
              </p:ext>
            </p:extLst>
          </p:nvPr>
        </p:nvGraphicFramePr>
        <p:xfrm>
          <a:off x="422031" y="506438"/>
          <a:ext cx="10649243" cy="512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995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99165702"/>
              </p:ext>
            </p:extLst>
          </p:nvPr>
        </p:nvGraphicFramePr>
        <p:xfrm>
          <a:off x="337625" y="478302"/>
          <a:ext cx="10944664" cy="5176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523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70206" y="1542891"/>
            <a:ext cx="10394707" cy="3311189"/>
          </a:xfrm>
        </p:spPr>
        <p:txBody>
          <a:bodyPr>
            <a:normAutofit/>
          </a:bodyPr>
          <a:lstStyle/>
          <a:p>
            <a:r>
              <a:rPr lang="bg-BG" sz="5400" dirty="0" smtClean="0"/>
              <a:t>БЛАГОДАРИМ ЗА ВНИМАНИЕТО!</a:t>
            </a:r>
            <a:endParaRPr lang="en-US" sz="5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519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91231622"/>
              </p:ext>
            </p:extLst>
          </p:nvPr>
        </p:nvGraphicFramePr>
        <p:xfrm>
          <a:off x="387927" y="457200"/>
          <a:ext cx="10692823" cy="491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4103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90358154"/>
              </p:ext>
            </p:extLst>
          </p:nvPr>
        </p:nvGraphicFramePr>
        <p:xfrm>
          <a:off x="415925" y="471488"/>
          <a:ext cx="10664825" cy="490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2163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4174029"/>
              </p:ext>
            </p:extLst>
          </p:nvPr>
        </p:nvGraphicFramePr>
        <p:xfrm>
          <a:off x="374650" y="471488"/>
          <a:ext cx="11028363" cy="5541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0772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92567631"/>
              </p:ext>
            </p:extLst>
          </p:nvPr>
        </p:nvGraphicFramePr>
        <p:xfrm>
          <a:off x="401782" y="568036"/>
          <a:ext cx="10678968" cy="4807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381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37238669"/>
              </p:ext>
            </p:extLst>
          </p:nvPr>
        </p:nvGraphicFramePr>
        <p:xfrm>
          <a:off x="263236" y="429491"/>
          <a:ext cx="10875818" cy="5195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8869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28416338"/>
              </p:ext>
            </p:extLst>
          </p:nvPr>
        </p:nvGraphicFramePr>
        <p:xfrm>
          <a:off x="360363" y="374651"/>
          <a:ext cx="10972800" cy="5222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541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74128053"/>
              </p:ext>
            </p:extLst>
          </p:nvPr>
        </p:nvGraphicFramePr>
        <p:xfrm>
          <a:off x="401638" y="415925"/>
          <a:ext cx="11014075" cy="5901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9215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82732943"/>
              </p:ext>
            </p:extLst>
          </p:nvPr>
        </p:nvGraphicFramePr>
        <p:xfrm>
          <a:off x="554038" y="498475"/>
          <a:ext cx="10696575" cy="537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62953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45</TotalTime>
  <Words>210</Words>
  <Application>Microsoft Office PowerPoint</Application>
  <PresentationFormat>Widescreen</PresentationFormat>
  <Paragraphs>16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Impact</vt:lpstr>
      <vt:lpstr>Tw Cen MT</vt:lpstr>
      <vt:lpstr>Main Event</vt:lpstr>
      <vt:lpstr>Анкетно проучване относно качеството на обучение сред ДИПЛОМАнтите на ФИЛИАЛ ВЕЛИКО ТЪРНОВО учебната 2019/2020 АНКЕТИРАНИ 22 ДИПЛОМАНТИ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Анкетно проучване относно качеството на обучение сред ДИПЛОМАнтите на ФИЛИАЛ ВЕЛИКО ТЪРНОВО учебната 2019/2020 АНКЕТИРАНИ 22 ДИПЛОМАНТИ</dc:title>
  <dc:creator>Kachestvo-1</dc:creator>
  <cp:lastModifiedBy>Kachestvo-1</cp:lastModifiedBy>
  <cp:revision>24</cp:revision>
  <dcterms:created xsi:type="dcterms:W3CDTF">2020-10-02T12:03:35Z</dcterms:created>
  <dcterms:modified xsi:type="dcterms:W3CDTF">2020-10-02T12:49:35Z</dcterms:modified>
</cp:coreProperties>
</file>