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962E-4D4F-954E-E04C3CF1398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962E-4D4F-954E-E04C3CF1398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962E-4D4F-954E-E04C3CF1398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962E-4D4F-954E-E04C3CF13988}"/>
              </c:ext>
            </c:extLst>
          </c:dPt>
          <c:dLbls>
            <c:dLbl>
              <c:idx val="1"/>
              <c:layout>
                <c:manualLayout>
                  <c:x val="4.5422285308729542E-2"/>
                  <c:y val="7.26447305638403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2E-4D4F-954E-E04C3CF13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</c:v>
                </c:pt>
                <c:pt idx="1">
                  <c:v>0.02</c:v>
                </c:pt>
                <c:pt idx="2">
                  <c:v>0.01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2E-4D4F-954E-E04C3CF139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F7E-435B-AB3B-6E80F4162D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F7E-435B-AB3B-6E80F4162D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F7E-435B-AB3B-6E80F4162D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F7E-435B-AB3B-6E80F4162DA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0.84</c:v>
                </c:pt>
                <c:pt idx="1">
                  <c:v>0.11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7E-435B-AB3B-6E80F4162DA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Да са по-учтиви със студентите</c:v>
                </c:pt>
                <c:pt idx="1">
                  <c:v>Да се оборудва с повече компютри и техника</c:v>
                </c:pt>
                <c:pt idx="2">
                  <c:v>Да се снабди с повече нови учебници и учебни материали</c:v>
                </c:pt>
                <c:pt idx="3">
                  <c:v>Да се оборудват повече читални</c:v>
                </c:pt>
                <c:pt idx="4">
                  <c:v>Да се работи с удължено работно време</c:v>
                </c:pt>
                <c:pt idx="5">
                  <c:v>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General">
                  <c:v>4.3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0.1</c:v>
                </c:pt>
                <c:pt idx="4">
                  <c:v>0</c:v>
                </c:pt>
                <c:pt idx="5">
                  <c:v>0.02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F-479F-AA29-D6B3E1E2D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0294048"/>
        <c:axId val="300285032"/>
      </c:barChart>
      <c:catAx>
        <c:axId val="30029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285032"/>
        <c:crosses val="autoZero"/>
        <c:auto val="1"/>
        <c:lblAlgn val="ctr"/>
        <c:lblOffset val="100"/>
        <c:noMultiLvlLbl val="0"/>
      </c:catAx>
      <c:valAx>
        <c:axId val="300285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29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B5-4B9C-8705-0FAE2EB566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B5-4B9C-8705-0FAE2EB566C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B5-4B9C-8705-0FAE2EB566C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D6F-45F6-85A9-897CCE4FDE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D6F-45F6-85A9-897CCE4FDE6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6F-45F6-85A9-897CCE4FDE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EAD-48BE-B609-61F4D34DB1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EAD-48BE-B609-61F4D34DB1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AD-48BE-B609-61F4D34DB1B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F-483A-AD88-755847E60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49576"/>
        <c:axId val="298551928"/>
      </c:barChart>
      <c:catAx>
        <c:axId val="298549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51928"/>
        <c:crosses val="autoZero"/>
        <c:auto val="1"/>
        <c:lblAlgn val="ctr"/>
        <c:lblOffset val="100"/>
        <c:noMultiLvlLbl val="0"/>
      </c:catAx>
      <c:valAx>
        <c:axId val="298551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4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Интересни дискусии</c:v>
                </c:pt>
                <c:pt idx="1">
                  <c:v>Систематизирано представяне на материала</c:v>
                </c:pt>
                <c:pt idx="2">
                  <c:v>Получаване на полезна информация</c:v>
                </c:pt>
                <c:pt idx="3">
                  <c:v>По-лесно усвояване на материала</c:v>
                </c:pt>
                <c:pt idx="4">
                  <c:v>От уважение към преподавателя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</c:v>
                </c:pt>
                <c:pt idx="1">
                  <c:v>0.83</c:v>
                </c:pt>
                <c:pt idx="2">
                  <c:v>0.85</c:v>
                </c:pt>
                <c:pt idx="3">
                  <c:v>0.77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0-4229-88EA-935A18B57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1355432"/>
        <c:axId val="271356216"/>
      </c:barChart>
      <c:catAx>
        <c:axId val="271355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56216"/>
        <c:crosses val="autoZero"/>
        <c:auto val="1"/>
        <c:lblAlgn val="ctr"/>
        <c:lblOffset val="100"/>
        <c:noMultiLvlLbl val="0"/>
      </c:catAx>
      <c:valAx>
        <c:axId val="271356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55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Преподавания материал повтаря този в учебника</c:v>
                </c:pt>
                <c:pt idx="1">
                  <c:v>Лекциите са в неудобно време</c:v>
                </c:pt>
                <c:pt idx="2">
                  <c:v>Поради липса на време</c:v>
                </c:pt>
                <c:pt idx="3">
                  <c:v>Програмата е пренатоварена</c:v>
                </c:pt>
                <c:pt idx="4">
                  <c:v>Лекциие съвпадат с отработката на упражнения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0.42</c:v>
                </c:pt>
                <c:pt idx="2">
                  <c:v>0.34</c:v>
                </c:pt>
                <c:pt idx="3">
                  <c:v>0.28000000000000003</c:v>
                </c:pt>
                <c:pt idx="4">
                  <c:v>0.17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4-4E0B-926E-0A19B400F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1342576"/>
        <c:axId val="271341400"/>
      </c:barChart>
      <c:catAx>
        <c:axId val="271342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41400"/>
        <c:crosses val="autoZero"/>
        <c:auto val="1"/>
        <c:lblAlgn val="ctr"/>
        <c:lblOffset val="100"/>
        <c:noMultiLvlLbl val="0"/>
      </c:catAx>
      <c:valAx>
        <c:axId val="27134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4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EEF-4194-BC61-26A7585508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EEF-4194-BC61-26A7585508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EEF-4194-BC61-26A7585508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EEF-4194-BC61-26A75855088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0.82</c:v>
                </c:pt>
                <c:pt idx="1">
                  <c:v>0.05</c:v>
                </c:pt>
                <c:pt idx="2">
                  <c:v>0.05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EF-4194-BC61-26A75855088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480-44FA-A30A-5379AF447F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480-44FA-A30A-5379AF447F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480-44FA-A30A-5379AF447F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480-44FA-A30A-5379AF447F0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0.79</c:v>
                </c:pt>
                <c:pt idx="1">
                  <c:v>0.06</c:v>
                </c:pt>
                <c:pt idx="2">
                  <c:v>0.08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80-44FA-A30A-5379AF447F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86E-487E-9968-48CD3460F5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86E-487E-9968-48CD3460F5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86E-487E-9968-48CD3460F5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86E-487E-9968-48CD3460F5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86E-487E-9968-48CD3460F55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  <c:pt idx="4">
                  <c:v>Друго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0.76</c:v>
                </c:pt>
                <c:pt idx="1">
                  <c:v>0.08</c:v>
                </c:pt>
                <c:pt idx="2">
                  <c:v>0.09</c:v>
                </c:pt>
                <c:pt idx="3">
                  <c:v>0.05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6E-487E-9968-48CD3460F5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D5B-4FAC-87BA-BF5480A0EC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D5B-4FAC-87BA-BF5480A0EC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D5B-4FAC-87BA-BF5480A0EC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D5B-4FAC-87BA-BF5480A0EC4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0.09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5B-4FAC-87BA-BF5480A0EC4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C32-45B3-B7FA-A9BC8036F5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C32-45B3-B7FA-A9BC8036F5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C32-45B3-B7FA-A9BC8036F5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C32-45B3-B7FA-A9BC8036F5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0.75</c:v>
                </c:pt>
                <c:pt idx="1">
                  <c:v>0.15</c:v>
                </c:pt>
                <c:pt idx="2">
                  <c:v>0.08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32-45B3-B7FA-A9BC8036F5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DC8-4539-9E3B-9CB99B1286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DC8-4539-9E3B-9CB99B1286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DC8-4539-9E3B-9CB99B1286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DC8-4539-9E3B-9CB99B1286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DC8-4539-9E3B-9CB99B1286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Не</c:v>
                </c:pt>
                <c:pt idx="2">
                  <c:v>Не съсем </c:v>
                </c:pt>
                <c:pt idx="3">
                  <c:v>Не мога да преценя</c:v>
                </c:pt>
                <c:pt idx="4">
                  <c:v>Друго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0.77</c:v>
                </c:pt>
                <c:pt idx="1">
                  <c:v>0.1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C8-4539-9E3B-9CB99B1286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5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1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373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2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3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70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9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7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8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8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7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2AED3B9-BCEB-470E-AF50-4309571E5CFD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43BC6-7DBE-46A6-A543-00312216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74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Анкетна </a:t>
            </a:r>
            <a:r>
              <a:rPr lang="bg-BG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проучване на студентското мнение за качеството на обучение във Филиала на Медицински университет – Варна в град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Търново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740" y="203336"/>
            <a:ext cx="9404723" cy="1400530"/>
          </a:xfrm>
        </p:spPr>
        <p:txBody>
          <a:bodyPr>
            <a:noAutofit/>
          </a:bodyPr>
          <a:lstStyle/>
          <a:p>
            <a:r>
              <a:rPr lang="bg-BG" sz="2800" b="1" dirty="0"/>
              <a:t>9. Предимство ли е според Вас възможността да присъствате на лекции, на водещи хабилитирани преподаватели в дадена област, посредством аудио-визуална връзка, осъществявана с МУ-Варна?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473462"/>
              </p:ext>
            </p:extLst>
          </p:nvPr>
        </p:nvGraphicFramePr>
        <p:xfrm>
          <a:off x="1103313" y="2484581"/>
          <a:ext cx="8947150" cy="408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9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10. Каква е оценката ви за сайта на Университета?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56470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0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1</a:t>
            </a:r>
            <a:r>
              <a:rPr lang="bg-BG" sz="2800" b="1" dirty="0" smtClean="0"/>
              <a:t>. </a:t>
            </a:r>
            <a:r>
              <a:rPr lang="bg-BG" sz="2800" b="1" dirty="0"/>
              <a:t>Какви са препоръките ви за оптимизиране работата на Библиотеката на МУ-Варна към Филиал Сливен </a:t>
            </a:r>
            <a:r>
              <a:rPr lang="bg-BG" sz="2800" i="1" dirty="0"/>
              <a:t>(възможен е повече от един отговор)</a:t>
            </a:r>
            <a:r>
              <a:rPr lang="bg-BG" sz="2800" b="1" dirty="0"/>
              <a:t>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61146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5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2</a:t>
            </a:r>
            <a:r>
              <a:rPr lang="bg-BG" sz="2800" b="1" dirty="0" smtClean="0"/>
              <a:t>. </a:t>
            </a:r>
            <a:r>
              <a:rPr lang="bg-BG" sz="2800" b="1" dirty="0"/>
              <a:t>Имате ли достъп до Интернет в Библиотеката към Филиал </a:t>
            </a:r>
            <a:r>
              <a:rPr lang="bg-BG" sz="2800" b="1" dirty="0" smtClean="0"/>
              <a:t>Търново?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8576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3</a:t>
            </a:r>
            <a:r>
              <a:rPr lang="bg-BG" sz="2800" b="1" dirty="0" smtClean="0"/>
              <a:t>. </a:t>
            </a:r>
            <a:r>
              <a:rPr lang="bg-BG" sz="2800" b="1" dirty="0"/>
              <a:t>Информирани ли сте за вашите права и задължения, студентско положение?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242163"/>
              </p:ext>
            </p:extLst>
          </p:nvPr>
        </p:nvGraphicFramePr>
        <p:xfrm>
          <a:off x="1103313" y="2262908"/>
          <a:ext cx="8947150" cy="398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9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4</a:t>
            </a:r>
            <a:r>
              <a:rPr lang="bg-BG" sz="2800" b="1" dirty="0" smtClean="0"/>
              <a:t>. </a:t>
            </a:r>
            <a:r>
              <a:rPr lang="bg-BG" sz="2800" b="1" dirty="0"/>
              <a:t>Информирани ли сте за програми и проекти, в които Университета участва?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436951"/>
              </p:ext>
            </p:extLst>
          </p:nvPr>
        </p:nvGraphicFramePr>
        <p:xfrm>
          <a:off x="1103313" y="2447636"/>
          <a:ext cx="8947150" cy="405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9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1</a:t>
            </a:r>
            <a:r>
              <a:rPr lang="en-US" sz="2800" b="1" dirty="0" smtClean="0"/>
              <a:t>5</a:t>
            </a:r>
            <a:r>
              <a:rPr lang="bg-BG" sz="2800" b="1" dirty="0" smtClean="0"/>
              <a:t>. </a:t>
            </a:r>
            <a:r>
              <a:rPr lang="bg-BG" sz="2800" b="1" dirty="0"/>
              <a:t>Били ли сте свидетели на корупция в Университета?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14832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83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/>
              <a:t>1. Актуална ли е информацията, която се поднася на лекции?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97836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6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/>
              <a:t>2. Защо посещавате лекционния курс </a:t>
            </a:r>
            <a:r>
              <a:rPr lang="bg-BG" sz="3100" i="1" dirty="0"/>
              <a:t>(възможен е повече от един отговор)</a:t>
            </a:r>
            <a:r>
              <a:rPr lang="bg-BG" sz="3100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04604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0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3. </a:t>
            </a:r>
            <a:r>
              <a:rPr lang="bg-BG" sz="2800" b="1" dirty="0" smtClean="0"/>
              <a:t>Защо </a:t>
            </a:r>
            <a:r>
              <a:rPr lang="bg-BG" sz="2800" b="1" dirty="0"/>
              <a:t>не посещавате лекционния курс </a:t>
            </a:r>
            <a:r>
              <a:rPr lang="bg-BG" sz="2800" i="1" dirty="0"/>
              <a:t>(възможен е повече от един отговор)</a:t>
            </a:r>
            <a:r>
              <a:rPr lang="bg-BG" sz="2800" b="1" dirty="0"/>
              <a:t>?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48638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1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4. Организацията на практическите упражнения </a:t>
            </a:r>
            <a:r>
              <a:rPr lang="bg-BG" sz="2800" i="1" dirty="0"/>
              <a:t>(продължителност, място на провеждане, последователност на темите)</a:t>
            </a:r>
            <a:r>
              <a:rPr lang="bg-BG" sz="2800" b="1" dirty="0"/>
              <a:t> отговарят ли на вашите очаквания?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189665"/>
              </p:ext>
            </p:extLst>
          </p:nvPr>
        </p:nvGraphicFramePr>
        <p:xfrm>
          <a:off x="1103313" y="2623127"/>
          <a:ext cx="8947150" cy="362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9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5. Получавате ли достатъчно практически умения по време на упражнение?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908115"/>
              </p:ext>
            </p:extLst>
          </p:nvPr>
        </p:nvGraphicFramePr>
        <p:xfrm>
          <a:off x="1103313" y="2309090"/>
          <a:ext cx="8947150" cy="393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1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6</a:t>
            </a:r>
            <a:r>
              <a:rPr lang="bg-BG" sz="2800" b="1" dirty="0"/>
              <a:t>. Организацията на клиничната практика </a:t>
            </a:r>
            <a:r>
              <a:rPr lang="bg-BG" sz="2800" i="1" dirty="0"/>
              <a:t>(продължителност, място на провеждане и разпределения по отделения, съдържание на тематичните единици)</a:t>
            </a:r>
            <a:r>
              <a:rPr lang="bg-BG" sz="2800" b="1" dirty="0"/>
              <a:t> отговарят ли на вашите очаквания?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847557"/>
              </p:ext>
            </p:extLst>
          </p:nvPr>
        </p:nvGraphicFramePr>
        <p:xfrm>
          <a:off x="1103313" y="2706254"/>
          <a:ext cx="8947150" cy="384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4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7. Получавате ли достатъчно практически умения по време на клиничната практика 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44207"/>
              </p:ext>
            </p:extLst>
          </p:nvPr>
        </p:nvGraphicFramePr>
        <p:xfrm>
          <a:off x="1103313" y="2355272"/>
          <a:ext cx="8947150" cy="411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1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8. Вашата оценка за дневната ви учебна натовареност?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58300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252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Ion</vt:lpstr>
      <vt:lpstr>Анкетна карта за проучване на студентското мнение за качеството на обучение във Филиала на Медицински университет – Варна в град Велико Търново </vt:lpstr>
      <vt:lpstr>1. Актуална ли е информацията, която се поднася на лекции? </vt:lpstr>
      <vt:lpstr>2. Защо посещавате лекционния курс (възможен е повече от един отговор)? </vt:lpstr>
      <vt:lpstr>3. Защо не посещавате лекционния курс (възможен е повече от един отговор)?</vt:lpstr>
      <vt:lpstr>4. Организацията на практическите упражнения (продължителност, място на провеждане, последователност на темите) отговарят ли на вашите очаквания? </vt:lpstr>
      <vt:lpstr>5. Получавате ли достатъчно практически умения по време на упражнение? </vt:lpstr>
      <vt:lpstr>6. Организацията на клиничната практика (продължителност, място на провеждане и разпределения по отделения, съдържание на тематичните единици) отговарят ли на вашите очаквания? </vt:lpstr>
      <vt:lpstr>7. Получавате ли достатъчно практически умения по време на клиничната практика ? </vt:lpstr>
      <vt:lpstr>8. Вашата оценка за дневната ви учебна натовареност? </vt:lpstr>
      <vt:lpstr>9. Предимство ли е според Вас възможността да присъствате на лекции, на водещи хабилитирани преподаватели в дадена област, посредством аудио-визуална връзка, осъществявана с МУ-Варна?  </vt:lpstr>
      <vt:lpstr>10. Каква е оценката ви за сайта на Университета? </vt:lpstr>
      <vt:lpstr>11. Какви са препоръките ви за оптимизиране работата на Библиотеката на МУ-Варна към Филиал Сливен (възможен е повече от един отговор)? </vt:lpstr>
      <vt:lpstr>12. Имате ли достъп до Интернет в Библиотеката към Филиал Търново? </vt:lpstr>
      <vt:lpstr>13. Информирани ли сте за вашите права и задължения, студентско положение? </vt:lpstr>
      <vt:lpstr>14. Информирани ли сте за програми и проекти, в които Университета участва? </vt:lpstr>
      <vt:lpstr>15. Били ли сте свидетели на корупция в Университета?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Анкетна карта за проучване на студентското мнение за качеството на обучение във Филиала на Медицински университет – Варна в град Сливен </dc:title>
  <dc:creator>FUJITSU</dc:creator>
  <cp:lastModifiedBy>Windows User</cp:lastModifiedBy>
  <cp:revision>27</cp:revision>
  <dcterms:created xsi:type="dcterms:W3CDTF">2018-12-06T07:39:48Z</dcterms:created>
  <dcterms:modified xsi:type="dcterms:W3CDTF">2020-03-11T11:16:09Z</dcterms:modified>
</cp:coreProperties>
</file>