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07407407407406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0EC-48F7-A9C9-CAECD57A8C29}"/>
                </c:ext>
              </c:extLst>
            </c:dLbl>
            <c:dLbl>
              <c:idx val="1"/>
              <c:layout>
                <c:manualLayout>
                  <c:x val="2.00617283950616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0EC-48F7-A9C9-CAECD57A8C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Категорично не</c:v>
                </c:pt>
                <c:pt idx="1">
                  <c:v>По-скоро не</c:v>
                </c:pt>
                <c:pt idx="2">
                  <c:v>Отчасти</c:v>
                </c:pt>
                <c:pt idx="3">
                  <c:v>По-скоро да</c:v>
                </c:pt>
                <c:pt idx="4">
                  <c:v>Да, напълно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0.05</c:v>
                </c:pt>
                <c:pt idx="2">
                  <c:v>0.05</c:v>
                </c:pt>
                <c:pt idx="3">
                  <c:v>0.13</c:v>
                </c:pt>
                <c:pt idx="4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EC-48F7-A9C9-CAECD57A8C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Категорично не</c:v>
                </c:pt>
                <c:pt idx="1">
                  <c:v>По-скоро не</c:v>
                </c:pt>
                <c:pt idx="2">
                  <c:v>Отчасти</c:v>
                </c:pt>
                <c:pt idx="3">
                  <c:v>По-скоро да</c:v>
                </c:pt>
                <c:pt idx="4">
                  <c:v>Да, напълно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10EC-48F7-A9C9-CAECD57A8C2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Категорично не</c:v>
                </c:pt>
                <c:pt idx="1">
                  <c:v>По-скоро не</c:v>
                </c:pt>
                <c:pt idx="2">
                  <c:v>Отчасти</c:v>
                </c:pt>
                <c:pt idx="3">
                  <c:v>По-скоро да</c:v>
                </c:pt>
                <c:pt idx="4">
                  <c:v>Да, напълно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4-10EC-48F7-A9C9-CAECD57A8C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88746624"/>
        <c:axId val="188747016"/>
        <c:axId val="0"/>
      </c:bar3DChart>
      <c:catAx>
        <c:axId val="1887466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88747016"/>
        <c:crosses val="autoZero"/>
        <c:auto val="1"/>
        <c:lblAlgn val="ctr"/>
        <c:lblOffset val="100"/>
        <c:noMultiLvlLbl val="0"/>
      </c:catAx>
      <c:valAx>
        <c:axId val="1887470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188746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521519879459511"/>
                  <c:y val="0.13328655139248818"/>
                </c:manualLayout>
              </c:layout>
              <c:tx>
                <c:rich>
                  <a:bodyPr/>
                  <a:lstStyle/>
                  <a:p>
                    <a:fld id="{3966B7E8-C94B-4128-9BF4-F139461ABD33}" type="CATEGORYNAME">
                      <a:rPr lang="bg-BG"/>
                      <a:pPr/>
                      <a:t>[CATEGORY NAME]</a:t>
                    </a:fld>
                    <a:r>
                      <a:rPr lang="bg-BG" baseline="0" dirty="0"/>
                      <a:t>
</a:t>
                    </a:r>
                    <a:r>
                      <a:rPr lang="bg-BG" baseline="0" dirty="0" smtClean="0"/>
                      <a:t>  </a:t>
                    </a:r>
                    <a:fld id="{B4A314F7-7DBE-4122-BD06-6CC910832E61}" type="PERCENTAGE">
                      <a:rPr lang="bg-BG" baseline="0" smtClean="0"/>
                      <a:pPr/>
                      <a:t>[PERCENTAGE]</a:t>
                    </a:fld>
                    <a:endParaRPr lang="bg-BG" baseline="0" dirty="0" smtClean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83A-4EE4-8AEC-66C413664E02}"/>
                </c:ext>
              </c:extLst>
            </c:dLbl>
            <c:dLbl>
              <c:idx val="1"/>
              <c:layout>
                <c:manualLayout>
                  <c:x val="0.15592708029551863"/>
                  <c:y val="-0.3314134472597324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83A-4EE4-8AEC-66C413664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Не</c:v>
                </c:pt>
                <c:pt idx="1">
                  <c:v>Да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3A-4EE4-8AEC-66C413664E0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950617283950615E-2"/>
                  <c:y val="-1.403016330447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CB-410E-88E1-50E6E38FF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Друг</c:v>
                </c:pt>
                <c:pt idx="1">
                  <c:v>Асистент</c:v>
                </c:pt>
                <c:pt idx="2">
                  <c:v>Хабилитирано лице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</c:v>
                </c:pt>
                <c:pt idx="1">
                  <c:v>0.55000000000000004</c:v>
                </c:pt>
                <c:pt idx="2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CB-410E-88E1-50E6E38FF9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70690704"/>
        <c:axId val="270691096"/>
        <c:axId val="0"/>
      </c:bar3DChart>
      <c:catAx>
        <c:axId val="2706907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0691096"/>
        <c:crosses val="autoZero"/>
        <c:auto val="1"/>
        <c:lblAlgn val="ctr"/>
        <c:lblOffset val="100"/>
        <c:noMultiLvlLbl val="0"/>
      </c:catAx>
      <c:valAx>
        <c:axId val="2706910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70690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07407407407413E-2"/>
                  <c:y val="0.177318043646766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ED-4DC5-9EFB-25B2C0D3F426}"/>
                </c:ext>
              </c:extLst>
            </c:dLbl>
            <c:dLbl>
              <c:idx val="1"/>
              <c:layout>
                <c:manualLayout>
                  <c:x val="2.9320987654320989E-2"/>
                  <c:y val="2.9553007274461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DED-4DC5-9EFB-25B2C0D3F4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ED-4DC5-9EFB-25B2C0D3F42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271111416"/>
        <c:axId val="271111808"/>
        <c:axId val="0"/>
      </c:bar3DChart>
      <c:catAx>
        <c:axId val="271111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 i="0" baseline="0">
                <a:latin typeface="Times New Roman" pitchFamily="18" charset="0"/>
              </a:defRPr>
            </a:pPr>
            <a:endParaRPr lang="en-US"/>
          </a:p>
        </c:txPr>
        <c:crossAx val="271111808"/>
        <c:crosses val="autoZero"/>
        <c:auto val="1"/>
        <c:lblAlgn val="ctr"/>
        <c:lblOffset val="100"/>
        <c:noMultiLvlLbl val="0"/>
      </c:catAx>
      <c:valAx>
        <c:axId val="271111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271111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87</c:v>
                </c:pt>
              </c:strCache>
            </c:strRef>
          </c:tx>
          <c:dLbls>
            <c:dLbl>
              <c:idx val="1"/>
              <c:layout>
                <c:manualLayout>
                  <c:x val="0.16943636385729569"/>
                  <c:y val="-0.325149145054875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08-4483-B99F-7FC8DBA309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Не</c:v>
                </c:pt>
                <c:pt idx="1">
                  <c:v>Да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08-4483-B99F-7FC8DBA309C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Кариерен център</c:v>
                </c:pt>
                <c:pt idx="1">
                  <c:v>Социално-битови условия</c:v>
                </c:pt>
                <c:pt idx="2">
                  <c:v>Библиотека</c:v>
                </c:pt>
                <c:pt idx="3">
                  <c:v>Работа на Студентски съвет</c:v>
                </c:pt>
                <c:pt idx="4">
                  <c:v>Административно обслужване в МУ-Варна</c:v>
                </c:pt>
                <c:pt idx="5">
                  <c:v>Материално-техническа база на МУ-Варна</c:v>
                </c:pt>
                <c:pt idx="6">
                  <c:v>Материално-техническа обезпеченост на уч. процес</c:v>
                </c:pt>
                <c:pt idx="7">
                  <c:v>Практическа подготовка</c:v>
                </c:pt>
                <c:pt idx="8">
                  <c:v>Теоретична подготовка</c:v>
                </c:pt>
                <c:pt idx="9">
                  <c:v>Организация на учебния процес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5.2</c:v>
                </c:pt>
                <c:pt idx="2">
                  <c:v>5.3</c:v>
                </c:pt>
                <c:pt idx="3">
                  <c:v>5.0999999999999996</c:v>
                </c:pt>
                <c:pt idx="4">
                  <c:v>4.8</c:v>
                </c:pt>
                <c:pt idx="5">
                  <c:v>5.3</c:v>
                </c:pt>
                <c:pt idx="6">
                  <c:v>5.2</c:v>
                </c:pt>
                <c:pt idx="7">
                  <c:v>5.3</c:v>
                </c:pt>
                <c:pt idx="8">
                  <c:v>5.2</c:v>
                </c:pt>
                <c:pt idx="9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E4-4E77-9EA0-AA110E63E0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71112984"/>
        <c:axId val="271113376"/>
      </c:barChart>
      <c:catAx>
        <c:axId val="2711129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1113376"/>
        <c:crosses val="autoZero"/>
        <c:auto val="1"/>
        <c:lblAlgn val="ctr"/>
        <c:lblOffset val="100"/>
        <c:noMultiLvlLbl val="0"/>
      </c:catAx>
      <c:valAx>
        <c:axId val="271113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71112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955769417711681"/>
                  <c:y val="7.06069627898351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7BC-4404-B616-38F929A0DDC1}"/>
                </c:ext>
              </c:extLst>
            </c:dLbl>
            <c:dLbl>
              <c:idx val="1"/>
              <c:layout>
                <c:manualLayout>
                  <c:x val="0.23825094779819189"/>
                  <c:y val="-0.208557645105375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BC-4404-B616-38F929A0DD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Не</c:v>
                </c:pt>
                <c:pt idx="1">
                  <c:v>Да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BC-4404-B616-38F929A0DDC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8E-2"/>
                  <c:y val="-1.7422865521772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337-40A9-B358-B1A736E519A4}"/>
                </c:ext>
              </c:extLst>
            </c:dLbl>
            <c:dLbl>
              <c:idx val="1"/>
              <c:layout>
                <c:manualLayout>
                  <c:x val="1.5432098765431532E-3"/>
                  <c:y val="-2.032667644206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337-40A9-B358-B1A736E519A4}"/>
                </c:ext>
              </c:extLst>
            </c:dLbl>
            <c:dLbl>
              <c:idx val="2"/>
              <c:layout>
                <c:manualLayout>
                  <c:x val="-0.12808641975308638"/>
                  <c:y val="-8.7114327608862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337-40A9-B358-B1A736E519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Не мога да преценя</c:v>
                </c:pt>
                <c:pt idx="1">
                  <c:v>По-голямата част не се откъсват от бележките си</c:v>
                </c:pt>
                <c:pt idx="2">
                  <c:v>По-голямата част владеят материала си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0.05</c:v>
                </c:pt>
                <c:pt idx="1">
                  <c:v>0.15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37-40A9-B358-B1A736E519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Не мога да преценя</c:v>
                </c:pt>
                <c:pt idx="1">
                  <c:v>По-голямата част не се откъсват от бележките си</c:v>
                </c:pt>
                <c:pt idx="2">
                  <c:v>По-голямата част владеят материала си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4-E337-40A9-B358-B1A736E519A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Не мога да преценя</c:v>
                </c:pt>
                <c:pt idx="1">
                  <c:v>По-голямата част не се откъсват от бележките си</c:v>
                </c:pt>
                <c:pt idx="2">
                  <c:v>По-голямата част владеят материала си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337-40A9-B358-B1A736E519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188748192"/>
        <c:axId val="188748584"/>
        <c:axId val="0"/>
      </c:bar3DChart>
      <c:catAx>
        <c:axId val="1887481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3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88748584"/>
        <c:crosses val="autoZero"/>
        <c:auto val="1"/>
        <c:lblAlgn val="ctr"/>
        <c:lblOffset val="100"/>
        <c:noMultiLvlLbl val="0"/>
      </c:catAx>
      <c:valAx>
        <c:axId val="18874858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188748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 i="0" baseline="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Почти не</c:v>
                </c:pt>
                <c:pt idx="1">
                  <c:v>Не редовно</c:v>
                </c:pt>
                <c:pt idx="2">
                  <c:v>Редовно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0.15</c:v>
                </c:pt>
                <c:pt idx="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A-4B8D-8B0D-E7A9FA9FEE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Почти не</c:v>
                </c:pt>
                <c:pt idx="1">
                  <c:v>Не редовно</c:v>
                </c:pt>
                <c:pt idx="2">
                  <c:v>Редовно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9A0A-4B8D-8B0D-E7A9FA9FEE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Почти не</c:v>
                </c:pt>
                <c:pt idx="1">
                  <c:v>Не редовно</c:v>
                </c:pt>
                <c:pt idx="2">
                  <c:v>Редовно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9A0A-4B8D-8B0D-E7A9FA9FEE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69641416"/>
        <c:axId val="269641808"/>
      </c:barChart>
      <c:catAx>
        <c:axId val="269641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200" b="1" i="0" baseline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69641808"/>
        <c:crosses val="autoZero"/>
        <c:auto val="1"/>
        <c:lblAlgn val="ctr"/>
        <c:lblOffset val="100"/>
        <c:noMultiLvlLbl val="0"/>
      </c:catAx>
      <c:valAx>
        <c:axId val="269641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2696414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7-4E71-AF92-11248AFDBD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69642592"/>
        <c:axId val="269642984"/>
        <c:axId val="0"/>
      </c:bar3DChart>
      <c:catAx>
        <c:axId val="269642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 i="0" baseline="0"/>
            </a:pPr>
            <a:endParaRPr lang="en-US"/>
          </a:p>
        </c:txPr>
        <c:crossAx val="269642984"/>
        <c:crosses val="autoZero"/>
        <c:auto val="1"/>
        <c:lblAlgn val="ctr"/>
        <c:lblOffset val="100"/>
        <c:noMultiLvlLbl val="0"/>
      </c:catAx>
      <c:valAx>
        <c:axId val="2696429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269642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Библиотека</c:v>
                </c:pt>
                <c:pt idx="1">
                  <c:v>Интернет</c:v>
                </c:pt>
                <c:pt idx="2">
                  <c:v>Компютри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0.99</c:v>
                </c:pt>
                <c:pt idx="1">
                  <c:v>0.99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B2-4DDD-81CC-AED0EE3F06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71033112"/>
        <c:axId val="271033504"/>
        <c:axId val="0"/>
      </c:bar3DChart>
      <c:catAx>
        <c:axId val="2710331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1033504"/>
        <c:crosses val="autoZero"/>
        <c:auto val="1"/>
        <c:lblAlgn val="ctr"/>
        <c:lblOffset val="100"/>
        <c:noMultiLvlLbl val="0"/>
      </c:catAx>
      <c:valAx>
        <c:axId val="27103350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71033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60516E-3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47-4F9A-BCAF-F029344CFB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Отлично</c:v>
                </c:pt>
                <c:pt idx="1">
                  <c:v>Добро</c:v>
                </c:pt>
                <c:pt idx="2">
                  <c:v>Задоволително</c:v>
                </c:pt>
                <c:pt idx="3">
                  <c:v>Незадоволително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0.77</c:v>
                </c:pt>
                <c:pt idx="1">
                  <c:v>0.09</c:v>
                </c:pt>
                <c:pt idx="2">
                  <c:v>7.0000000000000007E-2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47-4F9A-BCAF-F029344CFB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71034288"/>
        <c:axId val="271035072"/>
        <c:axId val="0"/>
      </c:bar3DChart>
      <c:catAx>
        <c:axId val="271034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5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1035072"/>
        <c:crosses val="autoZero"/>
        <c:auto val="1"/>
        <c:lblAlgn val="ctr"/>
        <c:lblOffset val="100"/>
        <c:noMultiLvlLbl val="0"/>
      </c:catAx>
      <c:valAx>
        <c:axId val="2710350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271034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46312684366865E-3"/>
                  <c:y val="-1.0416666666666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F8-4237-B31E-DF0D8ADBECFD}"/>
                </c:ext>
              </c:extLst>
            </c:dLbl>
            <c:dLbl>
              <c:idx val="1"/>
              <c:layout>
                <c:manualLayout>
                  <c:x val="-2.6548672566371681E-2"/>
                  <c:y val="-1.82291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9F8-4237-B31E-DF0D8ADBECFD}"/>
                </c:ext>
              </c:extLst>
            </c:dLbl>
            <c:dLbl>
              <c:idx val="2"/>
              <c:layout>
                <c:manualLayout>
                  <c:x val="-9.2920353982300988E-2"/>
                  <c:y val="-7.8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9F8-4237-B31E-DF0D8ADBECFD}"/>
                </c:ext>
              </c:extLst>
            </c:dLbl>
            <c:dLbl>
              <c:idx val="3"/>
              <c:layout>
                <c:manualLayout>
                  <c:x val="-0.14601769911504425"/>
                  <c:y val="-1.30208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9F8-4237-B31E-DF0D8ADBE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Подобряване подготовката на студентите за конкретна работа с пациентите</c:v>
                </c:pt>
                <c:pt idx="1">
                  <c:v>Регламентиране на часовете за практика</c:v>
                </c:pt>
                <c:pt idx="2">
                  <c:v>По-голям акцент на формите на активно обучение и самостоятелна изява на студентите</c:v>
                </c:pt>
                <c:pt idx="3">
                  <c:v>Увеличаване броя на практическите упражнения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0.33</c:v>
                </c:pt>
                <c:pt idx="2">
                  <c:v>0.52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F8-4237-B31E-DF0D8ADBEC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one"/>
        <c:axId val="270687960"/>
        <c:axId val="270688352"/>
        <c:axId val="0"/>
      </c:bar3DChart>
      <c:catAx>
        <c:axId val="2706879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0688352"/>
        <c:crosses val="autoZero"/>
        <c:auto val="1"/>
        <c:lblAlgn val="ctr"/>
        <c:lblOffset val="100"/>
        <c:noMultiLvlLbl val="0"/>
      </c:catAx>
      <c:valAx>
        <c:axId val="2706883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70687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4"/>
                <c:pt idx="0">
                  <c:v>Отлично</c:v>
                </c:pt>
                <c:pt idx="1">
                  <c:v>Много добро</c:v>
                </c:pt>
                <c:pt idx="2">
                  <c:v>Задоволително</c:v>
                </c:pt>
                <c:pt idx="3">
                  <c:v>Незадоволително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0.75</c:v>
                </c:pt>
                <c:pt idx="1">
                  <c:v>0.12</c:v>
                </c:pt>
                <c:pt idx="2">
                  <c:v>0.1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8-4641-B3E7-B22CD0AD4C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70689136"/>
        <c:axId val="270689528"/>
      </c:barChart>
      <c:catAx>
        <c:axId val="2706891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70689528"/>
        <c:crosses val="autoZero"/>
        <c:auto val="1"/>
        <c:lblAlgn val="ctr"/>
        <c:lblOffset val="100"/>
        <c:noMultiLvlLbl val="0"/>
      </c:catAx>
      <c:valAx>
        <c:axId val="2706895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70689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8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0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33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51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4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84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3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3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2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9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5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6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17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0197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 на резултатите от проведена анкета сред завършилите студенти от Филиал </a:t>
            </a:r>
            <a:r>
              <a:rPr lang="bg-BG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Велико Търново </a:t>
            </a:r>
            <a:r>
              <a:rPr lang="bg-BG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към Медицински университет - Варна </a:t>
            </a:r>
            <a:r>
              <a:rPr lang="en-US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bg-BG" sz="53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bg-BG" sz="53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bg-BG" sz="53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г.)</a:t>
            </a:r>
            <a:endParaRPr lang="bg-BG" sz="5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Как оценявате осигуреността на учебни материали, учебници, ръководства и електронни носители в библиотеката на Филиал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Велико Търново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131293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Според Вас как може да се подобри практическата подготовка на студентите?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11106"/>
              </p:ext>
            </p:extLst>
          </p:nvPr>
        </p:nvGraphicFramePr>
        <p:xfrm>
          <a:off x="304800" y="17526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Как оценявате подготовката по време на стажа? 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28357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500" dirty="0" smtClean="0">
                <a:latin typeface="Times New Roman" pitchFamily="18" charset="0"/>
                <a:cs typeface="Times New Roman" pitchFamily="18" charset="0"/>
              </a:rPr>
              <a:t>По време на държавния стаж обучаваха ли Ви на самостоятелна работа или участие в някои практически дейности?</a:t>
            </a:r>
            <a:endParaRPr lang="bg-BG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045560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Кой Ви обучаваше по време на стажа?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707418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 време на обучението си имахте ли възможност за самостоятелна работа?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751573"/>
              </p:ext>
            </p:extLst>
          </p:nvPr>
        </p:nvGraphicFramePr>
        <p:xfrm>
          <a:off x="457200" y="1828800"/>
          <a:ext cx="82296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500" dirty="0" smtClean="0">
                <a:latin typeface="Times New Roman" pitchFamily="18" charset="0"/>
                <a:cs typeface="Times New Roman" pitchFamily="18" charset="0"/>
              </a:rPr>
              <a:t>Считате ли, че обучението и квалификацията, които МУ-Варна Ви дава, Ви правят конкурентоспособни?</a:t>
            </a:r>
            <a:endParaRPr lang="bg-BG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137534"/>
              </p:ext>
            </p:extLst>
          </p:nvPr>
        </p:nvGraphicFramePr>
        <p:xfrm>
          <a:off x="827088" y="2667000"/>
          <a:ext cx="671195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500" dirty="0" smtClean="0">
                <a:latin typeface="Times New Roman" pitchFamily="18" charset="0"/>
                <a:cs typeface="Times New Roman" pitchFamily="18" charset="0"/>
              </a:rPr>
              <a:t>Моля, посочете Вашата оценка (по шестобалната система).</a:t>
            </a:r>
            <a:endParaRPr lang="bg-BG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896665"/>
              </p:ext>
            </p:extLst>
          </p:nvPr>
        </p:nvGraphicFramePr>
        <p:xfrm>
          <a:off x="228600" y="1371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 на презентацията: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Тази презентация представлява извадка с въпроси от анонимно анкетно допитване проведено сред студенти завършили специалност “Медицинска сестра” и „Акушерка“ във Филиал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Велико Търново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към Медицински Университет - Варна.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В настоящата презентация са включени данни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само от най-актуалните въпроси, които предоставят информация относно очакванията и впечатленията на студентите, както и оценката, която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завършилите са изградили за качеството на учебния процес през годините на обучение във Филиал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Велико Търново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към Медицински Университет - Варна.</a:t>
            </a:r>
          </a:p>
          <a:p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Брой анкетирани: 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</a:t>
            </a:r>
            <a:endParaRPr lang="bg-B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838201"/>
            <a:ext cx="8229600" cy="762000"/>
          </a:xfrm>
        </p:spPr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Обучението отговори ли на Вашите очаквания?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542491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Познавате ли възможностите за следдипломно обучение, които МУ-Варна ви предоставя?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2133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bg-BG" sz="3900" dirty="0" smtClean="0">
                <a:latin typeface="Times New Roman" pitchFamily="18" charset="0"/>
                <a:cs typeface="Times New Roman" pitchFamily="18" charset="0"/>
              </a:rPr>
              <a:t>Владеят ли преподавателите свободно преподавания материал или са обвързани с теоретичните си бележки?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56903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Посещавахте ли лекции по време на следването си?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396060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bg-BG" sz="3500" dirty="0" smtClean="0">
                <a:latin typeface="Times New Roman" pitchFamily="18" charset="0"/>
                <a:cs typeface="Times New Roman" pitchFamily="18" charset="0"/>
              </a:rPr>
              <a:t>Преподавателите използват ли достатъчно учебно-технически средства за онагледяване на учебния материал?</a:t>
            </a:r>
            <a:endParaRPr lang="bg-BG" sz="3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24301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 време на следването си в МУ-Варна имахте ли възможност да ползвате: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18576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427</TotalTime>
  <Words>275</Words>
  <Application>Microsoft Office PowerPoint</Application>
  <PresentationFormat>On-screen Show (4:3)</PresentationFormat>
  <Paragraphs>38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Ion</vt:lpstr>
      <vt:lpstr> Анализ на резултатите от проведена анкета сред завършилите студенти от Филиал Велико Търново към Медицински университет - Варна (2017-2018г.)</vt:lpstr>
      <vt:lpstr>Цел на презентацията:</vt:lpstr>
      <vt:lpstr>    Брой анкетирани: 25</vt:lpstr>
      <vt:lpstr>Обучението отговори ли на Вашите очаквания?</vt:lpstr>
      <vt:lpstr>Познавате ли възможностите за следдипломно обучение, които МУ-Варна ви предоставя?</vt:lpstr>
      <vt:lpstr>Владеят ли преподавателите свободно преподавания материал или са обвързани с теоретичните си бележки? </vt:lpstr>
      <vt:lpstr>Посещавахте ли лекции по време на следването си?</vt:lpstr>
      <vt:lpstr>Преподавателите използват ли достатъчно учебно-технически средства за онагледяване на учебния материал?</vt:lpstr>
      <vt:lpstr>По време на следването си в МУ-Варна имахте ли възможност да ползвате:</vt:lpstr>
      <vt:lpstr>Как оценявате осигуреността на учебни материали, учебници, ръководства и електронни носители в библиотеката на Филиал Велико Търново?</vt:lpstr>
      <vt:lpstr>Според Вас как може да се подобри практическата подготовка на студентите?</vt:lpstr>
      <vt:lpstr>Как оценявате подготовката по време на стажа? </vt:lpstr>
      <vt:lpstr>По време на държавния стаж обучаваха ли Ви на самостоятелна работа или участие в някои практически дейности?</vt:lpstr>
      <vt:lpstr>Кой Ви обучаваше по време на стажа?</vt:lpstr>
      <vt:lpstr>По време на обучението си имахте ли възможност за самостоятелна работа?</vt:lpstr>
      <vt:lpstr>Считате ли, че обучението и квалификацията, които МУ-Варна Ви дава, Ви правят конкурентоспособни?</vt:lpstr>
      <vt:lpstr>Моля, посочете Вашата оценка (по шестобалната система).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на резултатите от проведена анкета сред завършилите специалност “Дентална медицина” в Медицински Университет Варна (2013г.)</dc:title>
  <dc:creator>User</dc:creator>
  <cp:lastModifiedBy>Windows User</cp:lastModifiedBy>
  <cp:revision>158</cp:revision>
  <dcterms:created xsi:type="dcterms:W3CDTF">2006-08-16T00:00:00Z</dcterms:created>
  <dcterms:modified xsi:type="dcterms:W3CDTF">2020-03-13T10:41:22Z</dcterms:modified>
</cp:coreProperties>
</file>