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9" r:id="rId21"/>
    <p:sldId id="276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88" r:id="rId3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 с тема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ъл стил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 с тема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83" d="100"/>
          <a:sy n="83" d="100"/>
        </p:scale>
        <p:origin x="144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hiba\Desktop\stoyanka\&#1040;&#1085;&#1082;&#1077;&#1090;&#1072;%20%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Лист1!$A$3:$A$9</c:f>
              <c:strCache>
                <c:ptCount val="7"/>
                <c:pt idx="0">
                  <c:v>Престижна</c:v>
                </c:pt>
                <c:pt idx="1">
                  <c:v>Реализация в чужбина</c:v>
                </c:pt>
                <c:pt idx="2">
                  <c:v>Възможност за реализация</c:v>
                </c:pt>
                <c:pt idx="3">
                  <c:v>По препоръка</c:v>
                </c:pt>
                <c:pt idx="4">
                  <c:v>Заплатена</c:v>
                </c:pt>
                <c:pt idx="5">
                  <c:v>Това беше моя мечта</c:v>
                </c:pt>
                <c:pt idx="6">
                  <c:v>Друго</c:v>
                </c:pt>
              </c:strCache>
            </c:strRef>
          </c:cat>
          <c:val>
            <c:numRef>
              <c:f>Лист1!$B$3:$B$9</c:f>
              <c:numCache>
                <c:formatCode>0%</c:formatCode>
                <c:ptCount val="7"/>
                <c:pt idx="0">
                  <c:v>0.25</c:v>
                </c:pt>
                <c:pt idx="1">
                  <c:v>0.33000000000000013</c:v>
                </c:pt>
                <c:pt idx="2">
                  <c:v>0.17</c:v>
                </c:pt>
                <c:pt idx="3">
                  <c:v>0</c:v>
                </c:pt>
                <c:pt idx="4">
                  <c:v>0</c:v>
                </c:pt>
                <c:pt idx="5">
                  <c:v>8.0000000000000029E-2</c:v>
                </c:pt>
                <c:pt idx="6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36-4740-8322-63AACA51C1D5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Лист1!$A$3:$A$9</c:f>
              <c:strCache>
                <c:ptCount val="7"/>
                <c:pt idx="0">
                  <c:v>Престижна</c:v>
                </c:pt>
                <c:pt idx="1">
                  <c:v>Реализация в чужбина</c:v>
                </c:pt>
                <c:pt idx="2">
                  <c:v>Възможност за реализация</c:v>
                </c:pt>
                <c:pt idx="3">
                  <c:v>По препоръка</c:v>
                </c:pt>
                <c:pt idx="4">
                  <c:v>Заплатена</c:v>
                </c:pt>
                <c:pt idx="5">
                  <c:v>Това беше моя мечта</c:v>
                </c:pt>
                <c:pt idx="6">
                  <c:v>Друго</c:v>
                </c:pt>
              </c:strCache>
            </c:strRef>
          </c:cat>
          <c:val>
            <c:numRef>
              <c:f>Лист1!$C$3:$C$9</c:f>
              <c:numCache>
                <c:formatCode>0%</c:formatCode>
                <c:ptCount val="7"/>
                <c:pt idx="0">
                  <c:v>0</c:v>
                </c:pt>
                <c:pt idx="1">
                  <c:v>0.18000000000000005</c:v>
                </c:pt>
                <c:pt idx="2">
                  <c:v>0.41000000000000009</c:v>
                </c:pt>
                <c:pt idx="3">
                  <c:v>0.23</c:v>
                </c:pt>
                <c:pt idx="4" formatCode="General">
                  <c:v>0</c:v>
                </c:pt>
                <c:pt idx="5">
                  <c:v>0.12000000000000002</c:v>
                </c:pt>
                <c:pt idx="6">
                  <c:v>6.0000000000000019E-2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36-4740-8322-63AACA51C1D5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Лист1!$A$3:$A$9</c:f>
              <c:strCache>
                <c:ptCount val="7"/>
                <c:pt idx="0">
                  <c:v>Престижна</c:v>
                </c:pt>
                <c:pt idx="1">
                  <c:v>Реализация в чужбина</c:v>
                </c:pt>
                <c:pt idx="2">
                  <c:v>Възможност за реализация</c:v>
                </c:pt>
                <c:pt idx="3">
                  <c:v>По препоръка</c:v>
                </c:pt>
                <c:pt idx="4">
                  <c:v>Заплатена</c:v>
                </c:pt>
                <c:pt idx="5">
                  <c:v>Това беше моя мечта</c:v>
                </c:pt>
                <c:pt idx="6">
                  <c:v>Друго</c:v>
                </c:pt>
              </c:strCache>
            </c:strRef>
          </c:cat>
          <c:val>
            <c:numRef>
              <c:f>Лист1!$D$3:$D$9</c:f>
              <c:numCache>
                <c:formatCode>0%</c:formatCode>
                <c:ptCount val="7"/>
                <c:pt idx="0">
                  <c:v>5.0000000000000017E-2</c:v>
                </c:pt>
                <c:pt idx="1">
                  <c:v>0.11000000000000003</c:v>
                </c:pt>
                <c:pt idx="2">
                  <c:v>0.48000000000000009</c:v>
                </c:pt>
                <c:pt idx="3">
                  <c:v>5.0000000000000017E-2</c:v>
                </c:pt>
                <c:pt idx="4">
                  <c:v>5.0000000000000017E-2</c:v>
                </c:pt>
                <c:pt idx="5">
                  <c:v>0.26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36-4740-8322-63AACA51C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398616"/>
        <c:axId val="4177664"/>
        <c:axId val="0"/>
      </c:bar3DChart>
      <c:catAx>
        <c:axId val="20339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177664"/>
        <c:crosses val="autoZero"/>
        <c:auto val="1"/>
        <c:lblAlgn val="ctr"/>
        <c:lblOffset val="100"/>
        <c:noMultiLvlLbl val="0"/>
      </c:catAx>
      <c:valAx>
        <c:axId val="417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3398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Донякъде</c:v>
                </c:pt>
                <c:pt idx="3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0.17</c:v>
                </c:pt>
                <c:pt idx="2">
                  <c:v>0.08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2-402F-8FE9-1685838A7E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Донякъде</c:v>
                </c:pt>
                <c:pt idx="3">
                  <c:v>Не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0.69</c:v>
                </c:pt>
                <c:pt idx="1">
                  <c:v>0.23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82-402F-8FE9-1685838A7E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Донякъде</c:v>
                </c:pt>
                <c:pt idx="3">
                  <c:v>Не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0.69</c:v>
                </c:pt>
                <c:pt idx="1">
                  <c:v>0.25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82-402F-8FE9-1685838A7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986024"/>
        <c:axId val="251986416"/>
      </c:barChart>
      <c:catAx>
        <c:axId val="25198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6416"/>
        <c:crosses val="autoZero"/>
        <c:auto val="1"/>
        <c:lblAlgn val="ctr"/>
        <c:lblOffset val="100"/>
        <c:noMultiLvlLbl val="0"/>
      </c:catAx>
      <c:valAx>
        <c:axId val="25198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Донякъде</c:v>
                </c:pt>
                <c:pt idx="3">
                  <c:v>Не</c:v>
                </c:pt>
                <c:pt idx="4">
                  <c:v>Без отговор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0.23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F-42C5-8B1D-69DAA279B9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Донякъде</c:v>
                </c:pt>
                <c:pt idx="3">
                  <c:v>Не</c:v>
                </c:pt>
                <c:pt idx="4">
                  <c:v>Без отговор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0.15</c:v>
                </c:pt>
                <c:pt idx="2">
                  <c:v>0.04</c:v>
                </c:pt>
                <c:pt idx="3">
                  <c:v>0.01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9F-42C5-8B1D-69DAA279B9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Донякъде</c:v>
                </c:pt>
                <c:pt idx="3">
                  <c:v>Не</c:v>
                </c:pt>
                <c:pt idx="4">
                  <c:v>Без отговор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0.82</c:v>
                </c:pt>
                <c:pt idx="1">
                  <c:v>0.1</c:v>
                </c:pt>
                <c:pt idx="2">
                  <c:v>0.08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9F-42C5-8B1D-69DAA279B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987200"/>
        <c:axId val="251987592"/>
      </c:barChart>
      <c:catAx>
        <c:axId val="25198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7592"/>
        <c:crosses val="autoZero"/>
        <c:auto val="1"/>
        <c:lblAlgn val="ctr"/>
        <c:lblOffset val="100"/>
        <c:noMultiLvlLbl val="0"/>
      </c:catAx>
      <c:valAx>
        <c:axId val="25198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Лист1!$A$244</c:f>
              <c:strCache>
                <c:ptCount val="1"/>
                <c:pt idx="0">
                  <c:v>Често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Лист1!$B$243:$D$243</c:f>
              <c:strCache>
                <c:ptCount val="3"/>
                <c:pt idx="0">
                  <c:v>I-ви курс</c:v>
                </c:pt>
                <c:pt idx="1">
                  <c:v>II-ри курс</c:v>
                </c:pt>
                <c:pt idx="2">
                  <c:v>III-ти курс</c:v>
                </c:pt>
              </c:strCache>
            </c:strRef>
          </c:cat>
          <c:val>
            <c:numRef>
              <c:f>Лист1!$B$244:$D$244</c:f>
              <c:numCache>
                <c:formatCode>0%</c:formatCode>
                <c:ptCount val="3"/>
                <c:pt idx="0">
                  <c:v>0.61000000000000021</c:v>
                </c:pt>
                <c:pt idx="1">
                  <c:v>0.23</c:v>
                </c:pt>
                <c:pt idx="2">
                  <c:v>0.29000000000000009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3-4933-876E-218411899B20}"/>
            </c:ext>
          </c:extLst>
        </c:ser>
        <c:ser>
          <c:idx val="1"/>
          <c:order val="1"/>
          <c:tx>
            <c:strRef>
              <c:f>Лист1!$A$245</c:f>
              <c:strCache>
                <c:ptCount val="1"/>
                <c:pt idx="0">
                  <c:v>Понякога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Лист1!$B$243:$D$243</c:f>
              <c:strCache>
                <c:ptCount val="3"/>
                <c:pt idx="0">
                  <c:v>I-ви курс</c:v>
                </c:pt>
                <c:pt idx="1">
                  <c:v>II-ри курс</c:v>
                </c:pt>
                <c:pt idx="2">
                  <c:v>III-ти курс</c:v>
                </c:pt>
              </c:strCache>
            </c:strRef>
          </c:cat>
          <c:val>
            <c:numRef>
              <c:f>Лист1!$B$245:$D$245</c:f>
              <c:numCache>
                <c:formatCode>0%</c:formatCode>
                <c:ptCount val="3"/>
                <c:pt idx="0">
                  <c:v>0.31000000000000011</c:v>
                </c:pt>
                <c:pt idx="1">
                  <c:v>0.77000000000000024</c:v>
                </c:pt>
                <c:pt idx="2">
                  <c:v>0.64000000000000024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D3-4933-876E-218411899B20}"/>
            </c:ext>
          </c:extLst>
        </c:ser>
        <c:ser>
          <c:idx val="2"/>
          <c:order val="2"/>
          <c:tx>
            <c:strRef>
              <c:f>Лист1!$A$246</c:f>
              <c:strCache>
                <c:ptCount val="1"/>
                <c:pt idx="0">
                  <c:v>Не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Лист1!$B$243:$D$243</c:f>
              <c:strCache>
                <c:ptCount val="3"/>
                <c:pt idx="0">
                  <c:v>I-ви курс</c:v>
                </c:pt>
                <c:pt idx="1">
                  <c:v>II-ри курс</c:v>
                </c:pt>
                <c:pt idx="2">
                  <c:v>III-ти курс</c:v>
                </c:pt>
              </c:strCache>
            </c:strRef>
          </c:cat>
          <c:val>
            <c:numRef>
              <c:f>Лист1!$B$246:$D$246</c:f>
              <c:numCache>
                <c:formatCode>General</c:formatCode>
                <c:ptCount val="3"/>
                <c:pt idx="0" formatCode="0%">
                  <c:v>8.0000000000000029E-2</c:v>
                </c:pt>
                <c:pt idx="1">
                  <c:v>0</c:v>
                </c:pt>
                <c:pt idx="2" formatCode="0%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D3-4933-876E-218411899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054776"/>
        <c:axId val="247055168"/>
        <c:axId val="0"/>
      </c:bar3DChart>
      <c:catAx>
        <c:axId val="24705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5168"/>
        <c:crosses val="autoZero"/>
        <c:auto val="1"/>
        <c:lblAlgn val="ctr"/>
        <c:lblOffset val="100"/>
        <c:noMultiLvlLbl val="0"/>
      </c:catAx>
      <c:valAx>
        <c:axId val="24705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Лист1!$B$263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Лист1!$A$264:$A$266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Лист1!$B$264:$B$266</c:f>
              <c:numCache>
                <c:formatCode>General</c:formatCode>
                <c:ptCount val="3"/>
                <c:pt idx="0" formatCode="0%">
                  <c:v>0.46</c:v>
                </c:pt>
                <c:pt idx="1">
                  <c:v>0</c:v>
                </c:pt>
                <c:pt idx="2" formatCode="0%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0-46E1-8343-07682C3E8A0E}"/>
            </c:ext>
          </c:extLst>
        </c:ser>
        <c:ser>
          <c:idx val="1"/>
          <c:order val="1"/>
          <c:tx>
            <c:strRef>
              <c:f>Лист1!$C$263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Лист1!$A$264:$A$266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Лист1!$C$264:$C$266</c:f>
              <c:numCache>
                <c:formatCode>0%</c:formatCode>
                <c:ptCount val="3"/>
                <c:pt idx="0">
                  <c:v>0.54</c:v>
                </c:pt>
                <c:pt idx="1">
                  <c:v>8.0000000000000029E-2</c:v>
                </c:pt>
                <c:pt idx="2">
                  <c:v>0.38000000000000012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0-46E1-8343-07682C3E8A0E}"/>
            </c:ext>
          </c:extLst>
        </c:ser>
        <c:ser>
          <c:idx val="2"/>
          <c:order val="2"/>
          <c:tx>
            <c:strRef>
              <c:f>Лист1!$D$263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Лист1!$A$264:$A$266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Лист1!$D$264:$D$266</c:f>
              <c:numCache>
                <c:formatCode>0%</c:formatCode>
                <c:ptCount val="3"/>
                <c:pt idx="0">
                  <c:v>0.5</c:v>
                </c:pt>
                <c:pt idx="1">
                  <c:v>7.0000000000000021E-2</c:v>
                </c:pt>
                <c:pt idx="2">
                  <c:v>0.4300000000000001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20-46E1-8343-07682C3E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055952"/>
        <c:axId val="248051632"/>
        <c:axId val="0"/>
      </c:bar3DChart>
      <c:catAx>
        <c:axId val="24705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1632"/>
        <c:crosses val="autoZero"/>
        <c:auto val="1"/>
        <c:lblAlgn val="ctr"/>
        <c:lblOffset val="100"/>
        <c:noMultiLvlLbl val="0"/>
      </c:catAx>
      <c:valAx>
        <c:axId val="24805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Без отговор</c:v>
                </c:pt>
                <c:pt idx="1">
                  <c:v>Повече учебници</c:v>
                </c:pt>
                <c:pt idx="2">
                  <c:v>Отлична</c:v>
                </c:pt>
                <c:pt idx="3">
                  <c:v>По-добро отношение</c:v>
                </c:pt>
                <c:pt idx="4">
                  <c:v>Смяна на персонала</c:v>
                </c:pt>
                <c:pt idx="5">
                  <c:v>Копирни услуги</c:v>
                </c:pt>
                <c:pt idx="6">
                  <c:v>Системи за бърз достъп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0.57999999999999996</c:v>
                </c:pt>
                <c:pt idx="1">
                  <c:v>0.12</c:v>
                </c:pt>
                <c:pt idx="2">
                  <c:v>0.3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B-4D76-B768-913D70B395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Без отговор</c:v>
                </c:pt>
                <c:pt idx="1">
                  <c:v>Повече учебници</c:v>
                </c:pt>
                <c:pt idx="2">
                  <c:v>Отлична</c:v>
                </c:pt>
                <c:pt idx="3">
                  <c:v>По-добро отношение</c:v>
                </c:pt>
                <c:pt idx="4">
                  <c:v>Смяна на персонала</c:v>
                </c:pt>
                <c:pt idx="5">
                  <c:v>Копирни услуги</c:v>
                </c:pt>
                <c:pt idx="6">
                  <c:v>Системи за бърз достъп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</c:v>
                </c:pt>
                <c:pt idx="1">
                  <c:v>0.1</c:v>
                </c:pt>
                <c:pt idx="2">
                  <c:v>0.28000000000000003</c:v>
                </c:pt>
                <c:pt idx="3">
                  <c:v>0.02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6B-4D76-B768-913D70B395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Без отговор</c:v>
                </c:pt>
                <c:pt idx="1">
                  <c:v>Повече учебници</c:v>
                </c:pt>
                <c:pt idx="2">
                  <c:v>Отлична</c:v>
                </c:pt>
                <c:pt idx="3">
                  <c:v>По-добро отношение</c:v>
                </c:pt>
                <c:pt idx="4">
                  <c:v>Смяна на персонала</c:v>
                </c:pt>
                <c:pt idx="5">
                  <c:v>Копирни услуги</c:v>
                </c:pt>
                <c:pt idx="6">
                  <c:v>Системи за бърз достъп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0.44</c:v>
                </c:pt>
                <c:pt idx="1">
                  <c:v>0.08</c:v>
                </c:pt>
                <c:pt idx="2">
                  <c:v>0.33</c:v>
                </c:pt>
                <c:pt idx="3">
                  <c:v>0.02</c:v>
                </c:pt>
                <c:pt idx="4">
                  <c:v>0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6B-4D76-B768-913D70B39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988376"/>
        <c:axId val="250363416"/>
      </c:barChart>
      <c:catAx>
        <c:axId val="25198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363416"/>
        <c:crosses val="autoZero"/>
        <c:auto val="1"/>
        <c:lblAlgn val="ctr"/>
        <c:lblOffset val="100"/>
        <c:noMultiLvlLbl val="0"/>
      </c:catAx>
      <c:valAx>
        <c:axId val="25036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8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Лист1!$B$309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Лист1!$A$310:$A$319</c:f>
              <c:strCache>
                <c:ptCount val="10"/>
                <c:pt idx="0">
                  <c:v>КП</c:v>
                </c:pt>
                <c:pt idx="1">
                  <c:v>Вътрешни болести</c:v>
                </c:pt>
                <c:pt idx="2">
                  <c:v>Хирургия</c:v>
                </c:pt>
                <c:pt idx="3">
                  <c:v>Анатомия</c:v>
                </c:pt>
                <c:pt idx="4">
                  <c:v>СГ</c:v>
                </c:pt>
                <c:pt idx="5">
                  <c:v>Лечебно хранене</c:v>
                </c:pt>
                <c:pt idx="6">
                  <c:v>Спорт</c:v>
                </c:pt>
                <c:pt idx="7">
                  <c:v>Латински</c:v>
                </c:pt>
                <c:pt idx="8">
                  <c:v>Психология</c:v>
                </c:pt>
                <c:pt idx="9">
                  <c:v>Психиатрия</c:v>
                </c:pt>
              </c:strCache>
            </c:strRef>
          </c:cat>
          <c:val>
            <c:numRef>
              <c:f>Лист1!$B$310:$B$319</c:f>
              <c:numCache>
                <c:formatCode>General</c:formatCode>
                <c:ptCount val="10"/>
                <c:pt idx="0" formatCode="0%">
                  <c:v>0.45</c:v>
                </c:pt>
                <c:pt idx="1">
                  <c:v>0</c:v>
                </c:pt>
                <c:pt idx="2">
                  <c:v>0</c:v>
                </c:pt>
                <c:pt idx="3" formatCode="0%">
                  <c:v>0.22</c:v>
                </c:pt>
                <c:pt idx="4" formatCode="0%">
                  <c:v>0.11</c:v>
                </c:pt>
                <c:pt idx="5" formatCode="0%">
                  <c:v>0.11</c:v>
                </c:pt>
                <c:pt idx="6" formatCode="0%">
                  <c:v>0.11</c:v>
                </c:pt>
                <c:pt idx="7" formatCode="0%">
                  <c:v>0.11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6-4FD9-A42E-EEFBAE226F49}"/>
            </c:ext>
          </c:extLst>
        </c:ser>
        <c:ser>
          <c:idx val="1"/>
          <c:order val="1"/>
          <c:tx>
            <c:strRef>
              <c:f>Лист1!$C$309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Лист1!$A$310:$A$319</c:f>
              <c:strCache>
                <c:ptCount val="10"/>
                <c:pt idx="0">
                  <c:v>КП</c:v>
                </c:pt>
                <c:pt idx="1">
                  <c:v>Вътрешни болести</c:v>
                </c:pt>
                <c:pt idx="2">
                  <c:v>Хирургия</c:v>
                </c:pt>
                <c:pt idx="3">
                  <c:v>Анатомия</c:v>
                </c:pt>
                <c:pt idx="4">
                  <c:v>СГ</c:v>
                </c:pt>
                <c:pt idx="5">
                  <c:v>Лечебно хранене</c:v>
                </c:pt>
                <c:pt idx="6">
                  <c:v>Спорт</c:v>
                </c:pt>
                <c:pt idx="7">
                  <c:v>Латински</c:v>
                </c:pt>
                <c:pt idx="8">
                  <c:v>Психология</c:v>
                </c:pt>
                <c:pt idx="9">
                  <c:v>Психиатрия</c:v>
                </c:pt>
              </c:strCache>
            </c:strRef>
          </c:cat>
          <c:val>
            <c:numRef>
              <c:f>Лист1!$C$310:$C$319</c:f>
              <c:numCache>
                <c:formatCode>0%</c:formatCode>
                <c:ptCount val="10"/>
                <c:pt idx="0">
                  <c:v>0.64000000000000024</c:v>
                </c:pt>
                <c:pt idx="1">
                  <c:v>0.18000000000000005</c:v>
                </c:pt>
                <c:pt idx="2">
                  <c:v>0.18000000000000005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66-4FD9-A42E-EEFBAE226F49}"/>
            </c:ext>
          </c:extLst>
        </c:ser>
        <c:ser>
          <c:idx val="2"/>
          <c:order val="2"/>
          <c:tx>
            <c:strRef>
              <c:f>Лист1!$D$309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Лист1!$A$310:$A$319</c:f>
              <c:strCache>
                <c:ptCount val="10"/>
                <c:pt idx="0">
                  <c:v>КП</c:v>
                </c:pt>
                <c:pt idx="1">
                  <c:v>Вътрешни болести</c:v>
                </c:pt>
                <c:pt idx="2">
                  <c:v>Хирургия</c:v>
                </c:pt>
                <c:pt idx="3">
                  <c:v>Анатомия</c:v>
                </c:pt>
                <c:pt idx="4">
                  <c:v>СГ</c:v>
                </c:pt>
                <c:pt idx="5">
                  <c:v>Лечебно хранене</c:v>
                </c:pt>
                <c:pt idx="6">
                  <c:v>Спорт</c:v>
                </c:pt>
                <c:pt idx="7">
                  <c:v>Латински</c:v>
                </c:pt>
                <c:pt idx="8">
                  <c:v>Психология</c:v>
                </c:pt>
                <c:pt idx="9">
                  <c:v>Психиатрия</c:v>
                </c:pt>
              </c:strCache>
            </c:strRef>
          </c:cat>
          <c:val>
            <c:numRef>
              <c:f>Лист1!$D$310:$D$319</c:f>
              <c:numCache>
                <c:formatCode>General</c:formatCode>
                <c:ptCount val="10"/>
                <c:pt idx="0" formatCode="0%">
                  <c:v>0.21000000000000005</c:v>
                </c:pt>
                <c:pt idx="1">
                  <c:v>0</c:v>
                </c:pt>
                <c:pt idx="2" formatCode="0%">
                  <c:v>0.05</c:v>
                </c:pt>
                <c:pt idx="3">
                  <c:v>0</c:v>
                </c:pt>
                <c:pt idx="4" formatCode="0%">
                  <c:v>0.4200000000000001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0%">
                  <c:v>6.0000000000000019E-2</c:v>
                </c:pt>
                <c:pt idx="9" formatCode="0%">
                  <c:v>0.21000000000000005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66-4FD9-A42E-EEFBAE226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052416"/>
        <c:axId val="248052808"/>
        <c:axId val="0"/>
      </c:bar3DChart>
      <c:catAx>
        <c:axId val="24805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2808"/>
        <c:crosses val="autoZero"/>
        <c:auto val="1"/>
        <c:lblAlgn val="ctr"/>
        <c:lblOffset val="100"/>
        <c:noMultiLvlLbl val="0"/>
      </c:catAx>
      <c:valAx>
        <c:axId val="248052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Лист1!$B$363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Лист1!$A$364:$A$366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Без отговор</c:v>
                </c:pt>
              </c:strCache>
            </c:strRef>
          </c:cat>
          <c:val>
            <c:numRef>
              <c:f>Лист1!$B$364:$B$366</c:f>
              <c:numCache>
                <c:formatCode>0%</c:formatCode>
                <c:ptCount val="3"/>
                <c:pt idx="0">
                  <c:v>0.71000000000000019</c:v>
                </c:pt>
                <c:pt idx="1">
                  <c:v>0.29000000000000009</c:v>
                </c:pt>
                <c:pt idx="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8A-4C03-A25F-DB9E92F57D1D}"/>
            </c:ext>
          </c:extLst>
        </c:ser>
        <c:ser>
          <c:idx val="1"/>
          <c:order val="1"/>
          <c:tx>
            <c:strRef>
              <c:f>Лист1!$C$363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Лист1!$A$364:$A$366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Без отговор</c:v>
                </c:pt>
              </c:strCache>
            </c:strRef>
          </c:cat>
          <c:val>
            <c:numRef>
              <c:f>Лист1!$C$364:$C$366</c:f>
              <c:numCache>
                <c:formatCode>0%</c:formatCode>
                <c:ptCount val="3"/>
                <c:pt idx="0">
                  <c:v>0.83000000000000018</c:v>
                </c:pt>
                <c:pt idx="1">
                  <c:v>0.17</c:v>
                </c:pt>
                <c:pt idx="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8A-4C03-A25F-DB9E92F57D1D}"/>
            </c:ext>
          </c:extLst>
        </c:ser>
        <c:ser>
          <c:idx val="2"/>
          <c:order val="2"/>
          <c:tx>
            <c:strRef>
              <c:f>Лист1!$D$363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Лист1!$A$364:$A$366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Без отговор</c:v>
                </c:pt>
              </c:strCache>
            </c:strRef>
          </c:cat>
          <c:val>
            <c:numRef>
              <c:f>Лист1!$D$364:$D$366</c:f>
              <c:numCache>
                <c:formatCode>0%</c:formatCode>
                <c:ptCount val="3"/>
                <c:pt idx="0">
                  <c:v>0.86000000000000021</c:v>
                </c:pt>
                <c:pt idx="1">
                  <c:v>7.0000000000000021E-2</c:v>
                </c:pt>
                <c:pt idx="2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8A-4C03-A25F-DB9E92F57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053592"/>
        <c:axId val="248053984"/>
        <c:axId val="0"/>
      </c:bar3DChart>
      <c:catAx>
        <c:axId val="248053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3984"/>
        <c:crosses val="autoZero"/>
        <c:auto val="1"/>
        <c:lblAlgn val="ctr"/>
        <c:lblOffset val="100"/>
        <c:noMultiLvlLbl val="0"/>
      </c:catAx>
      <c:valAx>
        <c:axId val="24805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3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Лист1!$B$383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Лист1!$A$384:$A$385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Лист1!$B$384:$B$385</c:f>
              <c:numCache>
                <c:formatCode>0%</c:formatCode>
                <c:ptCount val="2"/>
                <c:pt idx="0">
                  <c:v>0.71000000000000019</c:v>
                </c:pt>
                <c:pt idx="1">
                  <c:v>0.29000000000000009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6-4124-B5EF-AC45E64F727A}"/>
            </c:ext>
          </c:extLst>
        </c:ser>
        <c:ser>
          <c:idx val="1"/>
          <c:order val="1"/>
          <c:tx>
            <c:strRef>
              <c:f>Лист1!$C$383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Лист1!$A$384:$A$385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Лист1!$C$384:$C$385</c:f>
              <c:numCache>
                <c:formatCode>0%</c:formatCode>
                <c:ptCount val="2"/>
                <c:pt idx="0">
                  <c:v>0.83000000000000018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6-4124-B5EF-AC45E64F727A}"/>
            </c:ext>
          </c:extLst>
        </c:ser>
        <c:ser>
          <c:idx val="2"/>
          <c:order val="2"/>
          <c:tx>
            <c:strRef>
              <c:f>Лист1!$D$383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Лист1!$A$384:$A$385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Лист1!$D$384:$D$385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36-4124-B5EF-AC45E64F7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054768"/>
        <c:axId val="248055160"/>
        <c:axId val="0"/>
      </c:bar3DChart>
      <c:catAx>
        <c:axId val="24805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5160"/>
        <c:crosses val="autoZero"/>
        <c:auto val="1"/>
        <c:lblAlgn val="ctr"/>
        <c:lblOffset val="100"/>
        <c:noMultiLvlLbl val="0"/>
      </c:catAx>
      <c:valAx>
        <c:axId val="24805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05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Лист1!$B$402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Лист1!$A$403:$A$404</c:f>
              <c:strCache>
                <c:ptCount val="2"/>
                <c:pt idx="0">
                  <c:v>Да</c:v>
                </c:pt>
                <c:pt idx="1">
                  <c:v>Рядко са обективни</c:v>
                </c:pt>
              </c:strCache>
            </c:strRef>
          </c:cat>
          <c:val>
            <c:numRef>
              <c:f>Лист1!$B$403:$B$404</c:f>
              <c:numCache>
                <c:formatCode>0%</c:formatCode>
                <c:ptCount val="2"/>
                <c:pt idx="0">
                  <c:v>0.94000000000000017</c:v>
                </c:pt>
                <c:pt idx="1">
                  <c:v>6.0000000000000019E-2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9-4A77-B660-D1C615A45619}"/>
            </c:ext>
          </c:extLst>
        </c:ser>
        <c:ser>
          <c:idx val="1"/>
          <c:order val="1"/>
          <c:tx>
            <c:strRef>
              <c:f>Лист1!$C$402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Лист1!$A$403:$A$404</c:f>
              <c:strCache>
                <c:ptCount val="2"/>
                <c:pt idx="0">
                  <c:v>Да</c:v>
                </c:pt>
                <c:pt idx="1">
                  <c:v>Рядко са обективни</c:v>
                </c:pt>
              </c:strCache>
            </c:strRef>
          </c:cat>
          <c:val>
            <c:numRef>
              <c:f>Лист1!$C$403:$C$404</c:f>
              <c:numCache>
                <c:formatCode>0%</c:formatCode>
                <c:ptCount val="2"/>
                <c:pt idx="0">
                  <c:v>0.83000000000000018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9-4A77-B660-D1C615A45619}"/>
            </c:ext>
          </c:extLst>
        </c:ser>
        <c:ser>
          <c:idx val="2"/>
          <c:order val="2"/>
          <c:tx>
            <c:strRef>
              <c:f>Лист1!$D$402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Лист1!$A$403:$A$404</c:f>
              <c:strCache>
                <c:ptCount val="2"/>
                <c:pt idx="0">
                  <c:v>Да</c:v>
                </c:pt>
                <c:pt idx="1">
                  <c:v>Рядко са обективни</c:v>
                </c:pt>
              </c:strCache>
            </c:strRef>
          </c:cat>
          <c:val>
            <c:numRef>
              <c:f>Лист1!$D$403:$D$404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9-4A77-B660-D1C615A45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782552"/>
        <c:axId val="247782944"/>
        <c:axId val="0"/>
      </c:bar3DChart>
      <c:catAx>
        <c:axId val="24778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782944"/>
        <c:crosses val="autoZero"/>
        <c:auto val="1"/>
        <c:lblAlgn val="ctr"/>
        <c:lblOffset val="100"/>
        <c:noMultiLvlLbl val="0"/>
      </c:catAx>
      <c:valAx>
        <c:axId val="24778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782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0.03</c:v>
                </c:pt>
                <c:pt idx="2">
                  <c:v>0.21</c:v>
                </c:pt>
                <c:pt idx="3">
                  <c:v>0.49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5-48CB-90DC-92B581D422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</c:v>
                </c:pt>
                <c:pt idx="1">
                  <c:v>0.03</c:v>
                </c:pt>
                <c:pt idx="2">
                  <c:v>0.24</c:v>
                </c:pt>
                <c:pt idx="3">
                  <c:v>0.47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5-48CB-90DC-92B581D422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</c:v>
                </c:pt>
                <c:pt idx="1">
                  <c:v>0.04</c:v>
                </c:pt>
                <c:pt idx="2">
                  <c:v>0.21</c:v>
                </c:pt>
                <c:pt idx="3">
                  <c:v>0.5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85-48CB-90DC-92B581D42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364200"/>
        <c:axId val="250364592"/>
      </c:barChart>
      <c:catAx>
        <c:axId val="2503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364592"/>
        <c:crosses val="autoZero"/>
        <c:auto val="1"/>
        <c:lblAlgn val="ctr"/>
        <c:lblOffset val="100"/>
        <c:noMultiLvlLbl val="0"/>
      </c:catAx>
      <c:valAx>
        <c:axId val="25036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364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Лист1!$B$27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Лист1!$A$28:$A$31</c:f>
              <c:strCache>
                <c:ptCount val="4"/>
                <c:pt idx="0">
                  <c:v>Близо е</c:v>
                </c:pt>
                <c:pt idx="1">
                  <c:v>Препоръка</c:v>
                </c:pt>
                <c:pt idx="2">
                  <c:v>Изгодно</c:v>
                </c:pt>
                <c:pt idx="3">
                  <c:v>Харесвам ВТ</c:v>
                </c:pt>
              </c:strCache>
            </c:strRef>
          </c:cat>
          <c:val>
            <c:numRef>
              <c:f>Лист1!$B$28:$B$31</c:f>
              <c:numCache>
                <c:formatCode>0%</c:formatCode>
                <c:ptCount val="4"/>
                <c:pt idx="0">
                  <c:v>0.53</c:v>
                </c:pt>
                <c:pt idx="1">
                  <c:v>0</c:v>
                </c:pt>
                <c:pt idx="2">
                  <c:v>0.12000000000000002</c:v>
                </c:pt>
                <c:pt idx="3">
                  <c:v>0.35000000000000009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2-40D1-A309-0C6410E622FC}"/>
            </c:ext>
          </c:extLst>
        </c:ser>
        <c:ser>
          <c:idx val="1"/>
          <c:order val="1"/>
          <c:tx>
            <c:strRef>
              <c:f>Лист1!$C$27</c:f>
              <c:strCache>
                <c:ptCount val="1"/>
                <c:pt idx="0">
                  <c:v>II-ри курс</c:v>
                </c:pt>
              </c:strCache>
            </c:strRef>
          </c:tx>
          <c:invertIfNegative val="0"/>
          <c:cat>
            <c:strRef>
              <c:f>Лист1!$A$28:$A$31</c:f>
              <c:strCache>
                <c:ptCount val="4"/>
                <c:pt idx="0">
                  <c:v>Близо е</c:v>
                </c:pt>
                <c:pt idx="1">
                  <c:v>Препоръка</c:v>
                </c:pt>
                <c:pt idx="2">
                  <c:v>Изгодно</c:v>
                </c:pt>
                <c:pt idx="3">
                  <c:v>Харесвам ВТ</c:v>
                </c:pt>
              </c:strCache>
            </c:strRef>
          </c:cat>
          <c:val>
            <c:numRef>
              <c:f>Лист1!$C$28:$C$31</c:f>
              <c:numCache>
                <c:formatCode>0%</c:formatCode>
                <c:ptCount val="4"/>
                <c:pt idx="0">
                  <c:v>0.47000000000000008</c:v>
                </c:pt>
                <c:pt idx="1">
                  <c:v>6.0000000000000019E-2</c:v>
                </c:pt>
                <c:pt idx="2">
                  <c:v>0.12000000000000002</c:v>
                </c:pt>
                <c:pt idx="3">
                  <c:v>0.35000000000000009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2-40D1-A309-0C6410E622FC}"/>
            </c:ext>
          </c:extLst>
        </c:ser>
        <c:ser>
          <c:idx val="2"/>
          <c:order val="2"/>
          <c:tx>
            <c:strRef>
              <c:f>Лист1!$D$27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Лист1!$A$28:$A$31</c:f>
              <c:strCache>
                <c:ptCount val="4"/>
                <c:pt idx="0">
                  <c:v>Близо е</c:v>
                </c:pt>
                <c:pt idx="1">
                  <c:v>Препоръка</c:v>
                </c:pt>
                <c:pt idx="2">
                  <c:v>Изгодно</c:v>
                </c:pt>
                <c:pt idx="3">
                  <c:v>Харесвам ВТ</c:v>
                </c:pt>
              </c:strCache>
            </c:strRef>
          </c:cat>
          <c:val>
            <c:numRef>
              <c:f>Лист1!$D$28:$D$31</c:f>
              <c:numCache>
                <c:formatCode>0%</c:formatCode>
                <c:ptCount val="4"/>
                <c:pt idx="0">
                  <c:v>0.67000000000000026</c:v>
                </c:pt>
                <c:pt idx="1">
                  <c:v>0.05</c:v>
                </c:pt>
                <c:pt idx="2">
                  <c:v>0.22</c:v>
                </c:pt>
                <c:pt idx="3">
                  <c:v>6.0000000000000019E-2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F2-40D1-A309-0C6410E62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056792"/>
        <c:axId val="205061272"/>
        <c:axId val="0"/>
      </c:bar3DChart>
      <c:catAx>
        <c:axId val="20505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5061272"/>
        <c:crosses val="autoZero"/>
        <c:auto val="1"/>
        <c:lblAlgn val="ctr"/>
        <c:lblOffset val="100"/>
        <c:noMultiLvlLbl val="0"/>
      </c:catAx>
      <c:valAx>
        <c:axId val="2050612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505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 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0.2</c:v>
                </c:pt>
                <c:pt idx="4">
                  <c:v>0.64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7-4BB7-872E-70C5A20F84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 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0.08</c:v>
                </c:pt>
                <c:pt idx="3">
                  <c:v>0.49</c:v>
                </c:pt>
                <c:pt idx="4">
                  <c:v>0.43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7-4BB7-872E-70C5A20F84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 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0.15</c:v>
                </c:pt>
                <c:pt idx="4">
                  <c:v>0.7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97-4BB7-872E-70C5A20F8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569200"/>
        <c:axId val="250364984"/>
      </c:barChart>
      <c:catAx>
        <c:axId val="24956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0364984"/>
        <c:crosses val="autoZero"/>
        <c:auto val="1"/>
        <c:lblAlgn val="ctr"/>
        <c:lblOffset val="100"/>
        <c:noMultiLvlLbl val="0"/>
      </c:catAx>
      <c:valAx>
        <c:axId val="250364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95692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0.3</c:v>
                </c:pt>
                <c:pt idx="4">
                  <c:v>0.6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4-4A01-A03D-95EF1CD0FE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0.05</c:v>
                </c:pt>
                <c:pt idx="3">
                  <c:v>0.28000000000000003</c:v>
                </c:pt>
                <c:pt idx="4">
                  <c:v>0.67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B4-4A01-A03D-95EF1CD0FE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0.25</c:v>
                </c:pt>
                <c:pt idx="4">
                  <c:v>0.6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B4-4A01-A03D-95EF1CD0F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365768"/>
        <c:axId val="250366160"/>
      </c:barChart>
      <c:catAx>
        <c:axId val="250365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0366160"/>
        <c:crosses val="autoZero"/>
        <c:auto val="1"/>
        <c:lblAlgn val="ctr"/>
        <c:lblOffset val="100"/>
        <c:noMultiLvlLbl val="0"/>
      </c:catAx>
      <c:valAx>
        <c:axId val="250366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0365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0.35</c:v>
                </c:pt>
                <c:pt idx="4">
                  <c:v>0.55000000000000004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1-4BF9-9541-C55754930D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 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0.15</c:v>
                </c:pt>
                <c:pt idx="4">
                  <c:v>0.62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51-4BF9-9541-C55754930D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0.01</c:v>
                </c:pt>
                <c:pt idx="2">
                  <c:v>0.21</c:v>
                </c:pt>
                <c:pt idx="3">
                  <c:v>0.28999999999999998</c:v>
                </c:pt>
                <c:pt idx="4">
                  <c:v>0.49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51-4BF9-9541-C55754930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366944"/>
        <c:axId val="251676344"/>
      </c:barChart>
      <c:catAx>
        <c:axId val="25036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676344"/>
        <c:crosses val="autoZero"/>
        <c:auto val="1"/>
        <c:lblAlgn val="ctr"/>
        <c:lblOffset val="100"/>
        <c:noMultiLvlLbl val="0"/>
      </c:catAx>
      <c:valAx>
        <c:axId val="251676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0366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0.15</c:v>
                </c:pt>
                <c:pt idx="4">
                  <c:v>0.65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67A-8FB3-CD3B8E2407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0.08</c:v>
                </c:pt>
                <c:pt idx="3">
                  <c:v>0.37</c:v>
                </c:pt>
                <c:pt idx="4">
                  <c:v>0.4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3-467A-8FB3-CD3B8E2407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0.25</c:v>
                </c:pt>
                <c:pt idx="4">
                  <c:v>0.53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03-467A-8FB3-CD3B8E240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77128"/>
        <c:axId val="251677520"/>
      </c:barChart>
      <c:catAx>
        <c:axId val="251677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677520"/>
        <c:crosses val="autoZero"/>
        <c:auto val="1"/>
        <c:lblAlgn val="ctr"/>
        <c:lblOffset val="100"/>
        <c:noMultiLvlLbl val="0"/>
      </c:catAx>
      <c:valAx>
        <c:axId val="251677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1677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Двойки</c:v>
                </c:pt>
                <c:pt idx="1">
                  <c:v>Тройки</c:v>
                </c:pt>
                <c:pt idx="2">
                  <c:v>Четворки</c:v>
                </c:pt>
                <c:pt idx="3">
                  <c:v>Петици</c:v>
                </c:pt>
                <c:pt idx="4">
                  <c:v>Шестици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0.32</c:v>
                </c:pt>
                <c:pt idx="3">
                  <c:v>0.26</c:v>
                </c:pt>
                <c:pt idx="4">
                  <c:v>0.2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4-4DDF-9F17-FFB3332007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Двойки</c:v>
                </c:pt>
                <c:pt idx="1">
                  <c:v>Тройки</c:v>
                </c:pt>
                <c:pt idx="2">
                  <c:v>Четворки</c:v>
                </c:pt>
                <c:pt idx="3">
                  <c:v>Петици</c:v>
                </c:pt>
                <c:pt idx="4">
                  <c:v>Шестици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0.28999999999999998</c:v>
                </c:pt>
                <c:pt idx="3">
                  <c:v>0.37</c:v>
                </c:pt>
                <c:pt idx="4">
                  <c:v>0.21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4-4DDF-9F17-FFB3332007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Двойки</c:v>
                </c:pt>
                <c:pt idx="1">
                  <c:v>Тройки</c:v>
                </c:pt>
                <c:pt idx="2">
                  <c:v>Четворки</c:v>
                </c:pt>
                <c:pt idx="3">
                  <c:v>Петици</c:v>
                </c:pt>
                <c:pt idx="4">
                  <c:v>Шестици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0.01</c:v>
                </c:pt>
                <c:pt idx="2">
                  <c:v>0.28000000000000003</c:v>
                </c:pt>
                <c:pt idx="3">
                  <c:v>0.25</c:v>
                </c:pt>
                <c:pt idx="4">
                  <c:v>0.4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4-4DDF-9F17-FFB333200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78304"/>
        <c:axId val="251678696"/>
      </c:barChart>
      <c:catAx>
        <c:axId val="251678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678696"/>
        <c:crosses val="autoZero"/>
        <c:auto val="1"/>
        <c:lblAlgn val="ctr"/>
        <c:lblOffset val="100"/>
        <c:noMultiLvlLbl val="0"/>
      </c:catAx>
      <c:valAx>
        <c:axId val="251678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1678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 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0.57999999999999996</c:v>
                </c:pt>
                <c:pt idx="4">
                  <c:v>0.28999999999999998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C-4358-A75F-CE6063CE83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 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0.16</c:v>
                </c:pt>
                <c:pt idx="3">
                  <c:v>0.28000000000000003</c:v>
                </c:pt>
                <c:pt idx="4">
                  <c:v>0.46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C-4358-A75F-CE6063CE83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 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0.03</c:v>
                </c:pt>
                <c:pt idx="2">
                  <c:v>0.21</c:v>
                </c:pt>
                <c:pt idx="3">
                  <c:v>0.31</c:v>
                </c:pt>
                <c:pt idx="4">
                  <c:v>0.43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8C-4358-A75F-CE6063CE8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679480"/>
        <c:axId val="251679872"/>
      </c:barChart>
      <c:catAx>
        <c:axId val="251679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1679872"/>
        <c:crosses val="autoZero"/>
        <c:auto val="1"/>
        <c:lblAlgn val="ctr"/>
        <c:lblOffset val="100"/>
        <c:noMultiLvlLbl val="0"/>
      </c:catAx>
      <c:valAx>
        <c:axId val="251679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1679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курси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0.05</c:v>
                </c:pt>
                <c:pt idx="3">
                  <c:v>0.35000000000000003</c:v>
                </c:pt>
                <c:pt idx="4">
                  <c:v>0.60000000000000009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B-416D-9074-A65555EB09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0.05</c:v>
                </c:pt>
                <c:pt idx="2">
                  <c:v>0.15000000000000002</c:v>
                </c:pt>
                <c:pt idx="3">
                  <c:v>0.24000000000000002</c:v>
                </c:pt>
                <c:pt idx="4">
                  <c:v>0.56000000000000005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CB-416D-9074-A65555EB09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8.0000000000000016E-2</c:v>
                </c:pt>
                <c:pt idx="3">
                  <c:v>0.12000000000000001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CB-416D-9074-A65555EB0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620920"/>
        <c:axId val="254621312"/>
      </c:barChart>
      <c:catAx>
        <c:axId val="254620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621312"/>
        <c:crosses val="autoZero"/>
        <c:auto val="1"/>
        <c:lblAlgn val="ctr"/>
        <c:lblOffset val="100"/>
        <c:noMultiLvlLbl val="0"/>
      </c:catAx>
      <c:valAx>
        <c:axId val="254621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620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 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0.08</c:v>
                </c:pt>
                <c:pt idx="2">
                  <c:v>0.13</c:v>
                </c:pt>
                <c:pt idx="3">
                  <c:v>0.45</c:v>
                </c:pt>
                <c:pt idx="4">
                  <c:v>0.28999999999999998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E-4654-BC75-1F43FC95E9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 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0.25</c:v>
                </c:pt>
                <c:pt idx="4">
                  <c:v>0.62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E-4654-BC75-1F43FC95E94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 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7.0000000000000007E-2</c:v>
                </c:pt>
                <c:pt idx="2">
                  <c:v>0.11</c:v>
                </c:pt>
                <c:pt idx="3">
                  <c:v>0.36</c:v>
                </c:pt>
                <c:pt idx="4">
                  <c:v>0.43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7E-4654-BC75-1F43FC95E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622096"/>
        <c:axId val="254622488"/>
      </c:barChart>
      <c:catAx>
        <c:axId val="25462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622488"/>
        <c:crosses val="autoZero"/>
        <c:auto val="1"/>
        <c:lblAlgn val="ctr"/>
        <c:lblOffset val="100"/>
        <c:noMultiLvlLbl val="0"/>
      </c:catAx>
      <c:valAx>
        <c:axId val="254622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46220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Първи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0.26</c:v>
                </c:pt>
                <c:pt idx="4">
                  <c:v>0.5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6-4296-892C-5F2E4CCD85B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0.25</c:v>
                </c:pt>
                <c:pt idx="4">
                  <c:v>0.53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6-4296-892C-5F2E4CCD85B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Трети курс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Двойка</c:v>
                </c:pt>
                <c:pt idx="1">
                  <c:v>Тройка</c:v>
                </c:pt>
                <c:pt idx="2">
                  <c:v>Четворка</c:v>
                </c:pt>
                <c:pt idx="3">
                  <c:v>Петица</c:v>
                </c:pt>
                <c:pt idx="4">
                  <c:v>Шестица</c:v>
                </c:pt>
                <c:pt idx="5">
                  <c:v>Без отговор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0.02</c:v>
                </c:pt>
                <c:pt idx="2">
                  <c:v>0.09</c:v>
                </c:pt>
                <c:pt idx="3">
                  <c:v>0.22</c:v>
                </c:pt>
                <c:pt idx="4">
                  <c:v>0.57999999999999996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86-4296-892C-5F2E4CCD8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783728"/>
        <c:axId val="247784120"/>
      </c:barChart>
      <c:catAx>
        <c:axId val="24778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784120"/>
        <c:crosses val="autoZero"/>
        <c:auto val="1"/>
        <c:lblAlgn val="ctr"/>
        <c:lblOffset val="100"/>
        <c:noMultiLvlLbl val="0"/>
      </c:catAx>
      <c:valAx>
        <c:axId val="2477841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7783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Отопление</c:v>
                </c:pt>
                <c:pt idx="1">
                  <c:v>Преподаватели на живо</c:v>
                </c:pt>
                <c:pt idx="2">
                  <c:v>Часове/ "дупки"</c:v>
                </c:pt>
                <c:pt idx="3">
                  <c:v>Без отговор</c:v>
                </c:pt>
                <c:pt idx="4">
                  <c:v>Инфраструктура</c:v>
                </c:pt>
                <c:pt idx="5">
                  <c:v>Практически материали</c:v>
                </c:pt>
                <c:pt idx="6">
                  <c:v>Материали в библиотеката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0.17</c:v>
                </c:pt>
                <c:pt idx="1">
                  <c:v>0.14000000000000001</c:v>
                </c:pt>
                <c:pt idx="2">
                  <c:v>0.05</c:v>
                </c:pt>
                <c:pt idx="3">
                  <c:v>0.61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9E-4B63-851D-51507D2F0C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Отопление</c:v>
                </c:pt>
                <c:pt idx="1">
                  <c:v>Преподаватели на живо</c:v>
                </c:pt>
                <c:pt idx="2">
                  <c:v>Часове/ "дупки"</c:v>
                </c:pt>
                <c:pt idx="3">
                  <c:v>Без отговор</c:v>
                </c:pt>
                <c:pt idx="4">
                  <c:v>Инфраструктура</c:v>
                </c:pt>
                <c:pt idx="5">
                  <c:v>Практически материали</c:v>
                </c:pt>
                <c:pt idx="6">
                  <c:v>Материали в библиотеката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0.09</c:v>
                </c:pt>
                <c:pt idx="1">
                  <c:v>0.13</c:v>
                </c:pt>
                <c:pt idx="2">
                  <c:v>0.06</c:v>
                </c:pt>
                <c:pt idx="3">
                  <c:v>0.56999999999999995</c:v>
                </c:pt>
                <c:pt idx="4">
                  <c:v>0.08</c:v>
                </c:pt>
                <c:pt idx="5">
                  <c:v>0.02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9E-4B63-851D-51507D2F0C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Отопление</c:v>
                </c:pt>
                <c:pt idx="1">
                  <c:v>Преподаватели на живо</c:v>
                </c:pt>
                <c:pt idx="2">
                  <c:v>Часове/ "дупки"</c:v>
                </c:pt>
                <c:pt idx="3">
                  <c:v>Без отговор</c:v>
                </c:pt>
                <c:pt idx="4">
                  <c:v>Инфраструктура</c:v>
                </c:pt>
                <c:pt idx="5">
                  <c:v>Практически материали</c:v>
                </c:pt>
                <c:pt idx="6">
                  <c:v>Материали в библиотеката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0.06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0.55000000000000004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9E-4B63-851D-51507D2F0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623272"/>
        <c:axId val="254623664"/>
      </c:barChart>
      <c:catAx>
        <c:axId val="25462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623664"/>
        <c:crosses val="autoZero"/>
        <c:auto val="1"/>
        <c:lblAlgn val="ctr"/>
        <c:lblOffset val="100"/>
        <c:noMultiLvlLbl val="0"/>
      </c:catAx>
      <c:valAx>
        <c:axId val="25462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623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Тест</c:v>
                </c:pt>
                <c:pt idx="1">
                  <c:v>Устно</c:v>
                </c:pt>
                <c:pt idx="2">
                  <c:v>Писмено</c:v>
                </c:pt>
                <c:pt idx="3">
                  <c:v>Комбинирано</c:v>
                </c:pt>
                <c:pt idx="4">
                  <c:v>Blackboard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0.31</c:v>
                </c:pt>
                <c:pt idx="1">
                  <c:v>0.25</c:v>
                </c:pt>
                <c:pt idx="2">
                  <c:v>0.13</c:v>
                </c:pt>
                <c:pt idx="3">
                  <c:v>0.17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5E-462B-9A8D-886F36062B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Тест</c:v>
                </c:pt>
                <c:pt idx="1">
                  <c:v>Устно</c:v>
                </c:pt>
                <c:pt idx="2">
                  <c:v>Писмено</c:v>
                </c:pt>
                <c:pt idx="3">
                  <c:v>Комбинирано</c:v>
                </c:pt>
                <c:pt idx="4">
                  <c:v>Blackboard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0.59</c:v>
                </c:pt>
                <c:pt idx="1">
                  <c:v>0.06</c:v>
                </c:pt>
                <c:pt idx="2">
                  <c:v>0.17</c:v>
                </c:pt>
                <c:pt idx="3">
                  <c:v>0.06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5E-462B-9A8D-886F36062B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Тест</c:v>
                </c:pt>
                <c:pt idx="1">
                  <c:v>Устно</c:v>
                </c:pt>
                <c:pt idx="2">
                  <c:v>Писмено</c:v>
                </c:pt>
                <c:pt idx="3">
                  <c:v>Комбинирано</c:v>
                </c:pt>
                <c:pt idx="4">
                  <c:v>Blackboard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0.12</c:v>
                </c:pt>
                <c:pt idx="1">
                  <c:v>0.24</c:v>
                </c:pt>
                <c:pt idx="2">
                  <c:v>0.13</c:v>
                </c:pt>
                <c:pt idx="3">
                  <c:v>0.31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5E-462B-9A8D-886F36062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134752"/>
        <c:axId val="250135144"/>
      </c:barChart>
      <c:catAx>
        <c:axId val="25013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35144"/>
        <c:crosses val="autoZero"/>
        <c:auto val="1"/>
        <c:lblAlgn val="ctr"/>
        <c:lblOffset val="100"/>
        <c:noMultiLvlLbl val="0"/>
      </c:catAx>
      <c:valAx>
        <c:axId val="25013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3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Винаги мога да се обърна</c:v>
                </c:pt>
                <c:pt idx="1">
                  <c:v>Не винаги мога да се обърна</c:v>
                </c:pt>
                <c:pt idx="2">
                  <c:v>Само с някои преподаватели мога да комуникирам свободно</c:v>
                </c:pt>
                <c:pt idx="3">
                  <c:v>Без отговор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0.71</c:v>
                </c:pt>
                <c:pt idx="1">
                  <c:v>0.04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B-4FC0-98ED-3C18EC8FE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Винаги мога да се обърна</c:v>
                </c:pt>
                <c:pt idx="1">
                  <c:v>Не винаги мога да се обърна</c:v>
                </c:pt>
                <c:pt idx="2">
                  <c:v>Само с някои преподаватели мога да комуникирам свободно</c:v>
                </c:pt>
                <c:pt idx="3">
                  <c:v>Без отговор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2B-4FC0-98ED-3C18EC8FEB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Винаги мога да се обърна</c:v>
                </c:pt>
                <c:pt idx="1">
                  <c:v>Не винаги мога да се обърна</c:v>
                </c:pt>
                <c:pt idx="2">
                  <c:v>Само с някои преподаватели мога да комуникирам свободно</c:v>
                </c:pt>
                <c:pt idx="3">
                  <c:v>Без отговор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0.79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2B-4FC0-98ED-3C18EC8FE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135928"/>
        <c:axId val="250136320"/>
      </c:barChart>
      <c:catAx>
        <c:axId val="250135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36320"/>
        <c:crosses val="autoZero"/>
        <c:auto val="1"/>
        <c:lblAlgn val="ctr"/>
        <c:lblOffset val="100"/>
        <c:noMultiLvlLbl val="0"/>
      </c:catAx>
      <c:valAx>
        <c:axId val="25013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3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Без отговор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0.76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9-40B8-A95D-E590C5C668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Без отговор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0.12</c:v>
                </c:pt>
                <c:pt idx="1">
                  <c:v>0.7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9-40B8-A95D-E590C5C668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Без отговор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0.11</c:v>
                </c:pt>
                <c:pt idx="1">
                  <c:v>0.74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9-40B8-A95D-E590C5C66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137104"/>
        <c:axId val="250137496"/>
      </c:barChart>
      <c:catAx>
        <c:axId val="25013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37496"/>
        <c:crosses val="autoZero"/>
        <c:auto val="1"/>
        <c:lblAlgn val="ctr"/>
        <c:lblOffset val="100"/>
        <c:noMultiLvlLbl val="0"/>
      </c:catAx>
      <c:valAx>
        <c:axId val="25013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13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Първи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 мога да преценя</c:v>
                </c:pt>
                <c:pt idx="3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2-4CF5-8E5C-F97791F608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 мога да преценя</c:v>
                </c:pt>
                <c:pt idx="3">
                  <c:v>Не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0.79</c:v>
                </c:pt>
                <c:pt idx="1">
                  <c:v>0.1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62-4CF5-8E5C-F97791F608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 мога да преценя</c:v>
                </c:pt>
                <c:pt idx="3">
                  <c:v>Не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0.81</c:v>
                </c:pt>
                <c:pt idx="1">
                  <c:v>0.06</c:v>
                </c:pt>
                <c:pt idx="2">
                  <c:v>0.05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62-4CF5-8E5C-F97791F60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984848"/>
        <c:axId val="251985240"/>
      </c:barChart>
      <c:catAx>
        <c:axId val="25198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5240"/>
        <c:crosses val="autoZero"/>
        <c:auto val="1"/>
        <c:lblAlgn val="ctr"/>
        <c:lblOffset val="100"/>
        <c:noMultiLvlLbl val="0"/>
      </c:catAx>
      <c:valAx>
        <c:axId val="25198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98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Лист1!$B$134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Лист1!$A$135:$A$137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Лист1!$B$135:$B$137</c:f>
              <c:numCache>
                <c:formatCode>0%</c:formatCode>
                <c:ptCount val="3"/>
                <c:pt idx="0">
                  <c:v>0.23</c:v>
                </c:pt>
                <c:pt idx="1">
                  <c:v>0.23</c:v>
                </c:pt>
                <c:pt idx="2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A-430A-84CF-58048EEACFDC}"/>
            </c:ext>
          </c:extLst>
        </c:ser>
        <c:ser>
          <c:idx val="1"/>
          <c:order val="1"/>
          <c:tx>
            <c:strRef>
              <c:f>Лист1!$C$134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Лист1!$A$135:$A$137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Лист1!$C$135:$C$137</c:f>
              <c:numCache>
                <c:formatCode>0%</c:formatCode>
                <c:ptCount val="3"/>
                <c:pt idx="0">
                  <c:v>0.22</c:v>
                </c:pt>
                <c:pt idx="1">
                  <c:v>0.56999999999999995</c:v>
                </c:pt>
                <c:pt idx="2">
                  <c:v>0.21000000000000005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A-430A-84CF-58048EEACFDC}"/>
            </c:ext>
          </c:extLst>
        </c:ser>
        <c:ser>
          <c:idx val="2"/>
          <c:order val="2"/>
          <c:tx>
            <c:strRef>
              <c:f>Лист1!$D$134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Лист1!$A$135:$A$137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Лист1!$D$135:$D$137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0.29000000000000009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6A-430A-84CF-58048EEAC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392728"/>
        <c:axId val="203393120"/>
        <c:axId val="0"/>
      </c:bar3DChart>
      <c:catAx>
        <c:axId val="20339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3393120"/>
        <c:crosses val="autoZero"/>
        <c:auto val="1"/>
        <c:lblAlgn val="ctr"/>
        <c:lblOffset val="100"/>
        <c:noMultiLvlLbl val="0"/>
      </c:catAx>
      <c:valAx>
        <c:axId val="20339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339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Лист1!$B$155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Лист1!$A$156:$A$160</c:f>
              <c:strCache>
                <c:ptCount val="5"/>
                <c:pt idx="0">
                  <c:v>Дискусии</c:v>
                </c:pt>
                <c:pt idx="1">
                  <c:v>Систематизиране</c:v>
                </c:pt>
                <c:pt idx="2">
                  <c:v>Информация за изпитите</c:v>
                </c:pt>
                <c:pt idx="3">
                  <c:v>Усвояване</c:v>
                </c:pt>
                <c:pt idx="4">
                  <c:v>Уважение</c:v>
                </c:pt>
              </c:strCache>
            </c:strRef>
          </c:cat>
          <c:val>
            <c:numRef>
              <c:f>Лист1!$B$156:$B$160</c:f>
              <c:numCache>
                <c:formatCode>0%</c:formatCode>
                <c:ptCount val="5"/>
                <c:pt idx="0">
                  <c:v>0.15000000000000005</c:v>
                </c:pt>
                <c:pt idx="1">
                  <c:v>9.0000000000000024E-2</c:v>
                </c:pt>
                <c:pt idx="2">
                  <c:v>0.27</c:v>
                </c:pt>
                <c:pt idx="3">
                  <c:v>0.31000000000000011</c:v>
                </c:pt>
                <c:pt idx="4">
                  <c:v>0.18000000000000005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C7-41CD-889C-A566A1B9876B}"/>
            </c:ext>
          </c:extLst>
        </c:ser>
        <c:ser>
          <c:idx val="1"/>
          <c:order val="1"/>
          <c:tx>
            <c:strRef>
              <c:f>Лист1!$C$155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Лист1!$A$156:$A$160</c:f>
              <c:strCache>
                <c:ptCount val="5"/>
                <c:pt idx="0">
                  <c:v>Дискусии</c:v>
                </c:pt>
                <c:pt idx="1">
                  <c:v>Систематизиране</c:v>
                </c:pt>
                <c:pt idx="2">
                  <c:v>Информация за изпитите</c:v>
                </c:pt>
                <c:pt idx="3">
                  <c:v>Усвояване</c:v>
                </c:pt>
                <c:pt idx="4">
                  <c:v>Уважение</c:v>
                </c:pt>
              </c:strCache>
            </c:strRef>
          </c:cat>
          <c:val>
            <c:numRef>
              <c:f>Лист1!$C$156:$C$160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0.55000000000000004</c:v>
                </c:pt>
                <c:pt idx="3">
                  <c:v>0.25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C7-41CD-889C-A566A1B9876B}"/>
            </c:ext>
          </c:extLst>
        </c:ser>
        <c:ser>
          <c:idx val="2"/>
          <c:order val="2"/>
          <c:tx>
            <c:strRef>
              <c:f>Лист1!$D$155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Лист1!$A$156:$A$160</c:f>
              <c:strCache>
                <c:ptCount val="5"/>
                <c:pt idx="0">
                  <c:v>Дискусии</c:v>
                </c:pt>
                <c:pt idx="1">
                  <c:v>Систематизиране</c:v>
                </c:pt>
                <c:pt idx="2">
                  <c:v>Информация за изпитите</c:v>
                </c:pt>
                <c:pt idx="3">
                  <c:v>Усвояване</c:v>
                </c:pt>
                <c:pt idx="4">
                  <c:v>Уважение</c:v>
                </c:pt>
              </c:strCache>
            </c:strRef>
          </c:cat>
          <c:val>
            <c:numRef>
              <c:f>Лист1!$D$156:$D$160</c:f>
              <c:numCache>
                <c:formatCode>0%</c:formatCode>
                <c:ptCount val="5"/>
                <c:pt idx="0">
                  <c:v>0.15000000000000005</c:v>
                </c:pt>
                <c:pt idx="1">
                  <c:v>0.15000000000000005</c:v>
                </c:pt>
                <c:pt idx="2">
                  <c:v>0.29000000000000009</c:v>
                </c:pt>
                <c:pt idx="3">
                  <c:v>0.24000000000000005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C7-41CD-889C-A566A1B98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052424"/>
        <c:axId val="247052816"/>
        <c:axId val="0"/>
      </c:bar3DChart>
      <c:catAx>
        <c:axId val="24705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2816"/>
        <c:crosses val="autoZero"/>
        <c:auto val="1"/>
        <c:lblAlgn val="ctr"/>
        <c:lblOffset val="100"/>
        <c:noMultiLvlLbl val="0"/>
      </c:catAx>
      <c:valAx>
        <c:axId val="24705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Лист1!$B$177</c:f>
              <c:strCache>
                <c:ptCount val="1"/>
                <c:pt idx="0">
                  <c:v>I-ви курс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Лист1!$A$178:$A$183</c:f>
              <c:strCache>
                <c:ptCount val="6"/>
                <c:pt idx="0">
                  <c:v>Без отговор</c:v>
                </c:pt>
                <c:pt idx="1">
                  <c:v>лични причини</c:v>
                </c:pt>
                <c:pt idx="2">
                  <c:v>здравословни</c:v>
                </c:pt>
                <c:pt idx="3">
                  <c:v>лоша връзка</c:v>
                </c:pt>
                <c:pt idx="4">
                  <c:v>липса на интерес</c:v>
                </c:pt>
                <c:pt idx="5">
                  <c:v>Друго</c:v>
                </c:pt>
              </c:strCache>
            </c:strRef>
          </c:cat>
          <c:val>
            <c:numRef>
              <c:f>Лист1!$B$178:$B$183</c:f>
              <c:numCache>
                <c:formatCode>0%</c:formatCode>
                <c:ptCount val="6"/>
                <c:pt idx="0">
                  <c:v>0.7200000000000002</c:v>
                </c:pt>
                <c:pt idx="1">
                  <c:v>0.14000000000000001</c:v>
                </c:pt>
                <c:pt idx="2">
                  <c:v>0</c:v>
                </c:pt>
                <c:pt idx="3">
                  <c:v>0</c:v>
                </c:pt>
                <c:pt idx="4">
                  <c:v>0.14000000000000001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6-4827-AA29-E690ABE775C5}"/>
            </c:ext>
          </c:extLst>
        </c:ser>
        <c:ser>
          <c:idx val="1"/>
          <c:order val="1"/>
          <c:tx>
            <c:strRef>
              <c:f>Лист1!$C$177</c:f>
              <c:strCache>
                <c:ptCount val="1"/>
                <c:pt idx="0">
                  <c:v>II-ри курс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Лист1!$A$178:$A$183</c:f>
              <c:strCache>
                <c:ptCount val="6"/>
                <c:pt idx="0">
                  <c:v>Без отговор</c:v>
                </c:pt>
                <c:pt idx="1">
                  <c:v>лични причини</c:v>
                </c:pt>
                <c:pt idx="2">
                  <c:v>здравословни</c:v>
                </c:pt>
                <c:pt idx="3">
                  <c:v>лоша връзка</c:v>
                </c:pt>
                <c:pt idx="4">
                  <c:v>липса на интерес</c:v>
                </c:pt>
                <c:pt idx="5">
                  <c:v>Друго</c:v>
                </c:pt>
              </c:strCache>
            </c:strRef>
          </c:cat>
          <c:val>
            <c:numRef>
              <c:f>Лист1!$C$178:$C$183</c:f>
              <c:numCache>
                <c:formatCode>0%</c:formatCode>
                <c:ptCount val="6"/>
                <c:pt idx="0">
                  <c:v>0.39000000000000012</c:v>
                </c:pt>
                <c:pt idx="1">
                  <c:v>0.15000000000000005</c:v>
                </c:pt>
                <c:pt idx="2">
                  <c:v>0.15000000000000005</c:v>
                </c:pt>
                <c:pt idx="3">
                  <c:v>0.31000000000000011</c:v>
                </c:pt>
                <c:pt idx="4">
                  <c:v>0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06-4827-AA29-E690ABE775C5}"/>
            </c:ext>
          </c:extLst>
        </c:ser>
        <c:ser>
          <c:idx val="2"/>
          <c:order val="2"/>
          <c:tx>
            <c:strRef>
              <c:f>Лист1!$D$177</c:f>
              <c:strCache>
                <c:ptCount val="1"/>
                <c:pt idx="0">
                  <c:v>III-ти курс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Лист1!$A$178:$A$183</c:f>
              <c:strCache>
                <c:ptCount val="6"/>
                <c:pt idx="0">
                  <c:v>Без отговор</c:v>
                </c:pt>
                <c:pt idx="1">
                  <c:v>лични причини</c:v>
                </c:pt>
                <c:pt idx="2">
                  <c:v>здравословни</c:v>
                </c:pt>
                <c:pt idx="3">
                  <c:v>лоша връзка</c:v>
                </c:pt>
                <c:pt idx="4">
                  <c:v>липса на интерес</c:v>
                </c:pt>
                <c:pt idx="5">
                  <c:v>Друго</c:v>
                </c:pt>
              </c:strCache>
            </c:strRef>
          </c:cat>
          <c:val>
            <c:numRef>
              <c:f>Лист1!$D$178:$D$183</c:f>
              <c:numCache>
                <c:formatCode>0%</c:formatCode>
                <c:ptCount val="6"/>
                <c:pt idx="0">
                  <c:v>0.3000000000000001</c:v>
                </c:pt>
                <c:pt idx="1">
                  <c:v>0.3000000000000001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06-4827-AA29-E690ABE77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053600"/>
        <c:axId val="247053992"/>
        <c:axId val="0"/>
      </c:bar3DChart>
      <c:catAx>
        <c:axId val="24705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3992"/>
        <c:crosses val="autoZero"/>
        <c:auto val="1"/>
        <c:lblAlgn val="ctr"/>
        <c:lblOffset val="100"/>
        <c:noMultiLvlLbl val="0"/>
      </c:catAx>
      <c:valAx>
        <c:axId val="247053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705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0" name="Групиране 9"/>
          <p:cNvGrpSpPr/>
          <p:nvPr userDrawn="1"/>
        </p:nvGrpSpPr>
        <p:grpSpPr>
          <a:xfrm>
            <a:off x="0" y="0"/>
            <a:ext cx="2123728" cy="1988840"/>
            <a:chOff x="0" y="0"/>
            <a:chExt cx="2123728" cy="1988840"/>
          </a:xfrm>
        </p:grpSpPr>
        <p:sp>
          <p:nvSpPr>
            <p:cNvPr id="8" name="Блоксхема: няколко документа 7"/>
            <p:cNvSpPr/>
            <p:nvPr userDrawn="1"/>
          </p:nvSpPr>
          <p:spPr>
            <a:xfrm flipH="1">
              <a:off x="0" y="0"/>
              <a:ext cx="2123728" cy="1988840"/>
            </a:xfrm>
            <a:prstGeom prst="flowChartMultidocumen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1002">
              <a:schemeClr val="dk2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pic>
          <p:nvPicPr>
            <p:cNvPr id="9" name="Картина 8" descr="MU_Varna.png"/>
            <p:cNvPicPr>
              <a:picLocks noChangeAspect="1"/>
            </p:cNvPicPr>
            <p:nvPr userDrawn="1"/>
          </p:nvPicPr>
          <p:blipFill>
            <a:blip r:embed="rId2" cstate="print">
              <a:lum contrast="40000"/>
            </a:blip>
            <a:stretch>
              <a:fillRect/>
            </a:stretch>
          </p:blipFill>
          <p:spPr>
            <a:xfrm>
              <a:off x="323528" y="260648"/>
              <a:ext cx="1562456" cy="132110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8" name="Групиране 7"/>
          <p:cNvGrpSpPr/>
          <p:nvPr userDrawn="1"/>
        </p:nvGrpSpPr>
        <p:grpSpPr>
          <a:xfrm>
            <a:off x="0" y="0"/>
            <a:ext cx="2123728" cy="1988840"/>
            <a:chOff x="0" y="0"/>
            <a:chExt cx="2123728" cy="1988840"/>
          </a:xfrm>
        </p:grpSpPr>
        <p:sp>
          <p:nvSpPr>
            <p:cNvPr id="9" name="Блоксхема: няколко документа 8"/>
            <p:cNvSpPr/>
            <p:nvPr userDrawn="1"/>
          </p:nvSpPr>
          <p:spPr>
            <a:xfrm flipH="1">
              <a:off x="0" y="0"/>
              <a:ext cx="2123728" cy="1988840"/>
            </a:xfrm>
            <a:prstGeom prst="flowChartMultidocumen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1002">
              <a:schemeClr val="dk2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pic>
          <p:nvPicPr>
            <p:cNvPr id="10" name="Картина 9" descr="MU_Varna.png"/>
            <p:cNvPicPr>
              <a:picLocks noChangeAspect="1"/>
            </p:cNvPicPr>
            <p:nvPr userDrawn="1"/>
          </p:nvPicPr>
          <p:blipFill>
            <a:blip r:embed="rId2" cstate="print">
              <a:lum contrast="40000"/>
            </a:blip>
            <a:stretch>
              <a:fillRect/>
            </a:stretch>
          </p:blipFill>
          <p:spPr>
            <a:xfrm>
              <a:off x="323528" y="260648"/>
              <a:ext cx="1562456" cy="132110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76E3-BD99-4BF3-9DFD-741EDA2E82DF}" type="datetimeFigureOut">
              <a:rPr lang="bg-BG" smtClean="0"/>
              <a:pPr/>
              <a:t>13.3.2020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E30AE-3DE7-4630-AD73-13BFE72BA30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3672408"/>
          </a:xfrm>
        </p:spPr>
        <p:txBody>
          <a:bodyPr>
            <a:norm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анкетно проучване във Филиал Велико Търново</a:t>
            </a:r>
            <a:r>
              <a:rPr lang="bg-BG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специалност „Медицинска сестра“</a:t>
            </a:r>
            <a:br>
              <a:rPr lang="bg-BG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Защо посещавате лекционния курс?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5151233"/>
              </p:ext>
            </p:extLst>
          </p:nvPr>
        </p:nvGraphicFramePr>
        <p:xfrm>
          <a:off x="323528" y="2132856"/>
          <a:ext cx="4320480" cy="432048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57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75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Дискусии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58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Систематизиране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58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Информация за изпитите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Усвояване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1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Уважение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8"/>
          <p:cNvGraphicFramePr/>
          <p:nvPr/>
        </p:nvGraphicFramePr>
        <p:xfrm>
          <a:off x="4636618" y="2125466"/>
          <a:ext cx="4327870" cy="432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Защо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лекционния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2912920"/>
              </p:ext>
            </p:extLst>
          </p:nvPr>
        </p:nvGraphicFramePr>
        <p:xfrm>
          <a:off x="395537" y="2060846"/>
          <a:ext cx="4464496" cy="401547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04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15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I-</a:t>
                      </a:r>
                      <a:r>
                        <a:rPr lang="bg-BG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 курс</a:t>
                      </a:r>
                      <a:endParaRPr lang="bg-BG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II-</a:t>
                      </a:r>
                      <a:r>
                        <a:rPr lang="bg-BG" sz="16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ри курс</a:t>
                      </a:r>
                      <a:endParaRPr lang="bg-BG" sz="16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Без отговор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72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4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Л</a:t>
                      </a:r>
                      <a:r>
                        <a:rPr lang="bg-BG" sz="1600" b="1" u="none" strike="noStrike" dirty="0" smtClean="0">
                          <a:effectLst/>
                        </a:rPr>
                        <a:t>ични </a:t>
                      </a:r>
                      <a:r>
                        <a:rPr lang="bg-BG" sz="1600" b="1" u="none" strike="noStrike" dirty="0">
                          <a:effectLst/>
                        </a:rPr>
                        <a:t>причини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4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З</a:t>
                      </a:r>
                      <a:r>
                        <a:rPr lang="bg-BG" sz="1600" b="1" u="none" strike="noStrike" dirty="0" smtClean="0">
                          <a:effectLst/>
                        </a:rPr>
                        <a:t>дравословни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smtClean="0">
                          <a:effectLst/>
                        </a:rPr>
                        <a:t>Лоша </a:t>
                      </a:r>
                      <a:r>
                        <a:rPr lang="bg-BG" sz="1600" b="1" u="none" strike="noStrike" dirty="0">
                          <a:effectLst/>
                        </a:rPr>
                        <a:t>връзка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4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Л</a:t>
                      </a:r>
                      <a:r>
                        <a:rPr lang="bg-BG" sz="1600" b="1" u="none" strike="noStrike" dirty="0" smtClean="0">
                          <a:effectLst/>
                        </a:rPr>
                        <a:t>ипса </a:t>
                      </a:r>
                      <a:r>
                        <a:rPr lang="bg-BG" sz="1600" b="1" u="none" strike="noStrike" dirty="0">
                          <a:effectLst/>
                        </a:rPr>
                        <a:t>на интерес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4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</a:t>
                      </a:r>
                      <a:r>
                        <a:rPr lang="bg-BG" sz="1600" b="1" u="none" strike="noStrike" dirty="0" smtClean="0">
                          <a:effectLst/>
                        </a:rPr>
                        <a:t>а </a:t>
                      </a:r>
                      <a:r>
                        <a:rPr lang="bg-BG" sz="1600" b="1" u="none" strike="noStrike" dirty="0">
                          <a:effectLst/>
                        </a:rPr>
                        <a:t>работа съм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hart 9"/>
          <p:cNvGraphicFramePr/>
          <p:nvPr/>
        </p:nvGraphicFramePr>
        <p:xfrm>
          <a:off x="4860032" y="2060848"/>
          <a:ext cx="403244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7020272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 знания по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упражнения?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0478586"/>
              </p:ext>
            </p:extLst>
          </p:nvPr>
        </p:nvGraphicFramePr>
        <p:xfrm>
          <a:off x="899592" y="2132856"/>
          <a:ext cx="7056783" cy="201622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69%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По-скоро да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Донякъде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Не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79409789"/>
              </p:ext>
            </p:extLst>
          </p:nvPr>
        </p:nvGraphicFramePr>
        <p:xfrm>
          <a:off x="899591" y="4293096"/>
          <a:ext cx="705678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41984" y="332656"/>
            <a:ext cx="740201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 умения по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КП?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4101583"/>
              </p:ext>
            </p:extLst>
          </p:nvPr>
        </p:nvGraphicFramePr>
        <p:xfrm>
          <a:off x="467544" y="2204864"/>
          <a:ext cx="4115595" cy="403245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4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  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 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82%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По-скоро да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Донякъде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Не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Без</a:t>
                      </a:r>
                      <a:r>
                        <a:rPr lang="bg-BG" sz="1600" b="1" u="none" strike="noStrike" baseline="0" dirty="0" smtClean="0">
                          <a:effectLst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32606431"/>
              </p:ext>
            </p:extLst>
          </p:nvPr>
        </p:nvGraphicFramePr>
        <p:xfrm>
          <a:off x="4716016" y="2204864"/>
          <a:ext cx="4248472" cy="403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803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Посещавате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сайта на МУ - Варна?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8336931"/>
              </p:ext>
            </p:extLst>
          </p:nvPr>
        </p:nvGraphicFramePr>
        <p:xfrm>
          <a:off x="539552" y="2564904"/>
          <a:ext cx="3960441" cy="273630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6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Често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61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2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r>
                        <a:rPr lang="en-US" sz="1200" u="none" strike="noStrike" dirty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29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Понякога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31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7</a:t>
                      </a:r>
                      <a:r>
                        <a:rPr lang="en-US" sz="1200" u="none" strike="noStrike" dirty="0" smtClean="0">
                          <a:effectLst/>
                        </a:rPr>
                        <a:t>7</a:t>
                      </a:r>
                      <a:r>
                        <a:rPr lang="en-US" sz="1200" u="none" strike="noStrike" dirty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64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Не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8%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r>
                        <a:rPr lang="bg-BG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7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Chart 15"/>
          <p:cNvGraphicFramePr/>
          <p:nvPr/>
        </p:nvGraphicFramePr>
        <p:xfrm>
          <a:off x="4518575" y="2551083"/>
          <a:ext cx="41578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5496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Намирате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бързо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търсите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сайта на Университета?</a:t>
            </a:r>
            <a:endParaRPr lang="bg-BG" dirty="0"/>
          </a:p>
        </p:txBody>
      </p:sp>
      <p:graphicFrame>
        <p:nvGraphicFramePr>
          <p:cNvPr id="5" name="Chart 16"/>
          <p:cNvGraphicFramePr/>
          <p:nvPr/>
        </p:nvGraphicFramePr>
        <p:xfrm>
          <a:off x="1043608" y="3933056"/>
          <a:ext cx="69847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6024444"/>
              </p:ext>
            </p:extLst>
          </p:nvPr>
        </p:nvGraphicFramePr>
        <p:xfrm>
          <a:off x="1043608" y="2276872"/>
          <a:ext cx="6984776" cy="172819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84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6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8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Да</a:t>
                      </a:r>
                      <a:endParaRPr lang="bg-BG" sz="16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46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7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Не</a:t>
                      </a:r>
                      <a:endParaRPr lang="bg-BG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75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Не мога да преценя</a:t>
                      </a:r>
                      <a:endParaRPr lang="bg-BG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79712" y="629816"/>
            <a:ext cx="7164288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препоръките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оптимизиране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библиотеката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 Велико Търново?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9416137"/>
              </p:ext>
            </p:extLst>
          </p:nvPr>
        </p:nvGraphicFramePr>
        <p:xfrm>
          <a:off x="251521" y="2420888"/>
          <a:ext cx="3744415" cy="386808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38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15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</a:t>
                      </a:r>
                      <a:r>
                        <a:rPr lang="bg-BG" sz="1600" b="1" u="none" strike="noStrike" dirty="0" smtClean="0">
                          <a:effectLst/>
                        </a:rPr>
                        <a:t>курс5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 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9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3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Повече учебници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77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Отлична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33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По-добро отношение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85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Смяна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персонала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85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Копирни услуги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85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за бърз достъп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35" marR="7635" marT="763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5692127"/>
              </p:ext>
            </p:extLst>
          </p:nvPr>
        </p:nvGraphicFramePr>
        <p:xfrm>
          <a:off x="4139952" y="2420888"/>
          <a:ext cx="4896544" cy="3868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109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Коя учебна дисциплина Ви допада най-много?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0049142"/>
              </p:ext>
            </p:extLst>
          </p:nvPr>
        </p:nvGraphicFramePr>
        <p:xfrm>
          <a:off x="539552" y="2254836"/>
          <a:ext cx="4203699" cy="391046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77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  <a:latin typeface="+mn-lt"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 II-</a:t>
                      </a:r>
                      <a:r>
                        <a:rPr lang="bg-BG" sz="1600" b="1" u="none" strike="noStrike" dirty="0">
                          <a:effectLst/>
                          <a:latin typeface="+mn-lt"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  <a:latin typeface="+mn-lt"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КП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45%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64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Вътрешни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 болести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Хирургия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Анатомия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СГ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Лечебно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 хранене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30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Спорт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Латински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Психология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71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Психиатрия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21%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88024" y="2276872"/>
          <a:ext cx="41764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студент?</a:t>
            </a:r>
            <a:endParaRPr lang="bg-BG" dirty="0"/>
          </a:p>
        </p:txBody>
      </p:sp>
      <p:graphicFrame>
        <p:nvGraphicFramePr>
          <p:cNvPr id="5" name="Chart 18"/>
          <p:cNvGraphicFramePr/>
          <p:nvPr/>
        </p:nvGraphicFramePr>
        <p:xfrm>
          <a:off x="4355976" y="2420888"/>
          <a:ext cx="45720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4914816"/>
              </p:ext>
            </p:extLst>
          </p:nvPr>
        </p:nvGraphicFramePr>
        <p:xfrm>
          <a:off x="251520" y="2420888"/>
          <a:ext cx="4167809" cy="295232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20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08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  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   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  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83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Не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Без</a:t>
                      </a:r>
                      <a:r>
                        <a:rPr lang="bg-BG" sz="1600" b="1" u="none" strike="noStrike" baseline="0" dirty="0" smtClean="0">
                          <a:effectLst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1000386"/>
              </p:ext>
            </p:extLst>
          </p:nvPr>
        </p:nvGraphicFramePr>
        <p:xfrm>
          <a:off x="395536" y="3212976"/>
          <a:ext cx="3567286" cy="181215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78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5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05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71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83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79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05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Не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hart 19"/>
          <p:cNvGraphicFramePr/>
          <p:nvPr/>
        </p:nvGraphicFramePr>
        <p:xfrm>
          <a:off x="3995936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/>
          <p:cNvSpPr txBox="1"/>
          <p:nvPr/>
        </p:nvSpPr>
        <p:spPr>
          <a:xfrm>
            <a:off x="899592" y="2852936"/>
            <a:ext cx="7632848" cy="2031325"/>
          </a:xfrm>
          <a:prstGeom prst="rect">
            <a:avLst/>
          </a:prstGeom>
          <a:solidFill>
            <a:srgbClr val="FFFF66"/>
          </a:solidFill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g-BG" dirty="0" smtClean="0">
              <a:solidFill>
                <a:schemeClr val="tx1"/>
              </a:solidFill>
            </a:endParaRPr>
          </a:p>
          <a:p>
            <a:pPr algn="just"/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настоящата презентация е изложен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резултатите от анонимна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за проучване на студентското мнение за удовлетвореността от учебния процес и условията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 Филиал Велико Търново. Анкетата е проведена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2018-2019г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Анкетираните са 44 студенти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II  и  III курс 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 „Медицинска сестра“.</a:t>
            </a:r>
          </a:p>
          <a:p>
            <a:endParaRPr lang="bg-BG" dirty="0"/>
          </a:p>
        </p:txBody>
      </p:sp>
      <p:pic>
        <p:nvPicPr>
          <p:cNvPr id="7" name="Картина 6" descr="ff8acd7be8f417b4f102c036633b570f-professional-team-silhouette-by-vexe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-459432"/>
            <a:ext cx="4742656" cy="4742656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52925"/>
              </p:ext>
            </p:extLst>
          </p:nvPr>
        </p:nvGraphicFramePr>
        <p:xfrm>
          <a:off x="1475656" y="4884260"/>
          <a:ext cx="6096000" cy="1973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716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Курс</a:t>
                      </a:r>
                      <a:endParaRPr lang="bg-B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Общ</a:t>
                      </a:r>
                      <a:r>
                        <a:rPr lang="bg-B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брой студенти в курс</a:t>
                      </a:r>
                      <a:endParaRPr lang="bg-B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Брой</a:t>
                      </a:r>
                      <a:r>
                        <a:rPr lang="bg-B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участващи в анкетата</a:t>
                      </a:r>
                      <a:endParaRPr lang="bg-B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2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курс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курс 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курс 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bg-BG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267744" y="1560039"/>
            <a:ext cx="1584176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сестри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Били ли сте свидетел на корупция в Университета/ Филиала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941168"/>
            <a:ext cx="8229600" cy="792088"/>
          </a:xfrm>
          <a:solidFill>
            <a:srgbClr val="FFFF66"/>
          </a:solidFill>
          <a:ln>
            <a:solidFill>
              <a:srgbClr val="FFFF66"/>
            </a:solidFill>
          </a:ln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100 %  от студентите отговарят отрицателно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420888"/>
            <a:ext cx="4759871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491064" cy="1143000"/>
          </a:xfrm>
        </p:spPr>
        <p:txBody>
          <a:bodyPr>
            <a:noAutofit/>
          </a:bodyPr>
          <a:lstStyle/>
          <a:p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Смятате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изпит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обективни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7918431"/>
              </p:ext>
            </p:extLst>
          </p:nvPr>
        </p:nvGraphicFramePr>
        <p:xfrm>
          <a:off x="2051719" y="2420888"/>
          <a:ext cx="4536505" cy="117534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19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63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3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08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Рядко са обективни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hart 20"/>
          <p:cNvGraphicFramePr/>
          <p:nvPr/>
        </p:nvGraphicFramePr>
        <p:xfrm>
          <a:off x="205172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20.1 Оценка на лекционните зали във Филиала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1144059"/>
              </p:ext>
            </p:extLst>
          </p:nvPr>
        </p:nvGraphicFramePr>
        <p:xfrm>
          <a:off x="323528" y="2348880"/>
          <a:ext cx="3888431" cy="266429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4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49%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50%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99506419"/>
              </p:ext>
            </p:extLst>
          </p:nvPr>
        </p:nvGraphicFramePr>
        <p:xfrm>
          <a:off x="4355976" y="2348880"/>
          <a:ext cx="4608512" cy="266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20.2 Оценка на зали за практически занятия</a:t>
            </a:r>
            <a:endParaRPr lang="bg-BG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3697709"/>
              </p:ext>
            </p:extLst>
          </p:nvPr>
        </p:nvGraphicFramePr>
        <p:xfrm>
          <a:off x="107504" y="2420888"/>
          <a:ext cx="4337795" cy="275208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5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41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III-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1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41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smtClean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US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41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+mn-cs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41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49%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1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70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>
                          <a:effectLst/>
                        </a:rPr>
                        <a:t>Без отговор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Диаграма 9"/>
          <p:cNvGraphicFramePr/>
          <p:nvPr>
            <p:extLst>
              <p:ext uri="{D42A27DB-BD31-4B8C-83A1-F6EECF244321}">
                <p14:modId xmlns:p14="http://schemas.microsoft.com/office/powerpoint/2010/main" val="2843199128"/>
              </p:ext>
            </p:extLst>
          </p:nvPr>
        </p:nvGraphicFramePr>
        <p:xfrm>
          <a:off x="4551748" y="2229661"/>
          <a:ext cx="4592252" cy="341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200800" cy="1152128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20.3 Оценка на учебна болнична база</a:t>
            </a:r>
            <a:endParaRPr lang="bg-BG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6898000"/>
              </p:ext>
            </p:extLst>
          </p:nvPr>
        </p:nvGraphicFramePr>
        <p:xfrm>
          <a:off x="179512" y="2132856"/>
          <a:ext cx="4608513" cy="302777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1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</a:t>
                      </a:r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</a:rPr>
                        <a:t>Без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Диаграма 7"/>
          <p:cNvGraphicFramePr/>
          <p:nvPr>
            <p:extLst>
              <p:ext uri="{D42A27DB-BD31-4B8C-83A1-F6EECF244321}">
                <p14:modId xmlns:p14="http://schemas.microsoft.com/office/powerpoint/2010/main" val="4261975278"/>
              </p:ext>
            </p:extLst>
          </p:nvPr>
        </p:nvGraphicFramePr>
        <p:xfrm>
          <a:off x="4920208" y="2132856"/>
          <a:ext cx="42237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109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20.4 Оценка на възможност за използване на интернет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2247216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62%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</a:t>
                      </a:r>
                      <a:r>
                        <a:rPr lang="en-US" sz="1400" u="none" strike="noStrike" dirty="0" smtClean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1457793553"/>
              </p:ext>
            </p:extLst>
          </p:nvPr>
        </p:nvGraphicFramePr>
        <p:xfrm>
          <a:off x="4211960" y="2348880"/>
          <a:ext cx="49320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.5 Оценка на студентски общежития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3970230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r>
                        <a:rPr lang="bg-BG" sz="1400" u="none" strike="noStrike" dirty="0" smtClean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3633624864"/>
              </p:ext>
            </p:extLst>
          </p:nvPr>
        </p:nvGraphicFramePr>
        <p:xfrm>
          <a:off x="4211960" y="2348880"/>
          <a:ext cx="49320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31232" y="260648"/>
            <a:ext cx="6912768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.6 Оценка на студентски столове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5507847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2186856665"/>
              </p:ext>
            </p:extLst>
          </p:nvPr>
        </p:nvGraphicFramePr>
        <p:xfrm>
          <a:off x="4211960" y="2276872"/>
          <a:ext cx="49320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спортуване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3693506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3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46%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</a:t>
                      </a:r>
                      <a:r>
                        <a:rPr lang="en-US" sz="1400" u="none" strike="noStrike" dirty="0" smtClean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2306823677"/>
              </p:ext>
            </p:extLst>
          </p:nvPr>
        </p:nvGraphicFramePr>
        <p:xfrm>
          <a:off x="4211960" y="2132856"/>
          <a:ext cx="49320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07704" y="485800"/>
            <a:ext cx="7437512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административното обслужване на студентите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3697810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 smtClean="0">
                          <a:effectLst/>
                        </a:rPr>
                        <a:t>ри </a:t>
                      </a:r>
                      <a:r>
                        <a:rPr lang="bg-BG" sz="1600" b="1" u="none" strike="noStrike" dirty="0">
                          <a:effectLst/>
                        </a:rPr>
                        <a:t>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8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12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56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80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а 5"/>
          <p:cNvGraphicFramePr/>
          <p:nvPr/>
        </p:nvGraphicFramePr>
        <p:xfrm>
          <a:off x="4211960" y="2348880"/>
          <a:ext cx="47525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1. Защо избрахте тази професия?</a:t>
            </a:r>
            <a:endParaRPr lang="bg-BG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3768678"/>
              </p:ext>
            </p:extLst>
          </p:nvPr>
        </p:nvGraphicFramePr>
        <p:xfrm>
          <a:off x="251520" y="2060848"/>
          <a:ext cx="4248472" cy="446449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32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32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Отговори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effectLst/>
                        </a:rPr>
                        <a:t>I-</a:t>
                      </a:r>
                      <a:r>
                        <a:rPr lang="bg-BG" sz="1400" b="1" u="none" strike="noStrike" dirty="0">
                          <a:effectLst/>
                        </a:rPr>
                        <a:t>ви курс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II-</a:t>
                      </a:r>
                      <a:r>
                        <a:rPr lang="bg-BG" sz="1400" b="1" u="none" strike="noStrike" dirty="0">
                          <a:effectLst/>
                        </a:rPr>
                        <a:t>ри курс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400" b="1" u="none" strike="noStrike" dirty="0">
                          <a:effectLst/>
                        </a:rPr>
                        <a:t>ти курс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32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Престижна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29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Реализация в чужбина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29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Възможност за реализация</a:t>
                      </a:r>
                      <a:endParaRPr lang="bg-BG" sz="14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48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32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По препоръка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32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Заплатена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29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Това беше моя мечта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2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Друго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Chart 1"/>
          <p:cNvGraphicFramePr/>
          <p:nvPr/>
        </p:nvGraphicFramePr>
        <p:xfrm>
          <a:off x="4644008" y="2060848"/>
          <a:ext cx="42484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съвет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6828603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62%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Диаграма 5"/>
          <p:cNvGraphicFramePr/>
          <p:nvPr>
            <p:extLst>
              <p:ext uri="{D42A27DB-BD31-4B8C-83A1-F6EECF244321}">
                <p14:modId xmlns:p14="http://schemas.microsoft.com/office/powerpoint/2010/main" val="28883565"/>
              </p:ext>
            </p:extLst>
          </p:nvPr>
        </p:nvGraphicFramePr>
        <p:xfrm>
          <a:off x="4211960" y="2348880"/>
          <a:ext cx="493204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.10 Оценка на работата на библиотека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3387939"/>
              </p:ext>
            </p:extLst>
          </p:nvPr>
        </p:nvGraphicFramePr>
        <p:xfrm>
          <a:off x="323528" y="2348880"/>
          <a:ext cx="3888431" cy="316149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4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Двойка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Тройка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5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2</a:t>
                      </a:r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Четворка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Петица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22%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Шестица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53</a:t>
                      </a:r>
                      <a:r>
                        <a:rPr lang="bg-BG" sz="1400" u="none" strike="noStrike" dirty="0" smtClean="0">
                          <a:effectLst/>
                        </a:rPr>
                        <a:t>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58%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bg-BG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отговор</a:t>
                      </a:r>
                      <a:endParaRPr lang="bg-BG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153059545"/>
              </p:ext>
            </p:extLst>
          </p:nvPr>
        </p:nvGraphicFramePr>
        <p:xfrm>
          <a:off x="4211960" y="2348880"/>
          <a:ext cx="493204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dirty="0" smtClean="0"/>
              <a:t>Какво може да бъде подобрено?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8689855"/>
              </p:ext>
            </p:extLst>
          </p:nvPr>
        </p:nvGraphicFramePr>
        <p:xfrm>
          <a:off x="395536" y="2132856"/>
          <a:ext cx="3888432" cy="446449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51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9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I-</a:t>
                      </a:r>
                      <a:r>
                        <a:rPr lang="bg-BG" sz="1600" b="1" u="none" strike="noStrike">
                          <a:effectLst/>
                        </a:rPr>
                        <a:t>ви курс</a:t>
                      </a:r>
                      <a:endParaRPr lang="bg-BG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9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Отопление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17</a:t>
                      </a:r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9</a:t>
                      </a:r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4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Преподаватели</a:t>
                      </a:r>
                      <a:r>
                        <a:rPr lang="bg-BG" sz="1600" b="1" u="none" strike="noStrike" baseline="0" dirty="0" smtClean="0">
                          <a:effectLst/>
                        </a:rPr>
                        <a:t> на живо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4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Часове/</a:t>
                      </a:r>
                      <a:r>
                        <a:rPr lang="bg-BG" sz="1600" b="1" u="none" strike="noStrike" baseline="0" dirty="0" smtClean="0">
                          <a:effectLst/>
                        </a:rPr>
                        <a:t> “дупки”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9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Без отговор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61%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57</a:t>
                      </a:r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4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Инфраструктура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4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Практични</a:t>
                      </a:r>
                      <a:r>
                        <a:rPr lang="bg-BG" sz="1600" b="1" u="none" strike="noStrike" baseline="0" dirty="0" smtClean="0">
                          <a:effectLst/>
                        </a:rPr>
                        <a:t> материали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589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Материали в библиотеката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05080360"/>
              </p:ext>
            </p:extLst>
          </p:nvPr>
        </p:nvGraphicFramePr>
        <p:xfrm>
          <a:off x="4427984" y="2132855"/>
          <a:ext cx="4608512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2. Защо избрахте Филиал Велико Търново?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2017970"/>
              </p:ext>
            </p:extLst>
          </p:nvPr>
        </p:nvGraphicFramePr>
        <p:xfrm>
          <a:off x="323528" y="2348880"/>
          <a:ext cx="3888431" cy="360040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effectLst/>
                        </a:rPr>
                        <a:t>Отговори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I-</a:t>
                      </a:r>
                      <a:r>
                        <a:rPr lang="bg-BG" sz="1400" b="1" u="none" strike="noStrike" dirty="0">
                          <a:effectLst/>
                        </a:rPr>
                        <a:t>ви курс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II-</a:t>
                      </a:r>
                      <a:r>
                        <a:rPr lang="bg-BG" sz="1400" b="1" u="none" strike="noStrike" dirty="0">
                          <a:effectLst/>
                        </a:rPr>
                        <a:t>ри курс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III-</a:t>
                      </a:r>
                      <a:r>
                        <a:rPr lang="bg-BG" sz="1400" b="1" u="none" strike="noStrike" dirty="0">
                          <a:effectLst/>
                        </a:rPr>
                        <a:t>ти курс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Близо е</a:t>
                      </a:r>
                      <a:endParaRPr lang="bg-BG" sz="14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r>
                        <a:rPr lang="bg-BG" sz="1400" u="none" strike="noStrike" dirty="0" smtClean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47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Препоръка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Изгодно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12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22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Харесвам ВТ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35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2"/>
          <p:cNvGraphicFramePr/>
          <p:nvPr/>
        </p:nvGraphicFramePr>
        <p:xfrm>
          <a:off x="4355976" y="2348880"/>
          <a:ext cx="4572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23728" y="485800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3. 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Коя според Вас е най-добрата форма на изпитване?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7193851"/>
              </p:ext>
            </p:extLst>
          </p:nvPr>
        </p:nvGraphicFramePr>
        <p:xfrm>
          <a:off x="251520" y="2276872"/>
          <a:ext cx="4032447" cy="396044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172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61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13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Тест</a:t>
                      </a:r>
                      <a:endParaRPr lang="bg-BG" sz="14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59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13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Устно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13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Писмено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29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/>
                        </a:rPr>
                        <a:t>Комбинирано</a:t>
                      </a:r>
                      <a:endParaRPr lang="bg-BG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Blackboard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59040683"/>
              </p:ext>
            </p:extLst>
          </p:nvPr>
        </p:nvGraphicFramePr>
        <p:xfrm>
          <a:off x="4499992" y="2276872"/>
          <a:ext cx="44644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723629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оценявате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преподаватели?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9695752"/>
              </p:ext>
            </p:extLst>
          </p:nvPr>
        </p:nvGraphicFramePr>
        <p:xfrm>
          <a:off x="323528" y="2276872"/>
          <a:ext cx="4104456" cy="353043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97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Отговори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III-</a:t>
                      </a:r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ти курс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9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Винаги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мога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да се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обърна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към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тях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71%</a:t>
                      </a:r>
                      <a:endParaRPr lang="en-US" sz="12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72%</a:t>
                      </a:r>
                      <a:endParaRPr lang="en-US" sz="12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79%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9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Не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винаги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мога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да се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обърна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8%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7</a:t>
                      </a:r>
                      <a:r>
                        <a:rPr lang="bg-BG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Само с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някои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преподаватели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мога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да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комуникирам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свободно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25%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7%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12%</a:t>
                      </a:r>
                      <a:endParaRPr lang="en-US" sz="12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97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Без отговор</a:t>
                      </a:r>
                      <a:endParaRPr lang="bg-BG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13</a:t>
                      </a:r>
                      <a:r>
                        <a:rPr lang="bg-BG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r>
                        <a:rPr lang="bg-BG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5934879"/>
              </p:ext>
            </p:extLst>
          </p:nvPr>
        </p:nvGraphicFramePr>
        <p:xfrm>
          <a:off x="4572000" y="2276872"/>
          <a:ext cx="4320480" cy="353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948264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наличие на проблем с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материал?</a:t>
            </a:r>
            <a:endParaRPr lang="bg-BG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10798"/>
              </p:ext>
            </p:extLst>
          </p:nvPr>
        </p:nvGraphicFramePr>
        <p:xfrm>
          <a:off x="1475656" y="2204864"/>
          <a:ext cx="6096000" cy="1483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Отговор</a:t>
                      </a:r>
                      <a:endParaRPr lang="bg-BG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I-</a:t>
                      </a:r>
                      <a:r>
                        <a:rPr lang="bg-BG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 курс</a:t>
                      </a:r>
                      <a:endParaRPr lang="bg-BG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II-</a:t>
                      </a:r>
                      <a:r>
                        <a:rPr lang="bg-BG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ри курс</a:t>
                      </a:r>
                      <a:endParaRPr lang="bg-BG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III-</a:t>
                      </a:r>
                      <a:r>
                        <a:rPr lang="bg-BG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ти курс</a:t>
                      </a:r>
                      <a:endParaRPr lang="bg-BG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Да</a:t>
                      </a:r>
                      <a:endParaRPr lang="bg-BG" sz="16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Не</a:t>
                      </a:r>
                      <a:endParaRPr lang="bg-BG" sz="16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Без отговор</a:t>
                      </a:r>
                      <a:endParaRPr lang="bg-BG" sz="16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r>
                        <a:rPr lang="bg-BG" sz="1400" dirty="0" smtClean="0"/>
                        <a:t>%</a:t>
                      </a:r>
                      <a:endParaRPr lang="bg-BG" sz="14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17199936"/>
              </p:ext>
            </p:extLst>
          </p:nvPr>
        </p:nvGraphicFramePr>
        <p:xfrm>
          <a:off x="1524000" y="3789040"/>
          <a:ext cx="6096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8686800" cy="1143000"/>
          </a:xfrm>
        </p:spPr>
        <p:txBody>
          <a:bodyPr>
            <a:noAutofit/>
          </a:bodyPr>
          <a:lstStyle/>
          <a:p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Според Вас актуална ли е информацията, която се поднася на лекции?</a:t>
            </a:r>
            <a:endParaRPr lang="bg-BG" sz="36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3704729"/>
              </p:ext>
            </p:extLst>
          </p:nvPr>
        </p:nvGraphicFramePr>
        <p:xfrm>
          <a:off x="323528" y="2348880"/>
          <a:ext cx="4238650" cy="302981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93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err="1" smtClean="0">
                          <a:effectLst/>
                        </a:rPr>
                        <a:t>Отгвори</a:t>
                      </a:r>
                      <a:endParaRPr lang="bg-BG" sz="16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6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77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79%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81%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93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Не съвсем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01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Не мога да преценя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46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Не 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10062950"/>
              </p:ext>
            </p:extLst>
          </p:nvPr>
        </p:nvGraphicFramePr>
        <p:xfrm>
          <a:off x="4716016" y="2348880"/>
          <a:ext cx="4320480" cy="302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Одобрявате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списъците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присъствие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лекции?</a:t>
            </a:r>
            <a:endParaRPr lang="bg-BG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3330314"/>
              </p:ext>
            </p:extLst>
          </p:nvPr>
        </p:nvGraphicFramePr>
        <p:xfrm>
          <a:off x="1619672" y="2132856"/>
          <a:ext cx="5760639" cy="197543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91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08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Отговори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I-</a:t>
                      </a:r>
                      <a:r>
                        <a:rPr lang="bg-BG" sz="1600" b="1" u="none" strike="noStrike" dirty="0">
                          <a:effectLst/>
                        </a:rPr>
                        <a:t>ви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 smtClean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II-</a:t>
                      </a:r>
                      <a:r>
                        <a:rPr lang="bg-BG" sz="1600" b="1" u="none" strike="noStrike" dirty="0">
                          <a:effectLst/>
                        </a:rPr>
                        <a:t>ри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III-</a:t>
                      </a:r>
                      <a:r>
                        <a:rPr lang="bg-BG" sz="1600" b="1" u="none" strike="noStrike" dirty="0">
                          <a:effectLst/>
                        </a:rPr>
                        <a:t>ти курс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3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Да</a:t>
                      </a:r>
                      <a:endParaRPr lang="bg-BG" sz="160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Не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57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29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43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effectLst/>
                        </a:rPr>
                        <a:t>Не мога да преценя</a:t>
                      </a:r>
                      <a:endParaRPr lang="bg-BG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54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bg-BG" sz="1400" u="none" strike="noStrike" dirty="0" smtClean="0">
                          <a:effectLst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 smtClean="0">
                          <a:effectLst/>
                        </a:rPr>
                        <a:t>14</a:t>
                      </a:r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Chart 7"/>
          <p:cNvGraphicFramePr/>
          <p:nvPr/>
        </p:nvGraphicFramePr>
        <p:xfrm>
          <a:off x="1619672" y="4077072"/>
          <a:ext cx="57606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1866</Words>
  <Application>Microsoft Office PowerPoint</Application>
  <PresentationFormat>On-screen Show (4:3)</PresentationFormat>
  <Paragraphs>747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Office тема</vt:lpstr>
      <vt:lpstr>Анализ на анкетно проучване във Филиал Велико Търново за специалност „Медицинска сестра“ 2018-2019</vt:lpstr>
      <vt:lpstr>PowerPoint Presentation</vt:lpstr>
      <vt:lpstr>1. Защо избрахте тази професия?</vt:lpstr>
      <vt:lpstr>2. Защо избрахте Филиал Велико Търново?</vt:lpstr>
      <vt:lpstr>3.  Коя според Вас е най-добрата форма на изпитване?</vt:lpstr>
      <vt:lpstr>4. Как оценявате комуникацията с Вашите преподаватели?</vt:lpstr>
      <vt:lpstr>5. Има ли наличие на проблем с учебния материал?</vt:lpstr>
      <vt:lpstr>6. Според Вас актуална ли е информацията, която се поднася на лекции?</vt:lpstr>
      <vt:lpstr>7. Одобрявате ли списъците за присъствие на лекции?</vt:lpstr>
      <vt:lpstr>8. Защо посещавате лекционния курс?</vt:lpstr>
      <vt:lpstr>9. Защо не посещавате лекционния курс?</vt:lpstr>
      <vt:lpstr>10. Получавате ли достатъчно практически знания по време на упражнения?</vt:lpstr>
      <vt:lpstr>11. Получавате ли достатъчно практически умения по време на КП?</vt:lpstr>
      <vt:lpstr>12. Посещавате ли често сайта на МУ - Варна?</vt:lpstr>
      <vt:lpstr>13. Намирате ли бързо информацията, която търсите в сайта на Университета?</vt:lpstr>
      <vt:lpstr>14. Какви са препоръките Ви за оптимизиране работата на библиотеката във Филиал Велико Търново?</vt:lpstr>
      <vt:lpstr>15. Коя учебна дисциплина Ви допада най-много?</vt:lpstr>
      <vt:lpstr>16. Информирани ли сте за Вашите права и задължения като студент?</vt:lpstr>
      <vt:lpstr>17. Информирани ли сте за програми и проекти, в които Университета участва?</vt:lpstr>
      <vt:lpstr>18. Били ли сте свидетел на корупция в Университета/ Филиала</vt:lpstr>
      <vt:lpstr>19. Смятате ли, че оценките, които получавате по време на изпит са обективни?</vt:lpstr>
      <vt:lpstr>20.1 Оценка на лекционните зали във Филиала</vt:lpstr>
      <vt:lpstr>20.2 Оценка на зали за практически занятия</vt:lpstr>
      <vt:lpstr>20.3 Оценка на учебна болнична база</vt:lpstr>
      <vt:lpstr>20.4 Оценка на възможност за използване на интернет</vt:lpstr>
      <vt:lpstr>20.5 Оценка на студентски общежития</vt:lpstr>
      <vt:lpstr>20.6 Оценка на студентски столове</vt:lpstr>
      <vt:lpstr>20.7 Оценка на възможности за спортуване</vt:lpstr>
      <vt:lpstr>20.8 Оценка на административното обслужване на студентите</vt:lpstr>
      <vt:lpstr>20.9 Оценка на работата на Студентски съвет към МУ</vt:lpstr>
      <vt:lpstr>20.10 Оценка на работата на библиотека</vt:lpstr>
      <vt:lpstr>21. Какво може да бъде подобрено?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Windows User</cp:lastModifiedBy>
  <cp:revision>102</cp:revision>
  <dcterms:created xsi:type="dcterms:W3CDTF">2018-02-28T19:47:54Z</dcterms:created>
  <dcterms:modified xsi:type="dcterms:W3CDTF">2020-03-13T10:46:26Z</dcterms:modified>
</cp:coreProperties>
</file>