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89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015281-60A0-4754-B9A7-CC679623DAB7}">
          <p14:sldIdLst>
            <p14:sldId id="256"/>
            <p14:sldId id="257"/>
            <p14:sldId id="258"/>
            <p14:sldId id="259"/>
            <p14:sldId id="260"/>
          </p14:sldIdLst>
        </p14:section>
        <p14:section name="Untitled Section" id="{E9F1F30A-9A67-4527-83A3-F8D67DD2D1C7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5"/>
            <p14:sldId id="289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Първи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Тест</c:v>
                </c:pt>
                <c:pt idx="1">
                  <c:v>Устно</c:v>
                </c:pt>
                <c:pt idx="2">
                  <c:v>Писмено</c:v>
                </c:pt>
                <c:pt idx="3">
                  <c:v>Комбинирано</c:v>
                </c:pt>
                <c:pt idx="4">
                  <c:v>Blackboard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0.15</c:v>
                </c:pt>
                <c:pt idx="2">
                  <c:v>0.13</c:v>
                </c:pt>
                <c:pt idx="3">
                  <c:v>0.15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8-4ED9-ADBB-5C8F7A82F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Втори 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Тест</c:v>
                </c:pt>
                <c:pt idx="1">
                  <c:v>Устно</c:v>
                </c:pt>
                <c:pt idx="2">
                  <c:v>Писмено</c:v>
                </c:pt>
                <c:pt idx="3">
                  <c:v>Комбинирано</c:v>
                </c:pt>
                <c:pt idx="4">
                  <c:v>Blackboard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0.22</c:v>
                </c:pt>
                <c:pt idx="1">
                  <c:v>0.34</c:v>
                </c:pt>
                <c:pt idx="2">
                  <c:v>0.22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E8-4ED9-ADBB-5C8F7A82F1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Трети курс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Тест</c:v>
                </c:pt>
                <c:pt idx="1">
                  <c:v>Устно</c:v>
                </c:pt>
                <c:pt idx="2">
                  <c:v>Писмено</c:v>
                </c:pt>
                <c:pt idx="3">
                  <c:v>Комбинирано</c:v>
                </c:pt>
                <c:pt idx="4">
                  <c:v>Blackboard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0.31</c:v>
                </c:pt>
                <c:pt idx="1">
                  <c:v>0.17</c:v>
                </c:pt>
                <c:pt idx="2">
                  <c:v>0.13</c:v>
                </c:pt>
                <c:pt idx="3">
                  <c:v>0.1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E8-4ED9-ADBB-5C8F7A82F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377824"/>
        <c:axId val="290370376"/>
      </c:barChart>
      <c:catAx>
        <c:axId val="29037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70376"/>
        <c:crosses val="autoZero"/>
        <c:auto val="1"/>
        <c:lblAlgn val="ctr"/>
        <c:lblOffset val="100"/>
        <c:noMultiLvlLbl val="0"/>
      </c:catAx>
      <c:valAx>
        <c:axId val="29037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7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Първи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 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0.26</c:v>
                </c:pt>
                <c:pt idx="4">
                  <c:v>0.67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7-4BB7-872E-70C5A20F84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 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0.35</c:v>
                </c:pt>
                <c:pt idx="4">
                  <c:v>0.64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97-4BB7-872E-70C5A20F84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Трти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 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0.45</c:v>
                </c:pt>
                <c:pt idx="4">
                  <c:v>0.53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97-4BB7-872E-70C5A20F8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953456"/>
        <c:axId val="202953848"/>
      </c:barChart>
      <c:catAx>
        <c:axId val="20295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2953848"/>
        <c:crosses val="autoZero"/>
        <c:auto val="1"/>
        <c:lblAlgn val="ctr"/>
        <c:lblOffset val="100"/>
        <c:noMultiLvlLbl val="0"/>
      </c:catAx>
      <c:valAx>
        <c:axId val="202953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2953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Първи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0.35</c:v>
                </c:pt>
                <c:pt idx="4">
                  <c:v>0.55000000000000004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1-4BF9-9541-C55754930D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 курс 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0.15</c:v>
                </c:pt>
                <c:pt idx="3">
                  <c:v>0.15</c:v>
                </c:pt>
                <c:pt idx="4">
                  <c:v>0.62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51-4BF9-9541-C55754930D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</c:v>
                </c:pt>
                <c:pt idx="1">
                  <c:v>0.01</c:v>
                </c:pt>
                <c:pt idx="2">
                  <c:v>0.11</c:v>
                </c:pt>
                <c:pt idx="3">
                  <c:v>0.28999999999999998</c:v>
                </c:pt>
                <c:pt idx="4">
                  <c:v>0.49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51-4BF9-9541-C55754930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955808"/>
        <c:axId val="202956200"/>
      </c:barChart>
      <c:catAx>
        <c:axId val="20295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2956200"/>
        <c:crosses val="autoZero"/>
        <c:auto val="1"/>
        <c:lblAlgn val="ctr"/>
        <c:lblOffset val="100"/>
        <c:noMultiLvlLbl val="0"/>
      </c:catAx>
      <c:valAx>
        <c:axId val="202956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2955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Първи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0.14000000000000001</c:v>
                </c:pt>
                <c:pt idx="3">
                  <c:v>0.16</c:v>
                </c:pt>
                <c:pt idx="4">
                  <c:v>0.65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3-467A-8FB3-CD3B8E2407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0.37</c:v>
                </c:pt>
                <c:pt idx="4">
                  <c:v>0.4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03-467A-8FB3-CD3B8E2407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0.15</c:v>
                </c:pt>
                <c:pt idx="3">
                  <c:v>0.25</c:v>
                </c:pt>
                <c:pt idx="4">
                  <c:v>0.53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03-467A-8FB3-CD3B8E240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110784"/>
        <c:axId val="290111176"/>
      </c:barChart>
      <c:catAx>
        <c:axId val="29011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0111176"/>
        <c:crosses val="autoZero"/>
        <c:auto val="1"/>
        <c:lblAlgn val="ctr"/>
        <c:lblOffset val="100"/>
        <c:noMultiLvlLbl val="0"/>
      </c:catAx>
      <c:valAx>
        <c:axId val="290111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0110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Първи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Двойки</c:v>
                </c:pt>
                <c:pt idx="1">
                  <c:v>Тройки</c:v>
                </c:pt>
                <c:pt idx="2">
                  <c:v>Четворки</c:v>
                </c:pt>
                <c:pt idx="3">
                  <c:v>Петици</c:v>
                </c:pt>
                <c:pt idx="4">
                  <c:v>Шестици</c:v>
                </c:pt>
                <c:pt idx="5">
                  <c:v>Без отговор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</c:v>
                </c:pt>
                <c:pt idx="1">
                  <c:v>0.02</c:v>
                </c:pt>
                <c:pt idx="2">
                  <c:v>0.16</c:v>
                </c:pt>
                <c:pt idx="3">
                  <c:v>0.35</c:v>
                </c:pt>
                <c:pt idx="4">
                  <c:v>0.27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4-4DDF-9F17-FFB3332007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Двойки</c:v>
                </c:pt>
                <c:pt idx="1">
                  <c:v>Тройки</c:v>
                </c:pt>
                <c:pt idx="2">
                  <c:v>Четворки</c:v>
                </c:pt>
                <c:pt idx="3">
                  <c:v>Петици</c:v>
                </c:pt>
                <c:pt idx="4">
                  <c:v>Шестици</c:v>
                </c:pt>
                <c:pt idx="5">
                  <c:v>Без отговор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</c:v>
                </c:pt>
                <c:pt idx="1">
                  <c:v>0.01</c:v>
                </c:pt>
                <c:pt idx="2">
                  <c:v>0.25</c:v>
                </c:pt>
                <c:pt idx="3">
                  <c:v>0.37</c:v>
                </c:pt>
                <c:pt idx="4">
                  <c:v>0.3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4-4DDF-9F17-FFB3332007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Двойки</c:v>
                </c:pt>
                <c:pt idx="1">
                  <c:v>Тройки</c:v>
                </c:pt>
                <c:pt idx="2">
                  <c:v>Четворки</c:v>
                </c:pt>
                <c:pt idx="3">
                  <c:v>Петици</c:v>
                </c:pt>
                <c:pt idx="4">
                  <c:v>Шестици</c:v>
                </c:pt>
                <c:pt idx="5">
                  <c:v>Без отговор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</c:v>
                </c:pt>
                <c:pt idx="1">
                  <c:v>0.01</c:v>
                </c:pt>
                <c:pt idx="2">
                  <c:v>0.24</c:v>
                </c:pt>
                <c:pt idx="3">
                  <c:v>0.25</c:v>
                </c:pt>
                <c:pt idx="4">
                  <c:v>0.44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74-4DDF-9F17-FFB333200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553832"/>
        <c:axId val="283553440"/>
      </c:barChart>
      <c:catAx>
        <c:axId val="28355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553440"/>
        <c:crosses val="autoZero"/>
        <c:auto val="1"/>
        <c:lblAlgn val="ctr"/>
        <c:lblOffset val="100"/>
        <c:noMultiLvlLbl val="0"/>
      </c:catAx>
      <c:valAx>
        <c:axId val="283553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3553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Първи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</c:v>
                </c:pt>
                <c:pt idx="1">
                  <c:v>0.02</c:v>
                </c:pt>
                <c:pt idx="2">
                  <c:v>0.3</c:v>
                </c:pt>
                <c:pt idx="3">
                  <c:v>0.31</c:v>
                </c:pt>
                <c:pt idx="4">
                  <c:v>0.21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4-4DDF-9F17-FFB3332007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0.26</c:v>
                </c:pt>
                <c:pt idx="3">
                  <c:v>0.36</c:v>
                </c:pt>
                <c:pt idx="4">
                  <c:v>0.25</c:v>
                </c:pt>
                <c:pt idx="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4-4DDF-9F17-FFB3332007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</c:v>
                </c:pt>
                <c:pt idx="1">
                  <c:v>0.01</c:v>
                </c:pt>
                <c:pt idx="2">
                  <c:v>0.25</c:v>
                </c:pt>
                <c:pt idx="3">
                  <c:v>0.26</c:v>
                </c:pt>
                <c:pt idx="4">
                  <c:v>0.42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74-4DDF-9F17-FFB333200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554224"/>
        <c:axId val="283558536"/>
      </c:barChart>
      <c:catAx>
        <c:axId val="283554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558536"/>
        <c:crosses val="autoZero"/>
        <c:auto val="1"/>
        <c:lblAlgn val="ctr"/>
        <c:lblOffset val="100"/>
        <c:noMultiLvlLbl val="0"/>
      </c:catAx>
      <c:valAx>
        <c:axId val="283558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3554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Първи курси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0.21</c:v>
                </c:pt>
                <c:pt idx="4">
                  <c:v>0.48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B-416D-9074-A65555EB09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</c:v>
                </c:pt>
                <c:pt idx="1">
                  <c:v>0.05</c:v>
                </c:pt>
                <c:pt idx="2">
                  <c:v>0.15</c:v>
                </c:pt>
                <c:pt idx="3">
                  <c:v>0.24</c:v>
                </c:pt>
                <c:pt idx="4">
                  <c:v>0.51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CB-416D-9074-A65555EB09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</c:v>
                </c:pt>
                <c:pt idx="1">
                  <c:v>0.03</c:v>
                </c:pt>
                <c:pt idx="2">
                  <c:v>0.05</c:v>
                </c:pt>
                <c:pt idx="3">
                  <c:v>0.12</c:v>
                </c:pt>
                <c:pt idx="4">
                  <c:v>0.8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CB-416D-9074-A65555EB0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555400"/>
        <c:axId val="283556184"/>
      </c:barChart>
      <c:catAx>
        <c:axId val="283555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556184"/>
        <c:crosses val="autoZero"/>
        <c:auto val="1"/>
        <c:lblAlgn val="ctr"/>
        <c:lblOffset val="100"/>
        <c:noMultiLvlLbl val="0"/>
      </c:catAx>
      <c:valAx>
        <c:axId val="283556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3555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Първи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 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</c:v>
                </c:pt>
                <c:pt idx="1">
                  <c:v>0.06</c:v>
                </c:pt>
                <c:pt idx="2">
                  <c:v>0.15</c:v>
                </c:pt>
                <c:pt idx="3">
                  <c:v>0.45</c:v>
                </c:pt>
                <c:pt idx="4">
                  <c:v>0.28999999999999998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E-4654-BC75-1F43FC95E9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 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</c:v>
                </c:pt>
                <c:pt idx="1">
                  <c:v>7.0000000000000007E-2</c:v>
                </c:pt>
                <c:pt idx="2">
                  <c:v>0.1</c:v>
                </c:pt>
                <c:pt idx="3">
                  <c:v>0.25</c:v>
                </c:pt>
                <c:pt idx="4">
                  <c:v>0.55000000000000004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7E-4654-BC75-1F43FC95E9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 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</c:v>
                </c:pt>
                <c:pt idx="1">
                  <c:v>0.05</c:v>
                </c:pt>
                <c:pt idx="2">
                  <c:v>0.11</c:v>
                </c:pt>
                <c:pt idx="3">
                  <c:v>0.36</c:v>
                </c:pt>
                <c:pt idx="4">
                  <c:v>0.4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7E-4654-BC75-1F43FC95E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710592"/>
        <c:axId val="286714120"/>
      </c:barChart>
      <c:catAx>
        <c:axId val="28671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6714120"/>
        <c:crosses val="autoZero"/>
        <c:auto val="1"/>
        <c:lblAlgn val="ctr"/>
        <c:lblOffset val="100"/>
        <c:noMultiLvlLbl val="0"/>
      </c:catAx>
      <c:valAx>
        <c:axId val="286714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67105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Първи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0.28000000000000003</c:v>
                </c:pt>
                <c:pt idx="4">
                  <c:v>0.51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6-4296-892C-5F2E4CCD85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0.25</c:v>
                </c:pt>
                <c:pt idx="4">
                  <c:v>0.53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86-4296-892C-5F2E4CCD85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</c:v>
                </c:pt>
                <c:pt idx="1">
                  <c:v>0.02</c:v>
                </c:pt>
                <c:pt idx="2">
                  <c:v>0.06</c:v>
                </c:pt>
                <c:pt idx="3">
                  <c:v>0.25</c:v>
                </c:pt>
                <c:pt idx="4">
                  <c:v>0.57999999999999996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86-4296-892C-5F2E4CCD8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98856"/>
        <c:axId val="292699248"/>
      </c:barChart>
      <c:catAx>
        <c:axId val="292698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2699248"/>
        <c:crosses val="autoZero"/>
        <c:auto val="1"/>
        <c:lblAlgn val="ctr"/>
        <c:lblOffset val="100"/>
        <c:noMultiLvlLbl val="0"/>
      </c:catAx>
      <c:valAx>
        <c:axId val="292699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2698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Първи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Винаги мога да се обърна</c:v>
                </c:pt>
                <c:pt idx="1">
                  <c:v>Не винаги мога да се обърна</c:v>
                </c:pt>
                <c:pt idx="2">
                  <c:v>Само с някои преподаватели мога да комуникирам свободно</c:v>
                </c:pt>
                <c:pt idx="3">
                  <c:v>Без отговор</c:v>
                </c:pt>
                <c:pt idx="4">
                  <c:v>Online са - не комуникирам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0.69</c:v>
                </c:pt>
                <c:pt idx="1">
                  <c:v>0.09</c:v>
                </c:pt>
                <c:pt idx="2">
                  <c:v>0.2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1-499B-A2EE-5AF6A35348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Втори 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Винаги мога да се обърна</c:v>
                </c:pt>
                <c:pt idx="1">
                  <c:v>Не винаги мога да се обърна</c:v>
                </c:pt>
                <c:pt idx="2">
                  <c:v>Само с някои преподаватели мога да комуникирам свободно</c:v>
                </c:pt>
                <c:pt idx="3">
                  <c:v>Без отговор</c:v>
                </c:pt>
                <c:pt idx="4">
                  <c:v>Online са - не комуникирам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0.72</c:v>
                </c:pt>
                <c:pt idx="1">
                  <c:v>0.1</c:v>
                </c:pt>
                <c:pt idx="2">
                  <c:v>0.11</c:v>
                </c:pt>
                <c:pt idx="3">
                  <c:v>7.0000000000000007E-2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91-499B-A2EE-5AF6A35348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Трети курс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Винаги мога да се обърна</c:v>
                </c:pt>
                <c:pt idx="1">
                  <c:v>Не винаги мога да се обърна</c:v>
                </c:pt>
                <c:pt idx="2">
                  <c:v>Само с някои преподаватели мога да комуникирам свободно</c:v>
                </c:pt>
                <c:pt idx="3">
                  <c:v>Без отговор</c:v>
                </c:pt>
                <c:pt idx="4">
                  <c:v>Online са - не комуникирам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0.71</c:v>
                </c:pt>
                <c:pt idx="1">
                  <c:v>0.03</c:v>
                </c:pt>
                <c:pt idx="2">
                  <c:v>0.21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91-499B-A2EE-5AF6A3534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371160"/>
        <c:axId val="290378608"/>
      </c:barChart>
      <c:catAx>
        <c:axId val="29037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78608"/>
        <c:crosses val="autoZero"/>
        <c:auto val="1"/>
        <c:lblAlgn val="ctr"/>
        <c:lblOffset val="100"/>
        <c:noMultiLvlLbl val="0"/>
      </c:catAx>
      <c:valAx>
        <c:axId val="29037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7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Първи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Без отговор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0.73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1-4437-A620-0EBACAFC73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Втори 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Без отговор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0.12</c:v>
                </c:pt>
                <c:pt idx="1">
                  <c:v>0.73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E1-4437-A620-0EBACAFC73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Трети курс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Без отговор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0.11</c:v>
                </c:pt>
                <c:pt idx="1">
                  <c:v>0.76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E1-4437-A620-0EBACAFC7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378216"/>
        <c:axId val="290373512"/>
      </c:barChart>
      <c:catAx>
        <c:axId val="29037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73512"/>
        <c:crosses val="autoZero"/>
        <c:auto val="1"/>
        <c:lblAlgn val="ctr"/>
        <c:lblOffset val="100"/>
        <c:noMultiLvlLbl val="0"/>
      </c:catAx>
      <c:valAx>
        <c:axId val="29037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7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Първи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Донякъде</c:v>
                </c:pt>
                <c:pt idx="3">
                  <c:v>Не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E-441B-B0BC-453540ED2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Втори 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Донякъде</c:v>
                </c:pt>
                <c:pt idx="3">
                  <c:v>Не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0.67</c:v>
                </c:pt>
                <c:pt idx="1">
                  <c:v>0.23</c:v>
                </c:pt>
                <c:pt idx="2">
                  <c:v>0.05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FE-441B-B0BC-453540ED2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Трети курс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Да</c:v>
                </c:pt>
                <c:pt idx="1">
                  <c:v>По-скоро да</c:v>
                </c:pt>
                <c:pt idx="2">
                  <c:v>Донякъде</c:v>
                </c:pt>
                <c:pt idx="3">
                  <c:v>Не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0.69</c:v>
                </c:pt>
                <c:pt idx="1">
                  <c:v>0.25</c:v>
                </c:pt>
                <c:pt idx="2">
                  <c:v>0.05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E-441B-B0BC-453540ED2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372336"/>
        <c:axId val="290371944"/>
      </c:barChart>
      <c:catAx>
        <c:axId val="29037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71944"/>
        <c:crosses val="autoZero"/>
        <c:auto val="1"/>
        <c:lblAlgn val="ctr"/>
        <c:lblOffset val="100"/>
        <c:noMultiLvlLbl val="0"/>
      </c:catAx>
      <c:valAx>
        <c:axId val="290371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7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Първи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Да</c:v>
                </c:pt>
                <c:pt idx="1">
                  <c:v>По-скоро да</c:v>
                </c:pt>
                <c:pt idx="2">
                  <c:v>Донякъде</c:v>
                </c:pt>
                <c:pt idx="3">
                  <c:v>Не</c:v>
                </c:pt>
                <c:pt idx="4">
                  <c:v>Без отговор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0.94</c:v>
                </c:pt>
                <c:pt idx="1">
                  <c:v>0.04</c:v>
                </c:pt>
                <c:pt idx="2">
                  <c:v>0.01</c:v>
                </c:pt>
                <c:pt idx="3">
                  <c:v>0.01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0-4212-ABFA-A3BA49D6A0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Втори 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Да</c:v>
                </c:pt>
                <c:pt idx="1">
                  <c:v>По-скоро да</c:v>
                </c:pt>
                <c:pt idx="2">
                  <c:v>Донякъде</c:v>
                </c:pt>
                <c:pt idx="3">
                  <c:v>Не</c:v>
                </c:pt>
                <c:pt idx="4">
                  <c:v>Без отговор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0.83</c:v>
                </c:pt>
                <c:pt idx="1">
                  <c:v>0.15</c:v>
                </c:pt>
                <c:pt idx="2">
                  <c:v>0.01</c:v>
                </c:pt>
                <c:pt idx="3">
                  <c:v>0.01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0-4212-ABFA-A3BA49D6A0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Трети курс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Да</c:v>
                </c:pt>
                <c:pt idx="1">
                  <c:v>По-скоро да</c:v>
                </c:pt>
                <c:pt idx="2">
                  <c:v>Донякъде</c:v>
                </c:pt>
                <c:pt idx="3">
                  <c:v>Не</c:v>
                </c:pt>
                <c:pt idx="4">
                  <c:v>Без отговор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0.71</c:v>
                </c:pt>
                <c:pt idx="1">
                  <c:v>0.21</c:v>
                </c:pt>
                <c:pt idx="2">
                  <c:v>0.08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80-4212-ABFA-A3BA49D6A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374688"/>
        <c:axId val="290375080"/>
      </c:barChart>
      <c:catAx>
        <c:axId val="2903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75080"/>
        <c:crosses val="autoZero"/>
        <c:auto val="1"/>
        <c:lblAlgn val="ctr"/>
        <c:lblOffset val="100"/>
        <c:noMultiLvlLbl val="0"/>
      </c:catAx>
      <c:valAx>
        <c:axId val="290375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7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Първи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Без отговор</c:v>
                </c:pt>
                <c:pt idx="1">
                  <c:v>Повече учебници</c:v>
                </c:pt>
                <c:pt idx="2">
                  <c:v>Отлична</c:v>
                </c:pt>
                <c:pt idx="3">
                  <c:v>По-добро отношение</c:v>
                </c:pt>
                <c:pt idx="4">
                  <c:v>По-достъпни материали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0.83</c:v>
                </c:pt>
                <c:pt idx="1">
                  <c:v>0.12</c:v>
                </c:pt>
                <c:pt idx="2">
                  <c:v>0.11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0-48E6-9150-126DF65398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Втори 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Без отговор</c:v>
                </c:pt>
                <c:pt idx="1">
                  <c:v>Повече учебници</c:v>
                </c:pt>
                <c:pt idx="2">
                  <c:v>Отлична</c:v>
                </c:pt>
                <c:pt idx="3">
                  <c:v>По-добро отношение</c:v>
                </c:pt>
                <c:pt idx="4">
                  <c:v>По-достъпни материали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0.77</c:v>
                </c:pt>
                <c:pt idx="1">
                  <c:v>0.1</c:v>
                </c:pt>
                <c:pt idx="2">
                  <c:v>0.11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0-48E6-9150-126DF65398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Трети курс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Без отговор</c:v>
                </c:pt>
                <c:pt idx="1">
                  <c:v>Повече учебници</c:v>
                </c:pt>
                <c:pt idx="2">
                  <c:v>Отлична</c:v>
                </c:pt>
                <c:pt idx="3">
                  <c:v>По-добро отношение</c:v>
                </c:pt>
                <c:pt idx="4">
                  <c:v>По-достъпни материали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0.72</c:v>
                </c:pt>
                <c:pt idx="1">
                  <c:v>0.04</c:v>
                </c:pt>
                <c:pt idx="2">
                  <c:v>0.23</c:v>
                </c:pt>
                <c:pt idx="3">
                  <c:v>0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80-48E6-9150-126DF6539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366848"/>
        <c:axId val="290366456"/>
      </c:barChart>
      <c:catAx>
        <c:axId val="2903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66456"/>
        <c:crosses val="autoZero"/>
        <c:auto val="1"/>
        <c:lblAlgn val="ctr"/>
        <c:lblOffset val="100"/>
        <c:noMultiLvlLbl val="0"/>
      </c:catAx>
      <c:valAx>
        <c:axId val="29036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36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Първи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Рядко са обективни</c:v>
                </c:pt>
                <c:pt idx="2">
                  <c:v>Без коментар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0.79</c:v>
                </c:pt>
                <c:pt idx="1">
                  <c:v>0.09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4-4D41-AD79-651248D6C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Втори 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Рядко са обективни</c:v>
                </c:pt>
                <c:pt idx="2">
                  <c:v>Без коментар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0.83</c:v>
                </c:pt>
                <c:pt idx="1">
                  <c:v>7.0000000000000007E-2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E4-4D41-AD79-651248D6C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Трети курс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Рядко са обективни</c:v>
                </c:pt>
                <c:pt idx="2">
                  <c:v>Без коментар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0.95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E4-4D41-AD79-651248D6C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648256"/>
        <c:axId val="286648648"/>
      </c:barChart>
      <c:catAx>
        <c:axId val="28664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648648"/>
        <c:crosses val="autoZero"/>
        <c:auto val="1"/>
        <c:lblAlgn val="ctr"/>
        <c:lblOffset val="100"/>
        <c:noMultiLvlLbl val="0"/>
      </c:catAx>
      <c:valAx>
        <c:axId val="28664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64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Първи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0.19</c:v>
                </c:pt>
                <c:pt idx="3">
                  <c:v>0.35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8-40A9-A95C-81D1E1FEAA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Втори 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0.14000000000000001</c:v>
                </c:pt>
                <c:pt idx="3">
                  <c:v>0.38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8-40A9-A95C-81D1E1FEAA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Трети курс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0.08</c:v>
                </c:pt>
                <c:pt idx="3">
                  <c:v>0.61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28-40A9-A95C-81D1E1FEA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529448"/>
        <c:axId val="284529840"/>
      </c:barChart>
      <c:catAx>
        <c:axId val="28452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529840"/>
        <c:crosses val="autoZero"/>
        <c:auto val="1"/>
        <c:lblAlgn val="ctr"/>
        <c:lblOffset val="100"/>
        <c:noMultiLvlLbl val="0"/>
      </c:catAx>
      <c:valAx>
        <c:axId val="28452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529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Първи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 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0.28000000000000003</c:v>
                </c:pt>
                <c:pt idx="4">
                  <c:v>0.67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7-4BB7-872E-70C5A20F84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 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0.14000000000000001</c:v>
                </c:pt>
                <c:pt idx="4">
                  <c:v>0.56999999999999995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97-4BB7-872E-70C5A20F84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Трти курс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 </c:v>
                </c:pt>
                <c:pt idx="4">
                  <c:v>Шестица</c:v>
                </c:pt>
                <c:pt idx="5">
                  <c:v>Без отговор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0.08</c:v>
                </c:pt>
                <c:pt idx="3">
                  <c:v>0.54</c:v>
                </c:pt>
                <c:pt idx="4">
                  <c:v>0.54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97-4BB7-872E-70C5A20F8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533368"/>
        <c:axId val="284533760"/>
      </c:barChart>
      <c:catAx>
        <c:axId val="284533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4533760"/>
        <c:crosses val="autoZero"/>
        <c:auto val="1"/>
        <c:lblAlgn val="ctr"/>
        <c:lblOffset val="100"/>
        <c:noMultiLvlLbl val="0"/>
      </c:catAx>
      <c:valAx>
        <c:axId val="2845337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4533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6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5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9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8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2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8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5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3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0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2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E3FC31-F8EB-4F86-B5FD-F68F0284C092}" type="datetimeFigureOut">
              <a:rPr lang="en-US" smtClean="0"/>
              <a:t>03/13/2020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FAC31D-85F6-437F-8FB0-A473C089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956" y="464024"/>
            <a:ext cx="10018713" cy="1649071"/>
          </a:xfrm>
        </p:spPr>
        <p:txBody>
          <a:bodyPr>
            <a:noAutofit/>
          </a:bodyPr>
          <a:lstStyle/>
          <a:p>
            <a:r>
              <a:rPr lang="bg-BG" sz="2800" dirty="0"/>
              <a:t/>
            </a:r>
            <a:br>
              <a:rPr lang="bg-BG" sz="2800" dirty="0"/>
            </a:br>
            <a:r>
              <a:rPr lang="en-US" sz="2800" dirty="0" smtClean="0"/>
              <a:t>	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настоящата презентация е изложен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резултатите от анонимна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за проучване на студентското мнение за удовлетвореността от учебния процес и условията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във Филиал Велико Търново. Анкетата е проведена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2017-2018г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Анкетираните са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II  и  III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„Акушерка“.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курс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7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   13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8032" y="2666999"/>
            <a:ext cx="5643581" cy="32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посещавате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4622784"/>
              </p:ext>
            </p:extLst>
          </p:nvPr>
        </p:nvGraphicFramePr>
        <p:xfrm>
          <a:off x="1484312" y="2824162"/>
          <a:ext cx="3913187" cy="2471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29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9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462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лични причини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62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здравословни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29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лоша връзка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462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липса на интерес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462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работа съм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0400" y="2095500"/>
            <a:ext cx="5664199" cy="42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достатъчно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 знания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упражнения?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4490498"/>
              </p:ext>
            </p:extLst>
          </p:nvPr>
        </p:nvGraphicFramePr>
        <p:xfrm>
          <a:off x="1282698" y="2667004"/>
          <a:ext cx="4599486" cy="3124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3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По-скоро да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Донякъде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5427234"/>
              </p:ext>
            </p:extLst>
          </p:nvPr>
        </p:nvGraphicFramePr>
        <p:xfrm>
          <a:off x="6237027" y="2667000"/>
          <a:ext cx="5265998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5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достатъчно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 умения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КП?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6766598"/>
              </p:ext>
            </p:extLst>
          </p:nvPr>
        </p:nvGraphicFramePr>
        <p:xfrm>
          <a:off x="1295399" y="2667000"/>
          <a:ext cx="4115595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Донякъде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По-скоро да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5512030"/>
              </p:ext>
            </p:extLst>
          </p:nvPr>
        </p:nvGraphicFramePr>
        <p:xfrm>
          <a:off x="6168788" y="2667000"/>
          <a:ext cx="5334237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70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Посещавате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сайта на МУ - Варна?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5884871"/>
              </p:ext>
            </p:extLst>
          </p:nvPr>
        </p:nvGraphicFramePr>
        <p:xfrm>
          <a:off x="1484311" y="3111498"/>
          <a:ext cx="3734594" cy="1905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Често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Понякога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1898" y="2280338"/>
            <a:ext cx="6083299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Намирате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бързо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търсите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сайта на Университета?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2897726"/>
              </p:ext>
            </p:extLst>
          </p:nvPr>
        </p:nvGraphicFramePr>
        <p:xfrm>
          <a:off x="1484310" y="3390899"/>
          <a:ext cx="3825084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16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6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6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702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мога да преценя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3401" y="2181952"/>
            <a:ext cx="588962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0953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препоръките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Велико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Търново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4941707"/>
              </p:ext>
            </p:extLst>
          </p:nvPr>
        </p:nvGraphicFramePr>
        <p:xfrm>
          <a:off x="1484312" y="2497539"/>
          <a:ext cx="3709988" cy="3493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40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7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Повече нови учебници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По-добро отношение, комуникация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40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Харесва ми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40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20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По-достъпни материали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5" marR="7635" marT="763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1871736"/>
              </p:ext>
            </p:extLst>
          </p:nvPr>
        </p:nvGraphicFramePr>
        <p:xfrm>
          <a:off x="6018663" y="2497539"/>
          <a:ext cx="5484362" cy="349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82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361" y="531564"/>
            <a:ext cx="10018713" cy="1752599"/>
          </a:xfrm>
        </p:spPr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Коя учебна дисциплина Ви допада най-много?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6878048"/>
              </p:ext>
            </p:extLst>
          </p:nvPr>
        </p:nvGraphicFramePr>
        <p:xfrm>
          <a:off x="1244600" y="2803207"/>
          <a:ext cx="4203699" cy="2733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71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1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Акушерство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1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1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Грижи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71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71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71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30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Анатомия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711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Всички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5800" y="2057400"/>
            <a:ext cx="6032499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7324215"/>
              </p:ext>
            </p:extLst>
          </p:nvPr>
        </p:nvGraphicFramePr>
        <p:xfrm>
          <a:off x="1484311" y="3622516"/>
          <a:ext cx="3404395" cy="1213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38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2311400"/>
            <a:ext cx="6299199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2435362"/>
              </p:ext>
            </p:extLst>
          </p:nvPr>
        </p:nvGraphicFramePr>
        <p:xfrm>
          <a:off x="1257301" y="3536632"/>
          <a:ext cx="3353593" cy="1200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15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5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5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6201" y="2438399"/>
            <a:ext cx="6191194" cy="40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Били ли сте свидетел на корупция в Университета/ Филиала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100 %  от студентите отговарят отрицателно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39" y="2667000"/>
            <a:ext cx="4154521" cy="3124200"/>
          </a:xfrm>
        </p:spPr>
      </p:pic>
    </p:spTree>
    <p:extLst>
      <p:ext uri="{BB962C8B-B14F-4D97-AF65-F5344CB8AC3E}">
        <p14:creationId xmlns:p14="http://schemas.microsoft.com/office/powerpoint/2010/main" val="25452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18" y="228600"/>
            <a:ext cx="10018713" cy="175259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избрахте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0315308"/>
              </p:ext>
            </p:extLst>
          </p:nvPr>
        </p:nvGraphicFramePr>
        <p:xfrm>
          <a:off x="1484310" y="2438400"/>
          <a:ext cx="4464798" cy="3477656"/>
        </p:xfrm>
        <a:graphic>
          <a:graphicData uri="http://schemas.openxmlformats.org/drawingml/2006/table">
            <a:tbl>
              <a:tblPr/>
              <a:tblGrid>
                <a:gridCol w="98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70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I-</a:t>
                      </a:r>
                      <a:r>
                        <a:rPr lang="bg-BG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ви курс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II-</a:t>
                      </a:r>
                      <a:r>
                        <a:rPr lang="bg-BG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ри курс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III-</a:t>
                      </a:r>
                      <a:r>
                        <a:rPr lang="bg-BG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ти курс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Престижна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в чужбина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Възможност за реализация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 препоръка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Заплатена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7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Това беше моя мечта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8100" y="2336800"/>
            <a:ext cx="5283199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Смятате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ли, че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обективни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2747881"/>
              </p:ext>
            </p:extLst>
          </p:nvPr>
        </p:nvGraphicFramePr>
        <p:xfrm>
          <a:off x="1484312" y="2666999"/>
          <a:ext cx="3825082" cy="3124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37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7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08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Рядко са обективни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37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2522043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8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520547"/>
            <a:ext cx="10018713" cy="1752599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20.1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лекционните зали във Филиала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9972886"/>
              </p:ext>
            </p:extLst>
          </p:nvPr>
        </p:nvGraphicFramePr>
        <p:xfrm>
          <a:off x="1484312" y="2667001"/>
          <a:ext cx="3825082" cy="3124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Двойка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Четворка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Шестица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4033748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4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462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зали за практически занятия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9731501"/>
              </p:ext>
            </p:extLst>
          </p:nvPr>
        </p:nvGraphicFramePr>
        <p:xfrm>
          <a:off x="1484312" y="2667003"/>
          <a:ext cx="3825082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66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6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6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66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Четворка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66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66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Шестица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21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Диаграма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1999612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8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70000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20.3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учебна болнична база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4695199"/>
              </p:ext>
            </p:extLst>
          </p:nvPr>
        </p:nvGraphicFramePr>
        <p:xfrm>
          <a:off x="1484312" y="2667001"/>
          <a:ext cx="3825082" cy="3124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Двойка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Четворка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Диаграма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6806914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4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82600"/>
            <a:ext cx="10018713" cy="12192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20.4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възможност за използване на интернет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244289"/>
              </p:ext>
            </p:extLst>
          </p:nvPr>
        </p:nvGraphicFramePr>
        <p:xfrm>
          <a:off x="1484311" y="3238974"/>
          <a:ext cx="3825082" cy="1980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89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Двойка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Четворка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Шестица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Диаграма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045395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0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33500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20.5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студентски общежития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463865"/>
              </p:ext>
            </p:extLst>
          </p:nvPr>
        </p:nvGraphicFramePr>
        <p:xfrm>
          <a:off x="1282699" y="2667001"/>
          <a:ext cx="4013995" cy="3124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Двойка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Тройка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Четворка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Петица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Диаграма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377680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8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485900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20.6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студентски столове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9679081"/>
              </p:ext>
            </p:extLst>
          </p:nvPr>
        </p:nvGraphicFramePr>
        <p:xfrm>
          <a:off x="1484312" y="2667003"/>
          <a:ext cx="3825082" cy="3124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Двойка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Четворка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Диаграма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778873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9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70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възможности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спортуване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9288677"/>
              </p:ext>
            </p:extLst>
          </p:nvPr>
        </p:nvGraphicFramePr>
        <p:xfrm>
          <a:off x="1484311" y="2667001"/>
          <a:ext cx="3825082" cy="3124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Двойка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Четворка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Шестица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Диаграма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8496983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20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20.8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административното обслужване на студентите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5708352"/>
              </p:ext>
            </p:extLst>
          </p:nvPr>
        </p:nvGraphicFramePr>
        <p:xfrm>
          <a:off x="1484312" y="3353752"/>
          <a:ext cx="3825082" cy="2081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40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Двойка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4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Четворка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4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4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Шестица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40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Диаграма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4313051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6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86649"/>
            <a:ext cx="10018713" cy="14224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Студентски съвет към МУ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4060958"/>
              </p:ext>
            </p:extLst>
          </p:nvPr>
        </p:nvGraphicFramePr>
        <p:xfrm>
          <a:off x="1484311" y="3149602"/>
          <a:ext cx="3683794" cy="1968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21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Двойка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Четворка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Шестица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1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Диаграма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6208469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7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68300"/>
            <a:ext cx="10018713" cy="175259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избрахте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Велико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Търново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5896811"/>
              </p:ext>
            </p:extLst>
          </p:nvPr>
        </p:nvGraphicFramePr>
        <p:xfrm>
          <a:off x="1193799" y="2565398"/>
          <a:ext cx="4775201" cy="264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Близо е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Препоръка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Изгодно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Харесвам ВТ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1" y="1905000"/>
            <a:ext cx="5149794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422400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20.10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работата на библиотека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0677286"/>
              </p:ext>
            </p:extLst>
          </p:nvPr>
        </p:nvGraphicFramePr>
        <p:xfrm>
          <a:off x="1484311" y="2666998"/>
          <a:ext cx="3825082" cy="3124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31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Двойка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Четворка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Петица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Шестица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Диаграма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1923700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8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447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Моля, дайте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Велико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Търново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40400" y="2666999"/>
            <a:ext cx="5762623" cy="3590581"/>
          </a:xfrm>
        </p:spPr>
        <p:txBody>
          <a:bodyPr>
            <a:normAutofit lnSpcReduction="10000"/>
          </a:bodyPr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ТРЕТИ КУРС: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настояват за традиционна форма на преподаване (да не бъде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line).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7%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желаят подобряване на инфраструктурата със зелени площи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пейки за спорт и отдих в паузите между занятията. 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7%  са студентите, желаещи повече материали в залите за упражнения, както и нови издания учебници в библиотеката. 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7% са третокурсниците, отбелязали проблем с отоплението.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84313" y="2666999"/>
            <a:ext cx="3887788" cy="3124201"/>
          </a:xfrm>
        </p:spPr>
        <p:txBody>
          <a:bodyPr>
            <a:normAutofit lnSpcReduction="10000"/>
          </a:bodyPr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ПЪРВИ КУРС: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от студентите настояват за подобряване на отоплението.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са недоволни от дистанционната форма на обучение.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66694" y="5300030"/>
            <a:ext cx="3073706" cy="10245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 курс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са дали предложения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 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най-добрата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изпитване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6794299"/>
              </p:ext>
            </p:extLst>
          </p:nvPr>
        </p:nvGraphicFramePr>
        <p:xfrm>
          <a:off x="1189822" y="2438401"/>
          <a:ext cx="4448977" cy="3170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00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7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7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Устно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7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Писмено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92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Комбинирано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Blackboard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2445474"/>
              </p:ext>
            </p:extLst>
          </p:nvPr>
        </p:nvGraphicFramePr>
        <p:xfrm>
          <a:off x="5800299" y="2438399"/>
          <a:ext cx="5702726" cy="317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01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комуникацията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преподаватели?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3183583"/>
              </p:ext>
            </p:extLst>
          </p:nvPr>
        </p:nvGraphicFramePr>
        <p:xfrm>
          <a:off x="980500" y="2667000"/>
          <a:ext cx="4772599" cy="3124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04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Винаги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мога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да се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обърна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към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тях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Не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винаги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мога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да се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обърна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9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Само с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някои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преподаватели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мога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да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комуникирам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свободно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4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Без отговор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On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line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са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- не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комуникирам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3834345"/>
              </p:ext>
            </p:extLst>
          </p:nvPr>
        </p:nvGraphicFramePr>
        <p:xfrm>
          <a:off x="6607175" y="2634018"/>
          <a:ext cx="4895850" cy="315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20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143" y="685800"/>
            <a:ext cx="10103882" cy="17525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Имате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проблем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снабдяването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подготовката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изучаваните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9452915"/>
              </p:ext>
            </p:extLst>
          </p:nvPr>
        </p:nvGraphicFramePr>
        <p:xfrm>
          <a:off x="1555845" y="2438400"/>
          <a:ext cx="4767837" cy="2914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отговор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bg-BG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15%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15%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 gridSpan="5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50"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0781654"/>
              </p:ext>
            </p:extLst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7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 Вас актуална ли е информацията, която се поднася на лекции?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8486733"/>
              </p:ext>
            </p:extLst>
          </p:nvPr>
        </p:nvGraphicFramePr>
        <p:xfrm>
          <a:off x="1574800" y="3287077"/>
          <a:ext cx="3734594" cy="2110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14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48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48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съвсем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83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мога да преценя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48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отговор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3101" y="2260600"/>
            <a:ext cx="5594294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Одобрявате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списъците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присъствие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лекции?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5340724"/>
              </p:ext>
            </p:extLst>
          </p:nvPr>
        </p:nvGraphicFramePr>
        <p:xfrm>
          <a:off x="1193799" y="2971799"/>
          <a:ext cx="4394200" cy="2616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81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2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28%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23%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2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</a:rPr>
                        <a:t>Не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22%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23%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76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 мога да преценя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29%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54%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7901" y="2171700"/>
            <a:ext cx="528949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Защо посещавате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лекционния курс?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5151233"/>
              </p:ext>
            </p:extLst>
          </p:nvPr>
        </p:nvGraphicFramePr>
        <p:xfrm>
          <a:off x="1384300" y="3011803"/>
          <a:ext cx="4165600" cy="2276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9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52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 курс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2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Дискусии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9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Систематизиране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19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за изпитите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2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Усвояване</a:t>
                      </a:r>
                      <a:endParaRPr lang="bg-BG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2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Уважение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5500" y="2184400"/>
            <a:ext cx="5597523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776</TotalTime>
  <Words>1708</Words>
  <Application>Microsoft Office PowerPoint</Application>
  <PresentationFormat>Widescreen</PresentationFormat>
  <Paragraphs>664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Corbel</vt:lpstr>
      <vt:lpstr>Times New Roman</vt:lpstr>
      <vt:lpstr>Parallax</vt:lpstr>
      <vt:lpstr>  В настоящата презентация е изложен анализ на резултатите от анонимна анкета за проучване на студентското мнение за удовлетвореността от учебния процес и условията във Филиал Велико Търново. Анкетата е проведена за периода 2017-2018г. Анкетираните са 38 студенти от I, II  и  III курс на специалност „Акушерка“. </vt:lpstr>
      <vt:lpstr>1. Защо избрахте тази професия?</vt:lpstr>
      <vt:lpstr>2. Защо избрахте Филиал Велико Търново?</vt:lpstr>
      <vt:lpstr>3.  Коя според Вас е най-добрата форма на изпитване?</vt:lpstr>
      <vt:lpstr>4. Как оценявате комуникацията с Вашите преподаватели?</vt:lpstr>
      <vt:lpstr>5. Имате ли проблем със снабдяването с учебни материали за подготовката по изучаваните дисциплини?</vt:lpstr>
      <vt:lpstr>6. Според Вас актуална ли е информацията, която се поднася на лекции?</vt:lpstr>
      <vt:lpstr>7. Одобрявате ли списъците за присъствие на лекции?</vt:lpstr>
      <vt:lpstr>8. Защо посещавате лекционния курс?</vt:lpstr>
      <vt:lpstr>9. Защо не посещавате лекционния курс?</vt:lpstr>
      <vt:lpstr>10. Получавате ли достатъчно практически знания по време на упражнения?</vt:lpstr>
      <vt:lpstr>11. Получавате ли достатъчно практически умения по време на КП?</vt:lpstr>
      <vt:lpstr> 12. Посещавате ли често сайта на МУ - Варна?</vt:lpstr>
      <vt:lpstr>13. Намирате ли бързо информацията, която търсите в сайта на Университета?</vt:lpstr>
      <vt:lpstr>14. Какви са препоръките Ви за оптимизиране работата на библиотеката във Филиал Велико Търново?</vt:lpstr>
      <vt:lpstr>15. Коя учебна дисциплина Ви допада най-много?</vt:lpstr>
      <vt:lpstr>16. Информирани ли сте за Вашите права и задължения като студент?</vt:lpstr>
      <vt:lpstr>17. Информирани ли сте за програми и проекти, в които Университета участва?</vt:lpstr>
      <vt:lpstr>18. Били ли сте свидетел на корупция в Университета/ Филиала</vt:lpstr>
      <vt:lpstr>19. Смятате ли, че оценките, които получавате по време на изпит са обективни?</vt:lpstr>
      <vt:lpstr>20.1 Оценка на лекционните зали във Филиала</vt:lpstr>
      <vt:lpstr>20.2 Оценка на зали за практически занятия</vt:lpstr>
      <vt:lpstr>20.3 Оценка на учебна болнична база</vt:lpstr>
      <vt:lpstr>20.4 Оценка на възможност за използване на интернет</vt:lpstr>
      <vt:lpstr>20.5 Оценка на студентски общежития</vt:lpstr>
      <vt:lpstr>20.6 Оценка на студентски столове</vt:lpstr>
      <vt:lpstr>20.7 Оценка на възможности за спортуване</vt:lpstr>
      <vt:lpstr>20.8 Оценка на административното обслужване на студентите</vt:lpstr>
      <vt:lpstr>20.9 Оценка на работата на Студентски съвет към МУ</vt:lpstr>
      <vt:lpstr>20.10 Оценка на работата на библиотека</vt:lpstr>
      <vt:lpstr>Моля, дайте Вашите предложения относно подобряване организацията на учебния процес във Филиал Велико Търново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Защо избрахте тази професия?</dc:title>
  <dc:creator>USER</dc:creator>
  <cp:lastModifiedBy>Windows User</cp:lastModifiedBy>
  <cp:revision>88</cp:revision>
  <dcterms:created xsi:type="dcterms:W3CDTF">2018-02-26T12:29:54Z</dcterms:created>
  <dcterms:modified xsi:type="dcterms:W3CDTF">2020-03-13T10:44:26Z</dcterms:modified>
</cp:coreProperties>
</file>