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0.81</c:v>
                </c:pt>
                <c:pt idx="1">
                  <c:v>0.09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5C-4A8C-98BE-2B2701C3F7D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b="1" i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12925170068027E-2"/>
                  <c:y val="-5.61206656176068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BBD-428A-A102-389332790C7A}"/>
                </c:ext>
              </c:extLst>
            </c:dLbl>
            <c:dLbl>
              <c:idx val="1"/>
              <c:layout>
                <c:manualLayout>
                  <c:x val="0.18877537629224919"/>
                  <c:y val="-5.6120665617607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BD-428A-A102-389332790C7A}"/>
                </c:ext>
              </c:extLst>
            </c:dLbl>
            <c:dLbl>
              <c:idx val="2"/>
              <c:layout>
                <c:manualLayout>
                  <c:x val="0.18537414965986396"/>
                  <c:y val="-2.8060332808803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BBD-428A-A102-389332790C7A}"/>
                </c:ext>
              </c:extLst>
            </c:dLbl>
            <c:dLbl>
              <c:idx val="3"/>
              <c:layout>
                <c:manualLayout>
                  <c:x val="0.12074829931972789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BD-428A-A102-389332790C7A}"/>
                </c:ext>
              </c:extLst>
            </c:dLbl>
            <c:dLbl>
              <c:idx val="4"/>
              <c:layout>
                <c:manualLayout>
                  <c:x val="0.3231292517006803"/>
                  <c:y val="-2.8060332808803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BBD-428A-A102-389332790C7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Не са отговорили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  <c:pt idx="4">
                  <c:v>Много добра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0.06</c:v>
                </c:pt>
                <c:pt idx="1">
                  <c:v>0.14000000000000001</c:v>
                </c:pt>
                <c:pt idx="2">
                  <c:v>0.14000000000000001</c:v>
                </c:pt>
                <c:pt idx="3">
                  <c:v>0.15</c:v>
                </c:pt>
                <c:pt idx="4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BD-428A-A102-389332790C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Не са отговорили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  <c:pt idx="4">
                  <c:v>Много добра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7BBD-428A-A102-389332790C7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Не са отговорили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  <c:pt idx="4">
                  <c:v>Много добра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7-7BBD-428A-A102-389332790C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25808640"/>
        <c:axId val="125810176"/>
        <c:axId val="0"/>
      </c:bar3DChart>
      <c:catAx>
        <c:axId val="1258086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25810176"/>
        <c:crosses val="autoZero"/>
        <c:auto val="1"/>
        <c:lblAlgn val="ctr"/>
        <c:lblOffset val="100"/>
        <c:noMultiLvlLbl val="0"/>
      </c:catAx>
      <c:valAx>
        <c:axId val="1258101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5808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Лекционни зали</c:v>
                </c:pt>
                <c:pt idx="1">
                  <c:v>Зали за практически занятия</c:v>
                </c:pt>
                <c:pt idx="2">
                  <c:v>Семинарни зали</c:v>
                </c:pt>
                <c:pt idx="3">
                  <c:v>Възможност за използване на Библиотеката</c:v>
                </c:pt>
                <c:pt idx="4">
                  <c:v>Възможност за използване на Интернет</c:v>
                </c:pt>
                <c:pt idx="5">
                  <c:v>Студентски общежития</c:v>
                </c:pt>
                <c:pt idx="6">
                  <c:v>Студенски столове</c:v>
                </c:pt>
                <c:pt idx="7">
                  <c:v>Възможност за спортуване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4.7</c:v>
                </c:pt>
                <c:pt idx="1">
                  <c:v>4.5</c:v>
                </c:pt>
                <c:pt idx="2">
                  <c:v>4.4000000000000004</c:v>
                </c:pt>
                <c:pt idx="3">
                  <c:v>5.4</c:v>
                </c:pt>
                <c:pt idx="4">
                  <c:v>5.6</c:v>
                </c:pt>
                <c:pt idx="5">
                  <c:v>4.5</c:v>
                </c:pt>
                <c:pt idx="6">
                  <c:v>4.4000000000000004</c:v>
                </c:pt>
                <c:pt idx="7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70-4EEF-ACB8-A1CDDCFF16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26143488"/>
        <c:axId val="126153472"/>
        <c:axId val="0"/>
      </c:bar3DChart>
      <c:catAx>
        <c:axId val="126143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26153472"/>
        <c:crosses val="autoZero"/>
        <c:auto val="1"/>
        <c:lblAlgn val="r"/>
        <c:lblOffset val="100"/>
        <c:noMultiLvlLbl val="0"/>
      </c:catAx>
      <c:valAx>
        <c:axId val="126153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26143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Практическа подготовка</c:v>
                </c:pt>
                <c:pt idx="2">
                  <c:v>Мат. техническа база на Университета</c:v>
                </c:pt>
                <c:pt idx="3">
                  <c:v>Университетска библиотека</c:v>
                </c:pt>
                <c:pt idx="4">
                  <c:v>Социално-битови условия</c:v>
                </c:pt>
                <c:pt idx="5">
                  <c:v>Мат. техническа база обезпечаваща уч. процес</c:v>
                </c:pt>
                <c:pt idx="6">
                  <c:v>Работата на Студентски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</c:v>
                </c:pt>
                <c:pt idx="1">
                  <c:v>4.8</c:v>
                </c:pt>
                <c:pt idx="2">
                  <c:v>5.0999999999999996</c:v>
                </c:pt>
                <c:pt idx="3">
                  <c:v>5.4</c:v>
                </c:pt>
                <c:pt idx="4">
                  <c:v>4.8</c:v>
                </c:pt>
                <c:pt idx="5">
                  <c:v>4.5999999999999996</c:v>
                </c:pt>
                <c:pt idx="6">
                  <c:v>4.5999999999999996</c:v>
                </c:pt>
                <c:pt idx="7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E3-4C8A-B75D-CF55A7BCD4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Практическа подготовка</c:v>
                </c:pt>
                <c:pt idx="2">
                  <c:v>Мат. техническа база на Университета</c:v>
                </c:pt>
                <c:pt idx="3">
                  <c:v>Университетска библиотека</c:v>
                </c:pt>
                <c:pt idx="4">
                  <c:v>Социално-битови условия</c:v>
                </c:pt>
                <c:pt idx="5">
                  <c:v>Мат. техническа база обезпечаваща уч. процес</c:v>
                </c:pt>
                <c:pt idx="6">
                  <c:v>Работата на Студентски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1BE3-4C8A-B75D-CF55A7BCD4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6216064"/>
        <c:axId val="126217600"/>
      </c:barChart>
      <c:catAx>
        <c:axId val="126216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400" b="1" i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6217600"/>
        <c:crosses val="autoZero"/>
        <c:auto val="1"/>
        <c:lblAlgn val="ctr"/>
        <c:lblOffset val="100"/>
        <c:noMultiLvlLbl val="0"/>
      </c:catAx>
      <c:valAx>
        <c:axId val="126217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26216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7873927031787022"/>
          <c:y val="5.4471026885261807E-2"/>
          <c:w val="0.30628882765302973"/>
          <c:h val="0.920970262447048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Интересни дискусии с преподавателите</c:v>
                </c:pt>
                <c:pt idx="1">
                  <c:v>Уважение към преподавателите</c:v>
                </c:pt>
                <c:pt idx="2">
                  <c:v>По-лесно усвояване на материала</c:v>
                </c:pt>
                <c:pt idx="3">
                  <c:v>Систематизирано представяне на материала</c:v>
                </c:pt>
                <c:pt idx="4">
                  <c:v>Полезна информация за изпита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20BD-4DCC-ABC5-6E8570E6B7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Интересни дискусии с преподавателите</c:v>
                </c:pt>
                <c:pt idx="1">
                  <c:v>Уважение към преподавателите</c:v>
                </c:pt>
                <c:pt idx="2">
                  <c:v>По-лесно усвояване на материала</c:v>
                </c:pt>
                <c:pt idx="3">
                  <c:v>Систематизирано представяне на материала</c:v>
                </c:pt>
                <c:pt idx="4">
                  <c:v>Полезна информация за изпита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0.15</c:v>
                </c:pt>
                <c:pt idx="1">
                  <c:v>0.27</c:v>
                </c:pt>
                <c:pt idx="2">
                  <c:v>0.61</c:v>
                </c:pt>
                <c:pt idx="3">
                  <c:v>0.72</c:v>
                </c:pt>
                <c:pt idx="4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BD-4DCC-ABC5-6E8570E6B7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Интересни дискусии с преподавателите</c:v>
                </c:pt>
                <c:pt idx="1">
                  <c:v>Уважение към преподавателите</c:v>
                </c:pt>
                <c:pt idx="2">
                  <c:v>По-лесно усвояване на материала</c:v>
                </c:pt>
                <c:pt idx="3">
                  <c:v>Систематизирано представяне на материала</c:v>
                </c:pt>
                <c:pt idx="4">
                  <c:v>Полезна информация за изпита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20BD-4DCC-ABC5-6E8570E6B7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116225152"/>
        <c:axId val="116226688"/>
        <c:axId val="0"/>
      </c:bar3DChart>
      <c:catAx>
        <c:axId val="1162251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 i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6226688"/>
        <c:crosses val="autoZero"/>
        <c:auto val="1"/>
        <c:lblAlgn val="ctr"/>
        <c:lblOffset val="100"/>
        <c:noMultiLvlLbl val="0"/>
      </c:catAx>
      <c:valAx>
        <c:axId val="116226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6225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Друго</c:v>
                </c:pt>
                <c:pt idx="1">
                  <c:v>Поради липса на време</c:v>
                </c:pt>
                <c:pt idx="2">
                  <c:v>Лекциите са в неудобно време</c:v>
                </c:pt>
                <c:pt idx="3">
                  <c:v>Повтаря се учебника</c:v>
                </c:pt>
                <c:pt idx="4">
                  <c:v>Програмата е пренатоварена</c:v>
                </c:pt>
                <c:pt idx="5">
                  <c:v>Съвпада с отработката на упражнения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6F96-432E-934E-3557827847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Друго</c:v>
                </c:pt>
                <c:pt idx="1">
                  <c:v>Поради липса на време</c:v>
                </c:pt>
                <c:pt idx="2">
                  <c:v>Лекциите са в неудобно време</c:v>
                </c:pt>
                <c:pt idx="3">
                  <c:v>Повтаря се учебника</c:v>
                </c:pt>
                <c:pt idx="4">
                  <c:v>Програмата е пренатоварена</c:v>
                </c:pt>
                <c:pt idx="5">
                  <c:v>Съвпада с отработката на упражнения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6F96-432E-934E-3557827847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782312925170071E-2"/>
                  <c:y val="-8.418097982683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F96-432E-934E-355782784793}"/>
                </c:ext>
              </c:extLst>
            </c:dLbl>
            <c:dLbl>
              <c:idx val="1"/>
              <c:layout>
                <c:manualLayout>
                  <c:x val="0.1802721088435374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F96-432E-934E-355782784793}"/>
                </c:ext>
              </c:extLst>
            </c:dLbl>
            <c:dLbl>
              <c:idx val="2"/>
              <c:layout>
                <c:manualLayout>
                  <c:x val="0.1802721088435374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F96-432E-934E-355782784793}"/>
                </c:ext>
              </c:extLst>
            </c:dLbl>
            <c:dLbl>
              <c:idx val="3"/>
              <c:layout>
                <c:manualLayout>
                  <c:x val="0.14455782312925169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F96-432E-934E-355782784793}"/>
                </c:ext>
              </c:extLst>
            </c:dLbl>
            <c:dLbl>
              <c:idx val="4"/>
              <c:layout>
                <c:manualLayout>
                  <c:x val="0.26020408163265307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F96-432E-934E-355782784793}"/>
                </c:ext>
              </c:extLst>
            </c:dLbl>
            <c:dLbl>
              <c:idx val="5"/>
              <c:layout>
                <c:manualLayout>
                  <c:x val="8.3333333333333398E-2"/>
                  <c:y val="-1.1224130643577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F96-432E-934E-3557827847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Друго</c:v>
                </c:pt>
                <c:pt idx="1">
                  <c:v>Поради липса на време</c:v>
                </c:pt>
                <c:pt idx="2">
                  <c:v>Лекциите са в неудобно време</c:v>
                </c:pt>
                <c:pt idx="3">
                  <c:v>Повтаря се учебника</c:v>
                </c:pt>
                <c:pt idx="4">
                  <c:v>Програмата е пренатоварена</c:v>
                </c:pt>
                <c:pt idx="5">
                  <c:v>Съвпада с отработката на упражнения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0.08</c:v>
                </c:pt>
                <c:pt idx="1">
                  <c:v>0.35</c:v>
                </c:pt>
                <c:pt idx="2">
                  <c:v>0.16</c:v>
                </c:pt>
                <c:pt idx="3">
                  <c:v>0.17</c:v>
                </c:pt>
                <c:pt idx="4">
                  <c:v>0.34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96-432E-934E-3557827847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16324608"/>
        <c:axId val="123015168"/>
        <c:axId val="0"/>
      </c:bar3DChart>
      <c:catAx>
        <c:axId val="1163246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 i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3015168"/>
        <c:crosses val="autoZero"/>
        <c:auto val="1"/>
        <c:lblAlgn val="ctr"/>
        <c:lblOffset val="100"/>
        <c:noMultiLvlLbl val="0"/>
      </c:catAx>
      <c:valAx>
        <c:axId val="123015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6324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  <c:pt idx="3">
                  <c:v>Не мога да презценя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0.67</c:v>
                </c:pt>
                <c:pt idx="1">
                  <c:v>0.16</c:v>
                </c:pt>
                <c:pt idx="2">
                  <c:v>0.12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95-47FF-B282-AD8715528C7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b="1" i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0.64</c:v>
                </c:pt>
                <c:pt idx="1">
                  <c:v>0.24</c:v>
                </c:pt>
                <c:pt idx="2">
                  <c:v>0.1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3D-49FC-9EBD-78B21606ABC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 b="1" i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20925452727506"/>
          <c:y val="6.1462026104843658E-2"/>
          <c:w val="0.90808840859178364"/>
          <c:h val="0.484705613517689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Да се снабди с повече учебници и уч. материали</c:v>
                </c:pt>
                <c:pt idx="1">
                  <c:v>Да работи с удължено работно време</c:v>
                </c:pt>
                <c:pt idx="2">
                  <c:v>Да се обособят повече читални</c:v>
                </c:pt>
                <c:pt idx="3">
                  <c:v>Да се оборудва с повече компютри и др. офис техника</c:v>
                </c:pt>
                <c:pt idx="4">
                  <c:v>Да има възможност за използване на неограничен Интернет</c:v>
                </c:pt>
                <c:pt idx="5">
                  <c:v>Да са по-учтиви със студентите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0.57999999999999996</c:v>
                </c:pt>
                <c:pt idx="1">
                  <c:v>0.64</c:v>
                </c:pt>
                <c:pt idx="2">
                  <c:v>0.4</c:v>
                </c:pt>
                <c:pt idx="3">
                  <c:v>0.51</c:v>
                </c:pt>
                <c:pt idx="4">
                  <c:v>0.1</c:v>
                </c:pt>
                <c:pt idx="5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1D-4C1E-AC32-D91F99BEE7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Да се снабди с повече учебници и уч. материали</c:v>
                </c:pt>
                <c:pt idx="1">
                  <c:v>Да работи с удължено работно време</c:v>
                </c:pt>
                <c:pt idx="2">
                  <c:v>Да се обособят повече читални</c:v>
                </c:pt>
                <c:pt idx="3">
                  <c:v>Да се оборудва с повече компютри и др. офис техника</c:v>
                </c:pt>
                <c:pt idx="4">
                  <c:v>Да има възможност за използване на неограничен Интернет</c:v>
                </c:pt>
                <c:pt idx="5">
                  <c:v>Да са по-учтиви със студентите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A81D-4C1E-AC32-D91F99BEE7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Да се снабди с повече учебници и уч. материали</c:v>
                </c:pt>
                <c:pt idx="1">
                  <c:v>Да работи с удължено работно време</c:v>
                </c:pt>
                <c:pt idx="2">
                  <c:v>Да се обособят повече читални</c:v>
                </c:pt>
                <c:pt idx="3">
                  <c:v>Да се оборудва с повече компютри и др. офис техника</c:v>
                </c:pt>
                <c:pt idx="4">
                  <c:v>Да има възможност за използване на неограничен Интернет</c:v>
                </c:pt>
                <c:pt idx="5">
                  <c:v>Да са по-учтиви със студентите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A81D-4C1E-AC32-D91F99BEE7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25361152"/>
        <c:axId val="125506304"/>
        <c:axId val="0"/>
      </c:bar3DChart>
      <c:catAx>
        <c:axId val="125361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5506304"/>
        <c:crosses val="autoZero"/>
        <c:auto val="1"/>
        <c:lblAlgn val="ctr"/>
        <c:lblOffset val="100"/>
        <c:noMultiLvlLbl val="0"/>
      </c:catAx>
      <c:valAx>
        <c:axId val="1255063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25361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са отговорили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0.84</c:v>
                </c:pt>
                <c:pt idx="1">
                  <c:v>0.11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1-4BFB-B903-E053843A8B7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b="1" i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0.72</c:v>
                </c:pt>
                <c:pt idx="1">
                  <c:v>0.18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31-4C7B-B054-763BCB824CE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b="1" i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14965986394606E-2"/>
          <c:y val="3.1027107186439996E-3"/>
          <c:w val="0.96258503401360562"/>
          <c:h val="0.84829845634034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0.64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1A-45D2-90D3-DA236863FF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AC1A-45D2-90D3-DA236863FF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AC1A-45D2-90D3-DA236863FF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25743104"/>
        <c:axId val="125744640"/>
        <c:axId val="0"/>
      </c:bar3DChart>
      <c:catAx>
        <c:axId val="125743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 i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5744640"/>
        <c:crosses val="autoZero"/>
        <c:auto val="1"/>
        <c:lblAlgn val="ctr"/>
        <c:lblOffset val="100"/>
        <c:noMultiLvlLbl val="0"/>
      </c:catAx>
      <c:valAx>
        <c:axId val="1257446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25743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69B99E-7BFF-464E-8A58-7B53CEFB38EC}" type="datetimeFigureOut">
              <a:rPr lang="bg-BG" smtClean="0"/>
              <a:pPr/>
              <a:t>13.2.2019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A185FB-6E1F-4A98-BD53-EC3806A03A07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467600" cy="2880320"/>
          </a:xfrm>
        </p:spPr>
        <p:txBody>
          <a:bodyPr>
            <a:no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bg-BG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РЕЗУЛТАТИТЕ </a:t>
            </a:r>
            <a:b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АНКЕТА ЗА </a:t>
            </a:r>
            <a:r>
              <a:rPr lang="bg-BG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ПРОУЧВАНЕ</a:t>
            </a:r>
            <a:r>
              <a:rPr lang="en-US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МНЕНИЕТО </a:t>
            </a:r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СТУДЕНТИТЕ </a:t>
            </a:r>
            <a:r>
              <a:rPr lang="bg-BG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ДЕНТАЛНА </a:t>
            </a:r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МЕДИЦИНА </a:t>
            </a:r>
            <a:b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КАЧЕСТВОТО НА ОБУЧЕНИЕ ВЪВ ФАКУЛТЕТА</a:t>
            </a:r>
            <a:br>
              <a:rPr lang="bg-BG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ДЕНТАЛНА </a:t>
            </a:r>
            <a:r>
              <a:rPr lang="bg-BG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МЕДИЦИНА</a:t>
            </a:r>
            <a:r>
              <a:rPr lang="en-US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g-BG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 201</a:t>
            </a:r>
            <a:r>
              <a:rPr lang="en-US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bg-BG" sz="2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973" y="3861048"/>
            <a:ext cx="5976664" cy="2142356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1026" name="Picture 2" descr="C:\Users\MPopova\Desktop\kartinki\884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61048"/>
            <a:ext cx="3663106" cy="199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15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92888" cy="1143000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Каква е оценката Ви за сайта на Университета?</a:t>
            </a:r>
            <a:br>
              <a:rPr lang="bg-BG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908460"/>
              </p:ext>
            </p:extLst>
          </p:nvPr>
        </p:nvGraphicFramePr>
        <p:xfrm>
          <a:off x="457200" y="1916832"/>
          <a:ext cx="7467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836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36904" cy="1143000"/>
          </a:xfrm>
        </p:spPr>
        <p:txBody>
          <a:bodyPr>
            <a:no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Информирани ли сте за проекти, които съществуват в университета?</a:t>
            </a:r>
            <a:b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743897"/>
              </p:ext>
            </p:extLst>
          </p:nvPr>
        </p:nvGraphicFramePr>
        <p:xfrm>
          <a:off x="539750" y="2348879"/>
          <a:ext cx="7467600" cy="4093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14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36904" cy="854968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7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оценявате организацията на </a:t>
            </a:r>
            <a:r>
              <a:rPr lang="en-US" sz="27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работата</a:t>
            </a:r>
            <a:r>
              <a:rPr lang="en-US" sz="27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7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Деканата</a:t>
            </a:r>
            <a:r>
              <a:rPr lang="en-US" sz="27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7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7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</a:t>
            </a:r>
            <a:r>
              <a:rPr lang="bg-BG" sz="27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акултета</a:t>
            </a:r>
            <a:r>
              <a:rPr lang="bg-BG" sz="27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bg-BG" sz="2700" b="1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Дентална</a:t>
            </a:r>
            <a:r>
              <a:rPr lang="bg-BG" sz="27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медицина?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80650"/>
              </p:ext>
            </p:extLst>
          </p:nvPr>
        </p:nvGraphicFramePr>
        <p:xfrm>
          <a:off x="539750" y="1989138"/>
          <a:ext cx="7467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365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143000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оценявате материално-техническата база на Университета(по </a:t>
            </a:r>
            <a:r>
              <a:rPr lang="bg-BG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шестобалната</a:t>
            </a:r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скала)?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981953"/>
              </p:ext>
            </p:extLst>
          </p:nvPr>
        </p:nvGraphicFramePr>
        <p:xfrm>
          <a:off x="251520" y="1600200"/>
          <a:ext cx="856895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105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075240" cy="1012974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Моля посочете Вашата </a:t>
            </a:r>
            <a:r>
              <a:rPr lang="bg-BG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</a:t>
            </a:r>
            <a:br>
              <a:rPr lang="bg-BG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 </a:t>
            </a:r>
            <a:r>
              <a:rPr lang="bg-BG" sz="24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шестобалната</a:t>
            </a:r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скала) за: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576194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88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endParaRPr lang="bg-BG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5191" y="908720"/>
            <a:ext cx="4896544" cy="156247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представлява извадка от въпроси, от анонимно, анкетно проучване проведено сред студентите от специалност “</a:t>
            </a:r>
            <a:r>
              <a:rPr lang="bg-BG" sz="14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Дентална</a:t>
            </a:r>
            <a:r>
              <a:rPr lang="bg-BG" sz="1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медицина” в Медицински Университет - Варна</a:t>
            </a:r>
            <a:endParaRPr lang="bg-BG" sz="1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3568" y="4221088"/>
            <a:ext cx="5760640" cy="16344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Включени са данни</a:t>
            </a:r>
            <a:r>
              <a:rPr lang="en-US" sz="1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 от най-актуалните въпроси, които ни дават информация относно очакванията, впечатленията, както и оценката на студентите, относно качеството и организацията на учебния процес</a:t>
            </a:r>
          </a:p>
        </p:txBody>
      </p:sp>
      <p:sp>
        <p:nvSpPr>
          <p:cNvPr id="7" name="Oval 6"/>
          <p:cNvSpPr/>
          <p:nvPr/>
        </p:nvSpPr>
        <p:spPr>
          <a:xfrm>
            <a:off x="4427984" y="2348880"/>
            <a:ext cx="3744416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Брой анкетирани – </a:t>
            </a:r>
            <a:r>
              <a:rPr lang="en-US" sz="16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131</a:t>
            </a:r>
            <a:r>
              <a:rPr lang="bg-BG" sz="16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студента</a:t>
            </a:r>
          </a:p>
        </p:txBody>
      </p:sp>
    </p:spTree>
    <p:extLst>
      <p:ext uri="{BB962C8B-B14F-4D97-AF65-F5344CB8AC3E}">
        <p14:creationId xmlns:p14="http://schemas.microsoft.com/office/powerpoint/2010/main" val="21943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467600" cy="796950"/>
          </a:xfrm>
        </p:spPr>
        <p:txBody>
          <a:bodyPr>
            <a:no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Актуална ли е информацията от лекциите?</a:t>
            </a:r>
            <a:b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402468"/>
              </p:ext>
            </p:extLst>
          </p:nvPr>
        </p:nvGraphicFramePr>
        <p:xfrm>
          <a:off x="457200" y="1916831"/>
          <a:ext cx="7467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064896" cy="940966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Защо посещавате лекционния курс?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478503"/>
              </p:ext>
            </p:extLst>
          </p:nvPr>
        </p:nvGraphicFramePr>
        <p:xfrm>
          <a:off x="683568" y="1772816"/>
          <a:ext cx="7200800" cy="413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745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012974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Защо не посещавате лекционния курс?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409899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57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Получавате</a:t>
            </a:r>
            <a:r>
              <a:rPr lang="en-US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en-US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достатъчно</a:t>
            </a:r>
            <a:r>
              <a:rPr lang="en-US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</a:t>
            </a:r>
            <a:r>
              <a:rPr lang="en-US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bg-BG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време на упражнение</a:t>
            </a:r>
            <a:r>
              <a:rPr lang="en-US" sz="27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204817"/>
              </p:ext>
            </p:extLst>
          </p:nvPr>
        </p:nvGraphicFramePr>
        <p:xfrm>
          <a:off x="457200" y="1916113"/>
          <a:ext cx="7467600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52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940966"/>
          </a:xfrm>
        </p:spPr>
        <p:txBody>
          <a:bodyPr>
            <a:norm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Каква оценка давате на Библиотеката?</a:t>
            </a:r>
            <a:b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25102"/>
              </p:ext>
            </p:extLst>
          </p:nvPr>
        </p:nvGraphicFramePr>
        <p:xfrm>
          <a:off x="457200" y="1773238"/>
          <a:ext cx="7467600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47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012974"/>
          </a:xfrm>
        </p:spPr>
        <p:txBody>
          <a:bodyPr>
            <a:noAutofit/>
          </a:bodyPr>
          <a:lstStyle/>
          <a:p>
            <a:pPr algn="ctr"/>
            <a:r>
              <a:rPr lang="bg-BG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Какви са препоръките Ви за оптимизиране работата на Библиотеката?</a:t>
            </a:r>
            <a:r>
              <a:rPr lang="bg-BG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485973"/>
              </p:ext>
            </p:extLst>
          </p:nvPr>
        </p:nvGraphicFramePr>
        <p:xfrm>
          <a:off x="755576" y="1412776"/>
          <a:ext cx="72008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00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467600" cy="1084982"/>
          </a:xfrm>
        </p:spPr>
        <p:txBody>
          <a:bodyPr>
            <a:noAutofit/>
          </a:bodyPr>
          <a:lstStyle/>
          <a:p>
            <a:pPr algn="ctr"/>
            <a: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Имате ли достъп до Интернет в библиотеките на Университета и МБАЛ “Света Марина”?</a:t>
            </a:r>
            <a:br>
              <a:rPr lang="bg-BG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738976"/>
              </p:ext>
            </p:extLst>
          </p:nvPr>
        </p:nvGraphicFramePr>
        <p:xfrm>
          <a:off x="457200" y="1916832"/>
          <a:ext cx="7467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32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422</TotalTime>
  <Words>180</Words>
  <Application>Microsoft Office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Franklin Gothic Book</vt:lpstr>
      <vt:lpstr>Times New Roman</vt:lpstr>
      <vt:lpstr>Wingdings 2</vt:lpstr>
      <vt:lpstr>Technic</vt:lpstr>
      <vt:lpstr>АНАЛИЗ НА РЕЗУЛТАТИТЕ  ОТ АНКЕТА ЗА ПРОУЧВАНЕ МНЕНИЕТО НА СТУДЕНТИТЕ ПО ДЕНТАЛНА МЕДИЦИНА  ЗА КАЧЕСТВОТО НА ОБУЧЕНИЕ ВЪВ ФАКУЛТЕТА  ПО ДЕНТАЛНА МЕДИЦИНА 2018/ 2019</vt:lpstr>
      <vt:lpstr>PowerPoint Presentation</vt:lpstr>
      <vt:lpstr>Актуална ли е информацията от лекциите? </vt:lpstr>
      <vt:lpstr>Защо посещавате лекционния курс?</vt:lpstr>
      <vt:lpstr>Защо не посещавате лекционния курс?</vt:lpstr>
      <vt:lpstr>Получавате ли достатъчно практически умения по време на упражнение? </vt:lpstr>
      <vt:lpstr>Каква оценка давате на Библиотеката? </vt:lpstr>
      <vt:lpstr>Какви са препоръките Ви за оптимизиране работата на Библиотеката? </vt:lpstr>
      <vt:lpstr>Имате ли достъп до Интернет в библиотеките на Университета и МБАЛ “Света Марина”? </vt:lpstr>
      <vt:lpstr>Каква е оценката Ви за сайта на Университета? </vt:lpstr>
      <vt:lpstr>Информирани ли сте за проекти, които съществуват в университета? </vt:lpstr>
      <vt:lpstr>Как оценявате организацията на работата на Деканата на Факултета по Дентална медицина? </vt:lpstr>
      <vt:lpstr>Как оценявате материално-техническата база на Университета(по шестобалната скала)?</vt:lpstr>
      <vt:lpstr>Моля посочете Вашата оценка  (по шестобалната скала) за: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mpopova</dc:creator>
  <cp:lastModifiedBy>Windows User</cp:lastModifiedBy>
  <cp:revision>111</cp:revision>
  <dcterms:created xsi:type="dcterms:W3CDTF">2012-09-13T10:58:33Z</dcterms:created>
  <dcterms:modified xsi:type="dcterms:W3CDTF">2019-02-13T08:53:30Z</dcterms:modified>
</cp:coreProperties>
</file>