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съвсем</c:v>
                </c:pt>
                <c:pt idx="2">
                  <c:v>Не</c:v>
                </c:pt>
                <c:pt idx="3">
                  <c:v>Да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0.1</c:v>
                </c:pt>
                <c:pt idx="2">
                  <c:v>0.1</c:v>
                </c:pt>
                <c:pt idx="3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B9-47C2-9BCB-4E54104BCE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съвсем</c:v>
                </c:pt>
                <c:pt idx="2">
                  <c:v>Не</c:v>
                </c:pt>
                <c:pt idx="3">
                  <c:v>Да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0B9-47C2-9BCB-4E54104BCE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съвсем</c:v>
                </c:pt>
                <c:pt idx="2">
                  <c:v>Не</c:v>
                </c:pt>
                <c:pt idx="3">
                  <c:v>Да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0B9-47C2-9BCB-4E54104BCE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85180416"/>
        <c:axId val="85181952"/>
        <c:axId val="0"/>
      </c:bar3DChart>
      <c:catAx>
        <c:axId val="851804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5181952"/>
        <c:crosses val="autoZero"/>
        <c:auto val="1"/>
        <c:lblAlgn val="ctr"/>
        <c:lblOffset val="100"/>
        <c:noMultiLvlLbl val="0"/>
      </c:catAx>
      <c:valAx>
        <c:axId val="85181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851804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Не съм се интересувал/а</c:v>
                </c:pt>
                <c:pt idx="1">
                  <c:v>Не</c:v>
                </c:pt>
                <c:pt idx="2">
                  <c:v>Да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0.15</c:v>
                </c:pt>
                <c:pt idx="1">
                  <c:v>0.2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F-492D-9A4B-C4FC01E547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9336448"/>
        <c:axId val="89371008"/>
        <c:axId val="0"/>
      </c:bar3DChart>
      <c:catAx>
        <c:axId val="89336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9371008"/>
        <c:crosses val="autoZero"/>
        <c:auto val="1"/>
        <c:lblAlgn val="ctr"/>
        <c:lblOffset val="100"/>
        <c:noMultiLvlLbl val="0"/>
      </c:catAx>
      <c:valAx>
        <c:axId val="893710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en-US"/>
          </a:p>
        </c:txPr>
        <c:crossAx val="89336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1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3D-4310-9F05-F8ACA4E82BD1}"/>
                </c:ext>
              </c:extLst>
            </c:dLbl>
            <c:dLbl>
              <c:idx val="2"/>
              <c:layout>
                <c:manualLayout>
                  <c:x val="-2.0833333333333377E-2"/>
                  <c:y val="-1.1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3D-4310-9F05-F8ACA4E82BD1}"/>
                </c:ext>
              </c:extLst>
            </c:dLbl>
            <c:dLbl>
              <c:idx val="3"/>
              <c:layout>
                <c:manualLayout>
                  <c:x val="-0.24614197530864187"/>
                  <c:y val="-1.5192346910480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3D-4310-9F05-F8ACA4E82B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отговаря</c:v>
                </c:pt>
                <c:pt idx="2">
                  <c:v>В малка степен</c:v>
                </c:pt>
                <c:pt idx="3">
                  <c:v>В голяма степен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0.13</c:v>
                </c:pt>
                <c:pt idx="3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3D-4310-9F05-F8ACA4E82B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отговаря</c:v>
                </c:pt>
                <c:pt idx="2">
                  <c:v>В малка степен</c:v>
                </c:pt>
                <c:pt idx="3">
                  <c:v>В голяма степен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213D-4310-9F05-F8ACA4E82B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 мога да преценя</c:v>
                </c:pt>
                <c:pt idx="1">
                  <c:v>Не отговаря</c:v>
                </c:pt>
                <c:pt idx="2">
                  <c:v>В малка степен</c:v>
                </c:pt>
                <c:pt idx="3">
                  <c:v>В голяма степен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213D-4310-9F05-F8ACA4E82B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8939648"/>
        <c:axId val="99406592"/>
        <c:axId val="0"/>
      </c:bar3DChart>
      <c:catAx>
        <c:axId val="98939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9406592"/>
        <c:crosses val="autoZero"/>
        <c:auto val="1"/>
        <c:lblAlgn val="ctr"/>
        <c:lblOffset val="100"/>
        <c:noMultiLvlLbl val="0"/>
      </c:catAx>
      <c:valAx>
        <c:axId val="9940659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en-US"/>
          </a:p>
        </c:txPr>
        <c:crossAx val="9893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0537863322640237"/>
                  <c:y val="2.835727998660174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C1-4E9E-A6A7-996D36CF9399}"/>
                </c:ext>
              </c:extLst>
            </c:dLbl>
            <c:dLbl>
              <c:idx val="2"/>
              <c:layout>
                <c:manualLayout>
                  <c:x val="0.19755316175755808"/>
                  <c:y val="-0.2619561847942640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C1-4E9E-A6A7-996D36CF93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Не съм се интересувал/а</c:v>
                </c:pt>
                <c:pt idx="1">
                  <c:v>Не</c:v>
                </c:pt>
                <c:pt idx="2">
                  <c:v>Да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0.15</c:v>
                </c:pt>
                <c:pt idx="1">
                  <c:v>0.14000000000000001</c:v>
                </c:pt>
                <c:pt idx="2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C1-4E9E-A6A7-996D36CF939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 sz="1500" b="1"/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5432098765432112E-2"/>
                  <c:y val="-1.6836195965366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09-45C6-97AC-ED4E1C7C6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съм се интересувал/а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0.81</c:v>
                </c:pt>
                <c:pt idx="1">
                  <c:v>0.16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9-45C6-97AC-ED4E1C7C68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01344768"/>
        <c:axId val="101346304"/>
        <c:axId val="0"/>
      </c:bar3DChart>
      <c:catAx>
        <c:axId val="101344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 baseline="0"/>
            </a:pPr>
            <a:endParaRPr lang="en-US"/>
          </a:p>
        </c:txPr>
        <c:crossAx val="101346304"/>
        <c:crosses val="autoZero"/>
        <c:auto val="1"/>
        <c:lblAlgn val="ctr"/>
        <c:lblOffset val="100"/>
        <c:noMultiLvlLbl val="0"/>
      </c:catAx>
      <c:valAx>
        <c:axId val="1013463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13447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При работата си със студентите са толерантни, комуникативни и мотивирани </c:v>
                </c:pt>
                <c:pt idx="1">
                  <c:v>Отговарят на студентските въпроси и са отворени за дискусия с тях </c:v>
                </c:pt>
                <c:pt idx="2">
                  <c:v>Предоставят подходящи информационни материали за самостоятелна работа на студентите (учебници, помагала, ел. мат., тестове и др.)</c:v>
                </c:pt>
                <c:pt idx="3">
                  <c:v>Използват подходящи информационни по време на лекции </c:v>
                </c:pt>
                <c:pt idx="4">
                  <c:v>Онагледяват теорията с достатъчно примери </c:v>
                </c:pt>
                <c:pt idx="5">
                  <c:v>Представят ясно и разбираемо учебния материал </c:v>
                </c:pt>
                <c:pt idx="6">
                  <c:v>Имат добра подготовка и познават новостите в научната област, в която работят 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0.54</c:v>
                </c:pt>
                <c:pt idx="1">
                  <c:v>0.49</c:v>
                </c:pt>
                <c:pt idx="2">
                  <c:v>0.47</c:v>
                </c:pt>
                <c:pt idx="3">
                  <c:v>0.44</c:v>
                </c:pt>
                <c:pt idx="4">
                  <c:v>0.39</c:v>
                </c:pt>
                <c:pt idx="5">
                  <c:v>0.51</c:v>
                </c:pt>
                <c:pt idx="6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3-44A0-AE22-EC9853B6FE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При работата си със студентите са толерантни, комуникативни и мотивирани </c:v>
                </c:pt>
                <c:pt idx="1">
                  <c:v>Отговарят на студентските въпроси и са отворени за дискусия с тях </c:v>
                </c:pt>
                <c:pt idx="2">
                  <c:v>Предоставят подходящи информационни материали за самостоятелна работа на студентите (учебници, помагала, ел. мат., тестове и др.)</c:v>
                </c:pt>
                <c:pt idx="3">
                  <c:v>Използват подходящи информационни по време на лекции </c:v>
                </c:pt>
                <c:pt idx="4">
                  <c:v>Онагледяват теорията с достатъчно примери </c:v>
                </c:pt>
                <c:pt idx="5">
                  <c:v>Представят ясно и разбираемо учебния материал </c:v>
                </c:pt>
                <c:pt idx="6">
                  <c:v>Имат добра подготовка и познават новостите в научната област, в която работят 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B073-44A0-AE22-EC9853B6FE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При работата си със студентите са толерантни, комуникативни и мотивирани </c:v>
                </c:pt>
                <c:pt idx="1">
                  <c:v>Отговарят на студентските въпроси и са отворени за дискусия с тях </c:v>
                </c:pt>
                <c:pt idx="2">
                  <c:v>Предоставят подходящи информационни материали за самостоятелна работа на студентите (учебници, помагала, ел. мат., тестове и др.)</c:v>
                </c:pt>
                <c:pt idx="3">
                  <c:v>Използват подходящи информационни по време на лекции </c:v>
                </c:pt>
                <c:pt idx="4">
                  <c:v>Онагледяват теорията с достатъчно примери </c:v>
                </c:pt>
                <c:pt idx="5">
                  <c:v>Представят ясно и разбираемо учебния материал </c:v>
                </c:pt>
                <c:pt idx="6">
                  <c:v>Имат добра подготовка и познават новостите в научната област, в която работят 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B073-44A0-AE22-EC9853B6FE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01254272"/>
        <c:axId val="101255808"/>
        <c:axId val="0"/>
      </c:bar3DChart>
      <c:catAx>
        <c:axId val="1012542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1255808"/>
        <c:crosses val="autoZero"/>
        <c:auto val="1"/>
        <c:lblAlgn val="ctr"/>
        <c:lblOffset val="100"/>
        <c:noMultiLvlLbl val="0"/>
      </c:catAx>
      <c:valAx>
        <c:axId val="1012558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01254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0648148148148166"/>
                  <c:y val="-1.1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591-4BA3-886D-1617E89986F1}"/>
                </c:ext>
              </c:extLst>
            </c:dLbl>
            <c:dLbl>
              <c:idx val="1"/>
              <c:layout>
                <c:manualLayout>
                  <c:x val="-0.14814814814814836"/>
                  <c:y val="-1.190476190476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591-4BA3-886D-1617E89986F1}"/>
                </c:ext>
              </c:extLst>
            </c:dLbl>
            <c:dLbl>
              <c:idx val="2"/>
              <c:layout>
                <c:manualLayout>
                  <c:x val="-6.9444444444444503E-2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591-4BA3-886D-1617E89986F1}"/>
                </c:ext>
              </c:extLst>
            </c:dLbl>
            <c:dLbl>
              <c:idx val="3"/>
              <c:layout>
                <c:manualLayout>
                  <c:x val="-4.6296296296296377E-2"/>
                  <c:y val="-1.1904761904761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591-4BA3-886D-1617E89986F1}"/>
                </c:ext>
              </c:extLst>
            </c:dLbl>
            <c:dLbl>
              <c:idx val="4"/>
              <c:layout>
                <c:manualLayout>
                  <c:x val="-0.13194444444444486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591-4BA3-886D-1617E89986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При работата си със студентите са толерантни, комуникативни и мотивирани </c:v>
                </c:pt>
                <c:pt idx="1">
                  <c:v>Отговарят на студентски въприси </c:v>
                </c:pt>
                <c:pt idx="2">
                  <c:v>Използват подходящи информационни технологии по време на упражненията </c:v>
                </c:pt>
                <c:pt idx="3">
                  <c:v>Демонстрират ясно и разбираемо учебния материал </c:v>
                </c:pt>
                <c:pt idx="4">
                  <c:v>Имат добра подготовка и познават новостите в научната област, в която работят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0.54</c:v>
                </c:pt>
                <c:pt idx="1">
                  <c:v>0.67</c:v>
                </c:pt>
                <c:pt idx="2">
                  <c:v>0.57999999999999996</c:v>
                </c:pt>
                <c:pt idx="3">
                  <c:v>0.47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591-4BA3-886D-1617E89986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101332096"/>
        <c:axId val="101333632"/>
        <c:axId val="0"/>
      </c:bar3DChart>
      <c:catAx>
        <c:axId val="101332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900" b="1"/>
            </a:pPr>
            <a:endParaRPr lang="en-US"/>
          </a:p>
        </c:txPr>
        <c:crossAx val="101333632"/>
        <c:crosses val="autoZero"/>
        <c:auto val="1"/>
        <c:lblAlgn val="ctr"/>
        <c:lblOffset val="100"/>
        <c:noMultiLvlLbl val="0"/>
      </c:catAx>
      <c:valAx>
        <c:axId val="10133363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="1" baseline="0"/>
            </a:pPr>
            <a:endParaRPr lang="en-US"/>
          </a:p>
        </c:txPr>
        <c:crossAx val="101332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867399"/>
          </a:xfrm>
        </p:spPr>
        <p:txBody>
          <a:bodyPr/>
          <a:lstStyle/>
          <a:p>
            <a:r>
              <a:rPr lang="bg-BG" b="1" i="1" dirty="0" smtClean="0">
                <a:solidFill>
                  <a:schemeClr val="tx2"/>
                </a:solidFill>
              </a:rPr>
              <a:t>Анализ на резултатите от проведена анкета сред обучаващите се студенти по специалност “Фармация”</a:t>
            </a:r>
            <a:br>
              <a:rPr lang="bg-BG" b="1" i="1" dirty="0" smtClean="0">
                <a:solidFill>
                  <a:schemeClr val="tx2"/>
                </a:solidFill>
              </a:rPr>
            </a:br>
            <a:r>
              <a:rPr lang="bg-BG" b="1" i="1" dirty="0" smtClean="0">
                <a:solidFill>
                  <a:schemeClr val="tx2"/>
                </a:solidFill>
              </a:rPr>
              <a:t>в</a:t>
            </a:r>
            <a:br>
              <a:rPr lang="bg-BG" b="1" i="1" dirty="0" smtClean="0">
                <a:solidFill>
                  <a:schemeClr val="tx2"/>
                </a:solidFill>
              </a:rPr>
            </a:br>
            <a:r>
              <a:rPr lang="bg-BG" b="1" i="1" dirty="0" smtClean="0">
                <a:solidFill>
                  <a:schemeClr val="tx2"/>
                </a:solidFill>
              </a:rPr>
              <a:t>Медицински Университет Варна</a:t>
            </a:r>
            <a:r>
              <a:rPr lang="en-US" b="1" i="1" dirty="0" smtClean="0">
                <a:solidFill>
                  <a:schemeClr val="tx2"/>
                </a:solidFill>
              </a:rPr>
              <a:t/>
            </a:r>
            <a:br>
              <a:rPr lang="en-US" b="1" i="1" dirty="0" smtClean="0">
                <a:solidFill>
                  <a:schemeClr val="tx2"/>
                </a:solidFill>
              </a:rPr>
            </a:br>
            <a:r>
              <a:rPr lang="en-US" b="1" i="1" dirty="0" smtClean="0">
                <a:solidFill>
                  <a:schemeClr val="tx2"/>
                </a:solidFill>
              </a:rPr>
              <a:t>2017-2018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8.</a:t>
            </a:r>
            <a:r>
              <a:rPr lang="bg-BG" sz="2500" dirty="0" smtClean="0"/>
              <a:t> Според Вас, преподавателите, водещи упражненията: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773138"/>
              </p:ext>
            </p:extLst>
          </p:nvPr>
        </p:nvGraphicFramePr>
        <p:xfrm>
          <a:off x="228600" y="762000"/>
          <a:ext cx="8610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Обобщение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236" y="1828800"/>
            <a:ext cx="7855527" cy="1724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bg-BG" dirty="0" smtClean="0"/>
              <a:t>Студентите </a:t>
            </a:r>
            <a:r>
              <a:rPr lang="bg-BG" dirty="0" smtClean="0"/>
              <a:t>са добре запознати с учебния план и със съдържанието на преподаваните дисциплини</a:t>
            </a:r>
          </a:p>
          <a:p>
            <a:pPr marL="0" indent="0">
              <a:buNone/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презентацията:</a:t>
            </a:r>
            <a:endParaRPr lang="bg-B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b="1" i="1" dirty="0" smtClean="0"/>
              <a:t>Тази презентация представлява извадка с въпроси от анонимно анкетно допитване проведено сред обучаващи се студенти по специалност “Фармация” в Медицински Университет - Варна. </a:t>
            </a:r>
            <a:endParaRPr lang="en-US" b="1" i="1" dirty="0" smtClean="0"/>
          </a:p>
          <a:p>
            <a:pPr algn="just"/>
            <a:endParaRPr lang="bg-BG" b="1" i="1" dirty="0" smtClean="0"/>
          </a:p>
          <a:p>
            <a:pPr algn="just"/>
            <a:r>
              <a:rPr lang="bg-BG" b="1" i="1" dirty="0" smtClean="0"/>
              <a:t>В настоящата презентация са включени данни</a:t>
            </a:r>
            <a:r>
              <a:rPr lang="en-US" b="1" i="1" dirty="0" smtClean="0"/>
              <a:t> </a:t>
            </a:r>
            <a:r>
              <a:rPr lang="bg-BG" b="1" i="1" dirty="0" smtClean="0"/>
              <a:t>само от най-актуалните въпроси, които предоставят информация относно студентското мнение за качеството на обучение, както и оценка за нивото на учебната работа във Факултета по Фармация в Медицински университет – Варна.</a:t>
            </a:r>
            <a:endParaRPr lang="bg-BG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анкетирани: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студенти от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 II, III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</a:t>
            </a: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</a:t>
            </a:r>
            <a:endParaRPr lang="bg-B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lvl="0"/>
            <a:r>
              <a:rPr lang="en-US" sz="2500" dirty="0" smtClean="0"/>
              <a:t>1.</a:t>
            </a:r>
            <a:r>
              <a:rPr lang="bg-BG" sz="2500" dirty="0" smtClean="0"/>
              <a:t> Според Вас актуална ли е информацията, която получавате по задължителните учебни дисциплини?</a:t>
            </a:r>
            <a:br>
              <a:rPr lang="bg-BG" sz="2500" dirty="0" smtClean="0"/>
            </a:br>
            <a:endParaRPr lang="bg-BG" sz="25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666745"/>
              </p:ext>
            </p:extLst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dirty="0" smtClean="0"/>
              <a:t>3.</a:t>
            </a:r>
            <a:r>
              <a:rPr lang="bg-BG" sz="2800" dirty="0" smtClean="0"/>
              <a:t> Имате ли информация за съдържанието на учебните програми по изучаваните от Вас дисциплини?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006945"/>
              </p:ext>
            </p:extLst>
          </p:nvPr>
        </p:nvGraphicFramePr>
        <p:xfrm>
          <a:off x="457200" y="990600"/>
          <a:ext cx="82296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4.</a:t>
            </a:r>
            <a:r>
              <a:rPr lang="bg-BG" sz="2500" dirty="0" smtClean="0"/>
              <a:t> До каква степен преподавания</a:t>
            </a:r>
            <a:r>
              <a:rPr lang="bg-BG" sz="2500" dirty="0"/>
              <a:t>т</a:t>
            </a:r>
            <a:r>
              <a:rPr lang="bg-BG" sz="2500" dirty="0" smtClean="0"/>
              <a:t> материал по време на лекции отговаря на съдържанието на обявената учебна програма по дисциплината?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967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5.</a:t>
            </a:r>
            <a:r>
              <a:rPr lang="bg-BG" sz="2500" dirty="0" smtClean="0"/>
              <a:t> Наясно ли сте със съдържанието на квалификационната характеристика на специалността, по която се обучавате?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1534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800" dirty="0" smtClean="0"/>
              <a:t>6.</a:t>
            </a:r>
            <a:r>
              <a:rPr lang="bg-BG" sz="2800" dirty="0" smtClean="0"/>
              <a:t> Запознати ли сте с учебния план, по който се обучавате?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0741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500" dirty="0" smtClean="0"/>
              <a:t>7.</a:t>
            </a:r>
            <a:r>
              <a:rPr lang="bg-BG" sz="2500" dirty="0" smtClean="0"/>
              <a:t> Според Вас, преподавателите водещи лекциите:</a:t>
            </a:r>
            <a:endParaRPr lang="bg-BG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929949"/>
              </p:ext>
            </p:extLst>
          </p:nvPr>
        </p:nvGraphicFramePr>
        <p:xfrm>
          <a:off x="228600" y="609600"/>
          <a:ext cx="86868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211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Анализ на резултатите от проведена анкета сред обучаващите се студенти по специалност “Фармация” в Медицински Университет Варна 2017-2018</vt:lpstr>
      <vt:lpstr>Цел на презентацията:</vt:lpstr>
      <vt:lpstr> </vt:lpstr>
      <vt:lpstr>1. Според Вас актуална ли е информацията, която получавате по задължителните учебни дисциплини? </vt:lpstr>
      <vt:lpstr>3. Имате ли информация за съдържанието на учебните програми по изучаваните от Вас дисциплини? </vt:lpstr>
      <vt:lpstr>4. До каква степен преподаваният материал по време на лекции отговаря на съдържанието на обявената учебна програма по дисциплината?</vt:lpstr>
      <vt:lpstr>5. Наясно ли сте със съдържанието на квалификационната характеристика на специалността, по която се обучавате?</vt:lpstr>
      <vt:lpstr>6. Запознати ли сте с учебния план, по който се обучавате? </vt:lpstr>
      <vt:lpstr>7. Според Вас, преподавателите водещи лекциите:</vt:lpstr>
      <vt:lpstr>8. Според Вас, преподавателите, водещи упражненията:</vt:lpstr>
      <vt:lpstr>Обобщение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обучаващите се студенти по специалност “Фармация” в Медицински Университет Варна</dc:title>
  <dc:creator>User</dc:creator>
  <cp:lastModifiedBy>Kachestvo-1</cp:lastModifiedBy>
  <cp:revision>75</cp:revision>
  <dcterms:created xsi:type="dcterms:W3CDTF">2006-08-16T00:00:00Z</dcterms:created>
  <dcterms:modified xsi:type="dcterms:W3CDTF">2020-09-29T11:08:39Z</dcterms:modified>
</cp:coreProperties>
</file>