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8" r:id="rId3"/>
    <p:sldId id="259" r:id="rId4"/>
    <p:sldId id="262" r:id="rId5"/>
    <p:sldId id="264" r:id="rId6"/>
    <p:sldId id="269" r:id="rId7"/>
    <p:sldId id="270" r:id="rId8"/>
    <p:sldId id="271" r:id="rId9"/>
    <p:sldId id="275" r:id="rId10"/>
    <p:sldId id="279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086" autoAdjust="0"/>
  </p:normalViewPr>
  <p:slideViewPr>
    <p:cSldViewPr>
      <p:cViewPr varScale="1">
        <p:scale>
          <a:sx n="82" d="100"/>
          <a:sy n="82" d="100"/>
        </p:scale>
        <p:origin x="763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102E-3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034-4EC2-8B37-56AFC3664CAD}"/>
                </c:ext>
              </c:extLst>
            </c:dLbl>
            <c:dLbl>
              <c:idx val="1"/>
              <c:layout>
                <c:manualLayout>
                  <c:x val="1.2345557499756946E-2"/>
                  <c:y val="-8.4180979826835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034-4EC2-8B37-56AFC3664CAD}"/>
                </c:ext>
              </c:extLst>
            </c:dLbl>
            <c:dLbl>
              <c:idx val="2"/>
              <c:layout>
                <c:manualLayout>
                  <c:x val="-2.3148148148148119E-2"/>
                  <c:y val="-1.1224130643578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034-4EC2-8B37-56AFC3664CAD}"/>
                </c:ext>
              </c:extLst>
            </c:dLbl>
            <c:dLbl>
              <c:idx val="3"/>
              <c:layout>
                <c:manualLayout>
                  <c:x val="-6.1728395061728392E-3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034-4EC2-8B37-56AFC3664CAD}"/>
                </c:ext>
              </c:extLst>
            </c:dLbl>
            <c:dLbl>
              <c:idx val="4"/>
              <c:layout>
                <c:manualLayout>
                  <c:x val="-6.4814814814814853E-2"/>
                  <c:y val="-1.12241306435779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034-4EC2-8B37-56AFC3664C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</c:v>
                </c:pt>
                <c:pt idx="1">
                  <c:v>0.02</c:v>
                </c:pt>
                <c:pt idx="2">
                  <c:v>0.09</c:v>
                </c:pt>
                <c:pt idx="3">
                  <c:v>0.1</c:v>
                </c:pt>
                <c:pt idx="4">
                  <c:v>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034-4EC2-8B37-56AFC3664C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6-E034-4EC2-8B37-56AFC3664CA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Категорично не</c:v>
                </c:pt>
                <c:pt idx="1">
                  <c:v>По-скоро не</c:v>
                </c:pt>
                <c:pt idx="2">
                  <c:v>Отчасти</c:v>
                </c:pt>
                <c:pt idx="3">
                  <c:v>По-скоро да</c:v>
                </c:pt>
                <c:pt idx="4">
                  <c:v>Да, напълно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7-E034-4EC2-8B37-56AFC3664C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84287872"/>
        <c:axId val="84289408"/>
        <c:axId val="0"/>
      </c:bar3DChart>
      <c:catAx>
        <c:axId val="8428787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84289408"/>
        <c:crosses val="autoZero"/>
        <c:auto val="1"/>
        <c:lblAlgn val="ctr"/>
        <c:lblOffset val="100"/>
        <c:noMultiLvlLbl val="0"/>
      </c:catAx>
      <c:valAx>
        <c:axId val="8428940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84287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412E-2"/>
                  <c:y val="0.218253968253968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ED9-4FC2-A2CF-D5929320BB73}"/>
                </c:ext>
              </c:extLst>
            </c:dLbl>
            <c:dLbl>
              <c:idx val="1"/>
              <c:layout>
                <c:manualLayout>
                  <c:x val="2.08333333333334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D9-4FC2-A2CF-D5929320BB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0.8</c:v>
                </c:pt>
                <c:pt idx="1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D9-4FC2-A2CF-D5929320BB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3-3ED9-4FC2-A2CF-D5929320BB7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4-3ED9-4FC2-A2CF-D5929320BB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87003136"/>
        <c:axId val="87004672"/>
        <c:axId val="0"/>
      </c:bar3DChart>
      <c:catAx>
        <c:axId val="87003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500" baseline="0"/>
            </a:pPr>
            <a:endParaRPr lang="en-US"/>
          </a:p>
        </c:txPr>
        <c:crossAx val="87004672"/>
        <c:crosses val="autoZero"/>
        <c:auto val="1"/>
        <c:lblAlgn val="ctr"/>
        <c:lblOffset val="100"/>
        <c:noMultiLvlLbl val="0"/>
      </c:catAx>
      <c:valAx>
        <c:axId val="8700467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87003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7.3302469135802475E-2"/>
                  <c:y val="-1.1904836921247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F09-44A5-98AC-26343733658E}"/>
                </c:ext>
              </c:extLst>
            </c:dLbl>
            <c:dLbl>
              <c:idx val="1"/>
              <c:layout>
                <c:manualLayout>
                  <c:x val="-8.3333454845922042E-2"/>
                  <c:y val="-1.4664408887733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F09-44A5-98AC-26343733658E}"/>
                </c:ext>
              </c:extLst>
            </c:dLbl>
            <c:dLbl>
              <c:idx val="2"/>
              <c:layout>
                <c:manualLayout>
                  <c:x val="-0.26157407407407496"/>
                  <c:y val="-7.93650793650794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F09-44A5-98AC-2634373365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Компютри</c:v>
                </c:pt>
                <c:pt idx="1">
                  <c:v>Интернет</c:v>
                </c:pt>
                <c:pt idx="2">
                  <c:v>Библиотека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F09-44A5-98AC-2634373365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Компютри</c:v>
                </c:pt>
                <c:pt idx="1">
                  <c:v>Интернет</c:v>
                </c:pt>
                <c:pt idx="2">
                  <c:v>Библиотека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4-9F09-44A5-98AC-26343733658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Компютри</c:v>
                </c:pt>
                <c:pt idx="1">
                  <c:v>Интернет</c:v>
                </c:pt>
                <c:pt idx="2">
                  <c:v>Библиотека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5-9F09-44A5-98AC-2634373365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one"/>
        <c:axId val="98859648"/>
        <c:axId val="98881920"/>
        <c:axId val="0"/>
      </c:bar3DChart>
      <c:catAx>
        <c:axId val="988596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98881920"/>
        <c:crosses val="autoZero"/>
        <c:auto val="1"/>
        <c:lblAlgn val="ctr"/>
        <c:lblOffset val="100"/>
        <c:noMultiLvlLbl val="0"/>
      </c:catAx>
      <c:valAx>
        <c:axId val="98881920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98859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Незадоволително</c:v>
                </c:pt>
                <c:pt idx="1">
                  <c:v>Задоволително</c:v>
                </c:pt>
                <c:pt idx="2">
                  <c:v>Добро</c:v>
                </c:pt>
                <c:pt idx="3">
                  <c:v>Отлично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</c:v>
                </c:pt>
                <c:pt idx="1">
                  <c:v>0.03</c:v>
                </c:pt>
                <c:pt idx="2">
                  <c:v>0.14000000000000001</c:v>
                </c:pt>
                <c:pt idx="3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1F-45BC-83AB-585860A9D74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Незадоволително</c:v>
                </c:pt>
                <c:pt idx="1">
                  <c:v>Задоволително</c:v>
                </c:pt>
                <c:pt idx="2">
                  <c:v>Добро</c:v>
                </c:pt>
                <c:pt idx="3">
                  <c:v>Отлично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D51F-45BC-83AB-585860A9D74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Незадоволително</c:v>
                </c:pt>
                <c:pt idx="1">
                  <c:v>Задоволително</c:v>
                </c:pt>
                <c:pt idx="2">
                  <c:v>Добро</c:v>
                </c:pt>
                <c:pt idx="3">
                  <c:v>Отлично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D51F-45BC-83AB-585860A9D7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98908800"/>
        <c:axId val="98935168"/>
        <c:axId val="0"/>
      </c:bar3DChart>
      <c:catAx>
        <c:axId val="9890880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98935168"/>
        <c:crosses val="autoZero"/>
        <c:auto val="1"/>
        <c:lblAlgn val="ctr"/>
        <c:lblOffset val="100"/>
        <c:noMultiLvlLbl val="0"/>
      </c:catAx>
      <c:valAx>
        <c:axId val="98935168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500" baseline="0"/>
            </a:pPr>
            <a:endParaRPr lang="en-US"/>
          </a:p>
        </c:txPr>
        <c:crossAx val="989088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6898913677456988"/>
          <c:y val="0"/>
          <c:w val="0.50574851754641825"/>
          <c:h val="0.88841336086927736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Конкретна работа с болните</c:v>
                </c:pt>
                <c:pt idx="1">
                  <c:v>Регламентиране на часове за клинични дежурства </c:v>
                </c:pt>
                <c:pt idx="2">
                  <c:v>Активни форми на обучение</c:v>
                </c:pt>
                <c:pt idx="3">
                  <c:v>Увеличаване на практическите упражнения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0.44</c:v>
                </c:pt>
                <c:pt idx="1">
                  <c:v>0.23</c:v>
                </c:pt>
                <c:pt idx="2">
                  <c:v>0.7</c:v>
                </c:pt>
                <c:pt idx="3">
                  <c:v>0.69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E3-44F2-80D9-33129920C79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Конкретна работа с болните</c:v>
                </c:pt>
                <c:pt idx="1">
                  <c:v>Регламентиране на часове за клинични дежурства </c:v>
                </c:pt>
                <c:pt idx="2">
                  <c:v>Активни форми на обучение</c:v>
                </c:pt>
                <c:pt idx="3">
                  <c:v>Увеличаване на практическите упражнения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A1E3-44F2-80D9-33129920C79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Конкретна работа с болните</c:v>
                </c:pt>
                <c:pt idx="1">
                  <c:v>Регламентиране на часове за клинични дежурства </c:v>
                </c:pt>
                <c:pt idx="2">
                  <c:v>Активни форми на обучение</c:v>
                </c:pt>
                <c:pt idx="3">
                  <c:v>Увеличаване на практическите упражнения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A1E3-44F2-80D9-33129920C79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98982528"/>
        <c:axId val="98992512"/>
        <c:axId val="0"/>
      </c:bar3DChart>
      <c:catAx>
        <c:axId val="989825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98992512"/>
        <c:crosses val="autoZero"/>
        <c:auto val="1"/>
        <c:lblAlgn val="ctr"/>
        <c:lblOffset val="100"/>
        <c:noMultiLvlLbl val="0"/>
      </c:catAx>
      <c:valAx>
        <c:axId val="98992512"/>
        <c:scaling>
          <c:orientation val="minMax"/>
        </c:scaling>
        <c:delete val="0"/>
        <c:axPos val="b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989825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22678246816370176"/>
                  <c:y val="-0.2559076407232377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4B6-4E6E-9AF6-D57758CA8832}"/>
                </c:ext>
              </c:extLst>
            </c:dLbl>
            <c:dLbl>
              <c:idx val="1"/>
              <c:layout>
                <c:manualLayout>
                  <c:x val="0.10041727422961014"/>
                  <c:y val="0.12248780802778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B6-4E6E-9AF6-D57758CA88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0.87</c:v>
                </c:pt>
                <c:pt idx="1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4B6-4E6E-9AF6-D57758CA883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3.9481688052882276E-2"/>
                  <c:y val="8.26271186440677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BA2-4100-942E-4A0F43E464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0.95</c:v>
                </c:pt>
                <c:pt idx="1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15-4721-969B-5A2B55BFEDC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Кариерен център</c:v>
                </c:pt>
                <c:pt idx="1">
                  <c:v>Социално-битови условия</c:v>
                </c:pt>
                <c:pt idx="2">
                  <c:v>Университетска библиотека</c:v>
                </c:pt>
                <c:pt idx="3">
                  <c:v>Работа на Студентски съвет</c:v>
                </c:pt>
                <c:pt idx="4">
                  <c:v>Административно обслужване на студентите</c:v>
                </c:pt>
                <c:pt idx="5">
                  <c:v>Материално-техническа база</c:v>
                </c:pt>
                <c:pt idx="6">
                  <c:v>Материално-техническа обезпеченост</c:v>
                </c:pt>
                <c:pt idx="7">
                  <c:v>Практическа подготовка</c:v>
                </c:pt>
                <c:pt idx="8">
                  <c:v>Теоретична подготовка</c:v>
                </c:pt>
                <c:pt idx="9">
                  <c:v>Организация на учебния процес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4.7</c:v>
                </c:pt>
                <c:pt idx="1">
                  <c:v>5</c:v>
                </c:pt>
                <c:pt idx="2">
                  <c:v>5.3</c:v>
                </c:pt>
                <c:pt idx="3">
                  <c:v>5.3</c:v>
                </c:pt>
                <c:pt idx="4">
                  <c:v>5</c:v>
                </c:pt>
                <c:pt idx="5">
                  <c:v>5.4</c:v>
                </c:pt>
                <c:pt idx="6">
                  <c:v>5.0999999999999996</c:v>
                </c:pt>
                <c:pt idx="7">
                  <c:v>5.2</c:v>
                </c:pt>
                <c:pt idx="8">
                  <c:v>5.3</c:v>
                </c:pt>
                <c:pt idx="9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B2-4660-8213-02E1B97C732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Кариерен център</c:v>
                </c:pt>
                <c:pt idx="1">
                  <c:v>Социално-битови условия</c:v>
                </c:pt>
                <c:pt idx="2">
                  <c:v>Университетска библиотека</c:v>
                </c:pt>
                <c:pt idx="3">
                  <c:v>Работа на Студентски съвет</c:v>
                </c:pt>
                <c:pt idx="4">
                  <c:v>Административно обслужване на студентите</c:v>
                </c:pt>
                <c:pt idx="5">
                  <c:v>Материално-техническа база</c:v>
                </c:pt>
                <c:pt idx="6">
                  <c:v>Материално-техническа обезпеченост</c:v>
                </c:pt>
                <c:pt idx="7">
                  <c:v>Практическа подготовка</c:v>
                </c:pt>
                <c:pt idx="8">
                  <c:v>Теоретична подготовка</c:v>
                </c:pt>
                <c:pt idx="9">
                  <c:v>Организация на учебния процес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1-14B2-4660-8213-02E1B97C732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Кариерен център</c:v>
                </c:pt>
                <c:pt idx="1">
                  <c:v>Социално-битови условия</c:v>
                </c:pt>
                <c:pt idx="2">
                  <c:v>Университетска библиотека</c:v>
                </c:pt>
                <c:pt idx="3">
                  <c:v>Работа на Студентски съвет</c:v>
                </c:pt>
                <c:pt idx="4">
                  <c:v>Административно обслужване на студентите</c:v>
                </c:pt>
                <c:pt idx="5">
                  <c:v>Материално-техническа база</c:v>
                </c:pt>
                <c:pt idx="6">
                  <c:v>Материално-техническа обезпеченост</c:v>
                </c:pt>
                <c:pt idx="7">
                  <c:v>Практическа подготовка</c:v>
                </c:pt>
                <c:pt idx="8">
                  <c:v>Теоретична подготовка</c:v>
                </c:pt>
                <c:pt idx="9">
                  <c:v>Организация на учебния процес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2-14B2-4660-8213-02E1B97C732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03618432"/>
        <c:axId val="103619968"/>
        <c:axId val="0"/>
      </c:bar3DChart>
      <c:catAx>
        <c:axId val="10361843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500" b="1"/>
            </a:pPr>
            <a:endParaRPr lang="en-US"/>
          </a:p>
        </c:txPr>
        <c:crossAx val="103619968"/>
        <c:crosses val="autoZero"/>
        <c:auto val="1"/>
        <c:lblAlgn val="ctr"/>
        <c:lblOffset val="100"/>
        <c:noMultiLvlLbl val="0"/>
      </c:catAx>
      <c:valAx>
        <c:axId val="10361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3618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2C09B-50B0-468F-9E3A-5CDA255EFEF4}" type="datetimeFigureOut">
              <a:rPr lang="bg-BG" smtClean="0"/>
              <a:pPr/>
              <a:t>12.3.2020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8FAF0-5DA8-45DA-AE13-32C85AEC7C14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08FAF0-5DA8-45DA-AE13-32C85AEC7C14}" type="slidenum">
              <a:rPr lang="bg-BG" smtClean="0"/>
              <a:pPr/>
              <a:t>1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55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03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5492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50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7930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29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649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77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7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4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2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88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1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30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8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528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1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2"/>
                </a:solidFill>
              </a:rPr>
              <a:t/>
            </a:r>
            <a:br>
              <a:rPr lang="en-US" sz="3600" dirty="0" smtClean="0">
                <a:solidFill>
                  <a:schemeClr val="bg2"/>
                </a:solidFill>
              </a:rPr>
            </a:br>
            <a:r>
              <a:rPr lang="bg-BG" sz="4000" b="1" i="1" dirty="0" smtClean="0">
                <a:solidFill>
                  <a:schemeClr val="tx2"/>
                </a:solidFill>
              </a:rPr>
              <a:t>Анализ на резултатите от проведена анкета сред завършилите Медицински колеж - Варна</a:t>
            </a:r>
            <a:r>
              <a:rPr lang="en-US" sz="4000" b="1" i="1" dirty="0" smtClean="0">
                <a:solidFill>
                  <a:schemeClr val="tx2"/>
                </a:solidFill>
              </a:rPr>
              <a:t/>
            </a:r>
            <a:br>
              <a:rPr lang="en-US" sz="4000" b="1" i="1" dirty="0" smtClean="0">
                <a:solidFill>
                  <a:schemeClr val="tx2"/>
                </a:solidFill>
              </a:rPr>
            </a:br>
            <a:r>
              <a:rPr lang="en-US" sz="4000" b="1" i="1" dirty="0" smtClean="0">
                <a:solidFill>
                  <a:schemeClr val="tx2"/>
                </a:solidFill>
              </a:rPr>
              <a:t>(</a:t>
            </a:r>
            <a:r>
              <a:rPr lang="bg-BG" sz="4000" b="1" i="1" dirty="0" smtClean="0">
                <a:solidFill>
                  <a:schemeClr val="tx2"/>
                </a:solidFill>
              </a:rPr>
              <a:t>201</a:t>
            </a:r>
            <a:r>
              <a:rPr lang="en-US" sz="4000" b="1" i="1" dirty="0" smtClean="0">
                <a:solidFill>
                  <a:schemeClr val="tx2"/>
                </a:solidFill>
              </a:rPr>
              <a:t>7</a:t>
            </a:r>
            <a:r>
              <a:rPr lang="bg-BG" sz="4000" b="1" i="1" dirty="0" smtClean="0">
                <a:solidFill>
                  <a:schemeClr val="tx2"/>
                </a:solidFill>
              </a:rPr>
              <a:t>-201</a:t>
            </a:r>
            <a:r>
              <a:rPr lang="en-US" sz="4000" b="1" i="1" dirty="0" smtClean="0">
                <a:solidFill>
                  <a:schemeClr val="tx2"/>
                </a:solidFill>
              </a:rPr>
              <a:t>8</a:t>
            </a:r>
            <a:r>
              <a:rPr lang="bg-BG" sz="4000" b="1" i="1" dirty="0" smtClean="0">
                <a:solidFill>
                  <a:schemeClr val="tx2"/>
                </a:solidFill>
              </a:rPr>
              <a:t>г.)</a:t>
            </a:r>
            <a:endParaRPr lang="bg-BG" sz="4000" b="1" i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r>
              <a:rPr lang="bg-BG" sz="2800" dirty="0" smtClean="0"/>
              <a:t>Считате ли, че обучението и квалификацията, които Ви дава Медицински колеж– Варна Ви правят конкурентноспособни на Ваши колеги, получили образование в друго учебно заведение? 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389226"/>
              </p:ext>
            </p:extLst>
          </p:nvPr>
        </p:nvGraphicFramePr>
        <p:xfrm>
          <a:off x="457200" y="19812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2800" dirty="0" smtClean="0"/>
              <a:t>Моля, посочете Вашата оценка (по шестобалната система)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529972"/>
              </p:ext>
            </p:extLst>
          </p:nvPr>
        </p:nvGraphicFramePr>
        <p:xfrm>
          <a:off x="152400" y="838200"/>
          <a:ext cx="88392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bg-BG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 на презентацията:</a:t>
            </a:r>
            <a:endParaRPr lang="bg-BG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 algn="just"/>
            <a:r>
              <a:rPr lang="bg-BG" b="1" i="1" dirty="0" smtClean="0"/>
              <a:t>Тази презентация представлява извадка с въпроси от анонимно анкетно допитване проведено сред студенти завършили Медицински колеж - Варна. </a:t>
            </a:r>
            <a:endParaRPr lang="en-US" b="1" i="1" dirty="0" smtClean="0"/>
          </a:p>
          <a:p>
            <a:pPr algn="just"/>
            <a:endParaRPr lang="bg-BG" b="1" i="1" dirty="0" smtClean="0"/>
          </a:p>
          <a:p>
            <a:pPr algn="just"/>
            <a:r>
              <a:rPr lang="bg-BG" b="1" i="1" dirty="0" smtClean="0"/>
              <a:t>В настоящата презентация са включени данни</a:t>
            </a:r>
            <a:r>
              <a:rPr lang="en-US" b="1" i="1" dirty="0" smtClean="0"/>
              <a:t> </a:t>
            </a:r>
            <a:r>
              <a:rPr lang="bg-BG" b="1" i="1" dirty="0" smtClean="0"/>
              <a:t>само от най-актуалните въпроси, които предоставят информация </a:t>
            </a:r>
            <a:r>
              <a:rPr lang="bg-BG" b="1" i="1" smtClean="0"/>
              <a:t>относно очакванията </a:t>
            </a:r>
            <a:r>
              <a:rPr lang="bg-BG" b="1" i="1" dirty="0" smtClean="0"/>
              <a:t>и впечатленията на студентите, както и оценката, която</a:t>
            </a:r>
            <a:r>
              <a:rPr lang="en-US" b="1" i="1" dirty="0" smtClean="0"/>
              <a:t> </a:t>
            </a:r>
            <a:r>
              <a:rPr lang="bg-BG" b="1" i="1" dirty="0" smtClean="0"/>
              <a:t>завършилите Медицински колеж - Варна са изградили за качеството на учебния процес през годините. </a:t>
            </a:r>
            <a:endParaRPr lang="bg-BG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bg-BG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Брой анкетирани: 244</a:t>
            </a:r>
            <a:endParaRPr lang="bg-BG" sz="2400" b="1" i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Обучението отговори ли на Вашите очаквания? </a:t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555450"/>
              </p:ext>
            </p:extLst>
          </p:nvPr>
        </p:nvGraphicFramePr>
        <p:xfrm>
          <a:off x="1943100" y="2133600"/>
          <a:ext cx="65913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Одобрявате ли лекцията като метод на обучение?</a:t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484651"/>
              </p:ext>
            </p:extLst>
          </p:nvPr>
        </p:nvGraphicFramePr>
        <p:xfrm>
          <a:off x="1943100" y="2133600"/>
          <a:ext cx="65913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bg-BG" sz="3000" dirty="0" smtClean="0"/>
              <a:t>Имахте ли възможност по време на следването си да използвате в МУ:</a:t>
            </a:r>
            <a:endParaRPr lang="bg-BG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9627590"/>
              </p:ext>
            </p:extLst>
          </p:nvPr>
        </p:nvGraphicFramePr>
        <p:xfrm>
          <a:off x="457200" y="1524000"/>
          <a:ext cx="8229600" cy="460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000" dirty="0" smtClean="0"/>
              <a:t>Как оценявате осигуреността на библиотеката (учебни материали, учебници, ръководства, електронни носители)?</a:t>
            </a:r>
            <a:endParaRPr lang="bg-BG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304545"/>
              </p:ext>
            </p:extLst>
          </p:nvPr>
        </p:nvGraphicFramePr>
        <p:xfrm>
          <a:off x="1943100" y="2133600"/>
          <a:ext cx="65913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000" dirty="0" smtClean="0"/>
              <a:t>Според Вас къде могат да се намерят резерви за подобряване практическата подготовка по време на следването и следдипломното обучение?</a:t>
            </a:r>
            <a:endParaRPr lang="bg-BG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3071281"/>
              </p:ext>
            </p:extLst>
          </p:nvPr>
        </p:nvGraphicFramePr>
        <p:xfrm>
          <a:off x="1943100" y="2133600"/>
          <a:ext cx="6591300" cy="3778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3300" dirty="0" smtClean="0"/>
              <a:t>По време на обучението си имахте ли възможност за самостоятелна работа?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3336785"/>
              </p:ext>
            </p:extLst>
          </p:nvPr>
        </p:nvGraphicFramePr>
        <p:xfrm>
          <a:off x="457200" y="1371600"/>
          <a:ext cx="8229600" cy="475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802</TotalTime>
  <Words>192</Words>
  <Application>Microsoft Office PowerPoint</Application>
  <PresentationFormat>On-screen Show (4:3)</PresentationFormat>
  <Paragraphs>23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Wisp</vt:lpstr>
      <vt:lpstr> Анализ на резултатите от проведена анкета сред завършилите Медицински колеж - Варна (2017-2018г.)</vt:lpstr>
      <vt:lpstr>Цел на презентацията:</vt:lpstr>
      <vt:lpstr>PowerPoint Presentation</vt:lpstr>
      <vt:lpstr>Обучението отговори ли на Вашите очаквания?  </vt:lpstr>
      <vt:lpstr>Одобрявате ли лекцията като метод на обучение? </vt:lpstr>
      <vt:lpstr>Имахте ли възможност по време на следването си да използвате в МУ:</vt:lpstr>
      <vt:lpstr>Как оценявате осигуреността на библиотеката (учебни материали, учебници, ръководства, електронни носители)?</vt:lpstr>
      <vt:lpstr>Според Вас къде могат да се намерят резерви за подобряване практическата подготовка по време на следването и следдипломното обучение?</vt:lpstr>
      <vt:lpstr>По време на обучението си имахте ли възможност за самостоятелна работа? </vt:lpstr>
      <vt:lpstr>Считате ли, че обучението и квалификацията, които Ви дава Медицински колеж– Варна Ви правят конкурентноспособни на Ваши колеги, получили образование в друго учебно заведение?  </vt:lpstr>
      <vt:lpstr>Моля, посочете Вашата оценка (по шестобалната система)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 резултатите от проведена анкета сред завършилите специалност “Медицина” в Медицински Университет Варна</dc:title>
  <dc:creator>User</dc:creator>
  <cp:lastModifiedBy>Windows User</cp:lastModifiedBy>
  <cp:revision>104</cp:revision>
  <dcterms:created xsi:type="dcterms:W3CDTF">2006-08-16T00:00:00Z</dcterms:created>
  <dcterms:modified xsi:type="dcterms:W3CDTF">2020-03-12T11:10:33Z</dcterms:modified>
</cp:coreProperties>
</file>