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58" r:id="rId3"/>
    <p:sldId id="261" r:id="rId4"/>
    <p:sldId id="259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5F5F5F"/>
    <a:srgbClr val="003A78"/>
    <a:srgbClr val="002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6" autoAdjust="0"/>
    <p:restoredTop sz="94660"/>
  </p:normalViewPr>
  <p:slideViewPr>
    <p:cSldViewPr snapToGrid="0" snapToObjects="1">
      <p:cViewPr>
        <p:scale>
          <a:sx n="70" d="100"/>
          <a:sy n="70" d="100"/>
        </p:scale>
        <p:origin x="-130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F9CAA4-D264-4AD3-B51E-D47AE9F08268}" type="datetimeFigureOut">
              <a:rPr lang="fr-FR"/>
              <a:pPr>
                <a:defRPr/>
              </a:pPr>
              <a:t>15/09/2015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093A3F-884E-4302-BBA2-242AABBE15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295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E3A332-C4DD-40A5-9E5C-3BB6C2AFD4CC}" type="datetimeFigureOut">
              <a:rPr lang="fr-FR"/>
              <a:pPr>
                <a:defRPr/>
              </a:pPr>
              <a:t>15/09/2015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BCEB2A-038C-4EFF-BE92-5E0974619D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091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AB3B8-DB1D-437B-A210-53DF52522E7E}" type="datetimeFigureOut">
              <a:rPr lang="fr-FR"/>
              <a:pPr>
                <a:defRPr/>
              </a:pPr>
              <a:t>15/09/2015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EDA7E-FCF9-4860-9AB1-11444C9AFB8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AC043-99BE-4CF8-A454-7ACC29ED6391}" type="datetimeFigureOut">
              <a:rPr lang="fr-FR"/>
              <a:pPr>
                <a:defRPr/>
              </a:pPr>
              <a:t>15/09/2015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18740-7C55-4C74-8D56-842AA793009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891E97-7267-4B90-AC70-B3D6C4A349B7}" type="datetimeFigureOut">
              <a:rPr lang="fr-FR"/>
              <a:pPr>
                <a:defRPr/>
              </a:pPr>
              <a:t>15/09/2015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A5490F-43D6-4496-A131-E4F9AEA79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FDF162-C735-4FCB-9BD7-E8237A5626E0}" type="datetimeFigureOut">
              <a:rPr lang="fr-FR"/>
              <a:pPr>
                <a:defRPr/>
              </a:pPr>
              <a:t>15/09/2015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6F34A0-4F7F-4848-9DF2-228E3BB604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E52F10-139D-4952-A377-B7FF08224CB1}" type="datetimeFigureOut">
              <a:rPr lang="fr-FR"/>
              <a:pPr>
                <a:defRPr/>
              </a:pPr>
              <a:t>15/09/2015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629D57-AEB7-4296-ABD0-C5CB0189DB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6B3C866-2730-4B54-9B91-ED466502DB0E}" type="datetimeFigureOut">
              <a:rPr lang="fr-FR"/>
              <a:pPr>
                <a:defRPr/>
              </a:pPr>
              <a:t>15/09/2015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356867-066C-4E78-8A82-CC2B71AF4B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7EB609A-F07F-4465-BFB4-78287CAC0606}" type="datetimeFigureOut">
              <a:rPr lang="fr-FR"/>
              <a:pPr>
                <a:defRPr/>
              </a:pPr>
              <a:t>15/09/2015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99A08-7CC5-4E87-AE99-530AD361FF4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CEEA83-6938-47E7-B37D-E31CCB4E4613}" type="datetimeFigureOut">
              <a:rPr lang="fr-FR"/>
              <a:pPr>
                <a:defRPr/>
              </a:pPr>
              <a:t>15/09/2015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C8B6ED-A412-491B-AC03-CB8A5FAF05B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162D234-23A2-43C6-AEA3-FF9C32F4C0A6}" type="datetimeFigureOut">
              <a:rPr lang="fr-FR"/>
              <a:pPr>
                <a:defRPr/>
              </a:pPr>
              <a:t>15/09/2015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220256-E0BE-4748-B626-158B7B2032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BA78708-BFAA-4DE0-AD29-9D0D54E73097}" type="datetimeFigureOut">
              <a:rPr lang="fr-FR"/>
              <a:pPr>
                <a:defRPr/>
              </a:pPr>
              <a:t>15/09/2015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F5BBBA-CF90-4DAD-B69F-82EE7893F2E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8DF6B-D000-4424-AB64-D710AAE5C964}" type="datetimeFigureOut">
              <a:rPr lang="fr-FR"/>
              <a:pPr>
                <a:defRPr/>
              </a:pPr>
              <a:t>15/09/2015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C45C2-5B32-4DCF-A758-BB53B393D4E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D53F33A-E5A5-44EC-BEFD-4BB6A8139C91}" type="datetimeFigureOut">
              <a:rPr lang="fr-FR"/>
              <a:pPr>
                <a:defRPr/>
              </a:pPr>
              <a:t>15/09/2015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6309B4-057B-471A-8EB1-ECB4F05BD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0451E-C596-4285-96E2-74CDC7B485EC}" type="datetimeFigureOut">
              <a:rPr lang="fr-FR"/>
              <a:pPr>
                <a:defRPr/>
              </a:pPr>
              <a:t>15/09/2015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5FD757-E6BF-41BD-8268-E025CBE93A1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6972C-2AA9-44DC-91D8-797F6F249D21}" type="datetimeFigureOut">
              <a:rPr lang="fr-FR"/>
              <a:pPr>
                <a:defRPr/>
              </a:pPr>
              <a:t>15/09/2015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37C014-D915-4BDC-AA74-46F1B65BFE5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17D23-EFA2-4C47-8DAC-47F813F27D7F}" type="datetimeFigureOut">
              <a:rPr lang="fr-FR"/>
              <a:pPr>
                <a:defRPr/>
              </a:pPr>
              <a:t>15/09/2015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436C4-D2CA-41D4-A95D-1A0F0B6E6BD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667CD-015A-49AC-A2E3-46D340CDABDA}" type="datetimeFigureOut">
              <a:rPr lang="fr-FR"/>
              <a:pPr>
                <a:defRPr/>
              </a:pPr>
              <a:t>15/09/2015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A5D22-5403-4A7D-A841-63E5B4F896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78A15-7D7F-465F-B553-602C648860B5}" type="datetimeFigureOut">
              <a:rPr lang="fr-FR"/>
              <a:pPr>
                <a:defRPr/>
              </a:pPr>
              <a:t>15/09/2015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660DF-35E6-4ED7-9BF3-3716B686735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2733-6639-4BA3-BBB0-2507898E9CB3}" type="datetimeFigureOut">
              <a:rPr lang="fr-FR"/>
              <a:pPr>
                <a:defRPr/>
              </a:pPr>
              <a:t>15/09/2015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DEBE8-4FF5-4E4D-BA6C-EB84B1D13E1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3C842-1407-4DED-808F-97C0810DD7FF}" type="datetimeFigureOut">
              <a:rPr lang="fr-FR"/>
              <a:pPr>
                <a:defRPr/>
              </a:pPr>
              <a:t>15/09/2015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14EAC-DCC8-484F-9416-4FED94BC74A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23B2E-6C81-4783-BF0B-84C36A624DDC}" type="datetimeFigureOut">
              <a:rPr lang="fr-FR"/>
              <a:pPr>
                <a:defRPr/>
              </a:pPr>
              <a:t>15/09/2015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9BC6E-46C4-46DF-8DA0-681C2894E9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2100" y="127000"/>
            <a:ext cx="8559800" cy="6591300"/>
          </a:xfrm>
          <a:prstGeom prst="rect">
            <a:avLst/>
          </a:prstGeom>
        </p:spPr>
      </p:pic>
      <p:pic>
        <p:nvPicPr>
          <p:cNvPr id="1032" name="Image 11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404813" y="-1000125"/>
            <a:ext cx="9956801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 descr="LogosEEAgrantsNORWAYgrants_CMJN.em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8640"/>
            <a:ext cx="1690603" cy="4874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2100" y="127000"/>
            <a:ext cx="8559800" cy="6591300"/>
          </a:xfrm>
          <a:prstGeom prst="rect">
            <a:avLst/>
          </a:prstGeom>
        </p:spPr>
      </p:pic>
      <p:pic>
        <p:nvPicPr>
          <p:cNvPr id="13315" name="Image 10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404813" y="-427038"/>
            <a:ext cx="9956801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LogosEEAgrantsNORWAYgrants_CMJN.em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3" y="448081"/>
            <a:ext cx="2497199" cy="7200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286603" y="4753497"/>
            <a:ext cx="8570793" cy="9540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bg-BG" b="1" dirty="0">
                <a:latin typeface="Cambria"/>
                <a:ea typeface="Calibri"/>
                <a:cs typeface="Times New Roman"/>
              </a:rPr>
              <a:t>Проект: Повишаване капацитета на "Лабораторията по химия на храни и околна среда„ в Медицински университет – Варна и превръщането й в специализирана лаборатория за изследването на морски и сладководни ресурси и </a:t>
            </a:r>
            <a:r>
              <a:rPr lang="bg-BG" b="1" dirty="0" smtClean="0">
                <a:latin typeface="Cambria"/>
                <a:ea typeface="Calibri"/>
                <a:cs typeface="Times New Roman"/>
              </a:rPr>
              <a:t>аквакултури</a:t>
            </a:r>
            <a:endParaRPr lang="en-US" b="1" dirty="0" smtClean="0">
              <a:latin typeface="Cambria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bg-BG" b="1" dirty="0" smtClean="0">
                <a:latin typeface="Cambria"/>
                <a:ea typeface="Calibri"/>
                <a:cs typeface="Times New Roman"/>
              </a:rPr>
              <a:t>Ръководитвел на проекта проф. Мона Станчева, дхн</a:t>
            </a:r>
            <a:endParaRPr lang="bg-BG" b="1" dirty="0">
              <a:latin typeface="Cambria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b="1" dirty="0" smtClean="0">
                <a:latin typeface="Cambria"/>
                <a:ea typeface="Calibri"/>
                <a:cs typeface="Times New Roman"/>
              </a:rPr>
              <a:t>20.05.2015</a:t>
            </a:r>
            <a:r>
              <a:rPr lang="bg-BG" b="1" dirty="0" smtClean="0">
                <a:latin typeface="Cambria"/>
                <a:ea typeface="Calibri"/>
                <a:cs typeface="Times New Roman"/>
              </a:rPr>
              <a:t> </a:t>
            </a:r>
            <a:r>
              <a:rPr lang="bg-BG" b="1" dirty="0">
                <a:latin typeface="Cambria"/>
                <a:ea typeface="Calibri"/>
                <a:cs typeface="Times New Roman"/>
              </a:rPr>
              <a:t>г.</a:t>
            </a:r>
            <a:endParaRPr lang="fr-FR" b="1" dirty="0">
              <a:latin typeface="Cambria"/>
              <a:ea typeface="Calibri"/>
              <a:cs typeface="Times New Roman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659" y="249469"/>
            <a:ext cx="1197211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6604" y="1695787"/>
            <a:ext cx="8570792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 b="1" dirty="0">
                <a:effectLst/>
                <a:latin typeface="Cambria"/>
                <a:ea typeface="Calibri"/>
                <a:cs typeface="Times New Roman"/>
              </a:rPr>
              <a:t>FINANCIAL MECHANISM</a:t>
            </a:r>
            <a:endParaRPr lang="bg-BG" sz="1400" b="1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en-US" sz="1400" b="1" dirty="0">
                <a:effectLst/>
                <a:latin typeface="Cambria"/>
                <a:ea typeface="Calibri"/>
                <a:cs typeface="Times New Roman"/>
              </a:rPr>
              <a:t>OF THE EUROPEAN ECONOMIC AREA 2009-2014</a:t>
            </a:r>
            <a:endParaRPr lang="bg-BG" sz="1400" b="1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bg-BG" sz="1400" b="1" dirty="0">
                <a:effectLst/>
                <a:latin typeface="Cambria"/>
                <a:ea typeface="Calibri"/>
                <a:cs typeface="Times New Roman"/>
              </a:rPr>
              <a:t>ФИНАНСОВ МЕХАНИЗЪМ</a:t>
            </a:r>
            <a:endParaRPr lang="bg-BG" sz="1400" b="1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bg-BG" sz="1400" b="1" dirty="0">
                <a:effectLst/>
                <a:latin typeface="Cambria"/>
                <a:ea typeface="Calibri"/>
                <a:cs typeface="Times New Roman"/>
              </a:rPr>
              <a:t>НА ЕВРОПЕЙСКОТО ИКОНОМИЧЕСКО ПРОСТРАНСТВО 2009-2014</a:t>
            </a:r>
            <a:endParaRPr lang="bg-BG" sz="1400" b="1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sz="1400" b="1" dirty="0">
                <a:effectLst/>
                <a:latin typeface="Cambria"/>
                <a:ea typeface="Calibri"/>
                <a:cs typeface="Times New Roman"/>
              </a:rPr>
              <a:t> </a:t>
            </a:r>
            <a:endParaRPr lang="bg-BG" sz="1400" b="1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en-US" sz="1400" b="1" dirty="0">
                <a:effectLst/>
                <a:latin typeface="Cambria"/>
                <a:ea typeface="Calibri"/>
                <a:cs typeface="Times New Roman"/>
              </a:rPr>
              <a:t>BG</a:t>
            </a:r>
            <a:r>
              <a:rPr lang="bg-BG" sz="1400" b="1" dirty="0">
                <a:effectLst/>
                <a:latin typeface="Cambria"/>
                <a:ea typeface="Calibri"/>
                <a:cs typeface="Times New Roman"/>
              </a:rPr>
              <a:t>02 ИНТЕГРИРАНО УПРАВЛЕНИЕ НА МОРСКИТЕ И ВЪТРЕШНИ ВОДИ</a:t>
            </a:r>
            <a:endParaRPr lang="bg-BG" sz="1400" b="1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en-US" sz="1400" b="1" dirty="0">
                <a:effectLst/>
                <a:latin typeface="Cambria"/>
                <a:ea typeface="Calibri"/>
                <a:cs typeface="Times New Roman"/>
              </a:rPr>
              <a:t>BG02</a:t>
            </a:r>
            <a:r>
              <a:rPr lang="bg-BG" sz="1400" b="1" dirty="0">
                <a:effectLst/>
                <a:latin typeface="Cambria"/>
                <a:ea typeface="Calibri"/>
                <a:cs typeface="Times New Roman"/>
              </a:rPr>
              <a:t>.03: ПОВИШЕН КАПАЦИТЕТ ЗА ОЦЕНКА И ПРОГНОЗИРАНЕ НА СЪСТОЯНИЕТО НА ОКОЛНАТА СРЕДА В </a:t>
            </a:r>
            <a:r>
              <a:rPr lang="bg-BG" sz="1400" b="1" dirty="0" smtClean="0">
                <a:effectLst/>
                <a:latin typeface="Cambria"/>
                <a:ea typeface="Calibri"/>
                <a:cs typeface="Times New Roman"/>
              </a:rPr>
              <a:t>МОРСКИТЕ </a:t>
            </a:r>
            <a:r>
              <a:rPr lang="bg-BG" sz="1400" b="1" dirty="0">
                <a:effectLst/>
                <a:latin typeface="Cambria"/>
                <a:ea typeface="Calibri"/>
                <a:cs typeface="Times New Roman"/>
              </a:rPr>
              <a:t>И ВЪТРЕШНИТЕ ВОДИ</a:t>
            </a:r>
            <a:endParaRPr lang="bg-BG" sz="14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532053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bg-BG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603" y="1128370"/>
            <a:ext cx="857079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sz="2000" dirty="0">
                <a:latin typeface="Verdana" pitchFamily="34" charset="0"/>
              </a:rPr>
              <a:t>Лабораторията  е създадена през 2007г. по проект,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bg-BG" sz="2000" dirty="0">
                <a:latin typeface="Verdana" pitchFamily="34" charset="0"/>
              </a:rPr>
              <a:t>финансиран от МОН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bg-BG" sz="2000" dirty="0">
                <a:latin typeface="Verdana" pitchFamily="34" charset="0"/>
              </a:rPr>
              <a:t>    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sz="2000" dirty="0">
                <a:latin typeface="Verdana" pitchFamily="34" charset="0"/>
              </a:rPr>
              <a:t>2009-2012г. е реализиран проект: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bg-BG" sz="2000" dirty="0">
              <a:latin typeface="Verdana" pitchFamily="34" charset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bg-BG" sz="2000" dirty="0">
                <a:latin typeface="Verdana" pitchFamily="34" charset="0"/>
              </a:rPr>
              <a:t>  „Безопасност и хранителна стойност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bg-BG" sz="2000" dirty="0">
                <a:latin typeface="Verdana" pitchFamily="34" charset="0"/>
              </a:rPr>
              <a:t>на черноморски риби „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bg-BG" sz="2000" dirty="0">
              <a:latin typeface="Verdana" pitchFamily="34" charset="0"/>
            </a:endParaRP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sz="2000" dirty="0">
                <a:latin typeface="Verdana" pitchFamily="34" charset="0"/>
              </a:rPr>
              <a:t>2012 г. - основни резултати от направените изследвания са включени в отчета на България по изпълнение на Стокхолмската Конвенция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bg-BG" sz="2000" dirty="0">
              <a:latin typeface="Verdana" pitchFamily="34" charset="0"/>
            </a:endParaRP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sz="2000" dirty="0">
                <a:latin typeface="Verdana" pitchFamily="34" charset="0"/>
              </a:rPr>
              <a:t>2013г. – резултати от проекта са включени в отчет на България по Рамкова Директива За Морска стратегия (РДМС 2008/56/ЕО)</a:t>
            </a:r>
          </a:p>
        </p:txBody>
      </p:sp>
    </p:spTree>
    <p:extLst>
      <p:ext uri="{BB962C8B-B14F-4D97-AF65-F5344CB8AC3E}">
        <p14:creationId xmlns:p14="http://schemas.microsoft.com/office/powerpoint/2010/main" val="3137644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682384" y="323850"/>
            <a:ext cx="5194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ЦЕЛ НА </a:t>
            </a:r>
            <a:r>
              <a:rPr lang="bg-BG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ПРОЕКТА</a:t>
            </a:r>
            <a:endParaRPr lang="bg-BG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899" y="1397675"/>
            <a:ext cx="861173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bg-BG" sz="2400" b="1" dirty="0" smtClean="0">
              <a:latin typeface="Calibri"/>
            </a:endParaRPr>
          </a:p>
          <a:p>
            <a:pPr algn="ctr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400" b="1" dirty="0">
                <a:latin typeface="Verdana" pitchFamily="34" charset="0"/>
              </a:rPr>
              <a:t>И</a:t>
            </a:r>
            <a:r>
              <a:rPr lang="en-US" sz="2400" b="1" dirty="0" err="1">
                <a:latin typeface="Verdana" pitchFamily="34" charset="0"/>
              </a:rPr>
              <a:t>зследване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на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различни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видове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морски</a:t>
            </a:r>
            <a:r>
              <a:rPr lang="en-US" sz="2400" b="1" dirty="0">
                <a:latin typeface="Verdana" pitchFamily="34" charset="0"/>
              </a:rPr>
              <a:t> и </a:t>
            </a:r>
            <a:r>
              <a:rPr lang="en-US" sz="2400" b="1" dirty="0" err="1">
                <a:latin typeface="Verdana" pitchFamily="34" charset="0"/>
              </a:rPr>
              <a:t>сладководни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организми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 smtClean="0">
                <a:latin typeface="Verdana" pitchFamily="34" charset="0"/>
              </a:rPr>
              <a:t>като</a:t>
            </a:r>
            <a:r>
              <a:rPr lang="en-US" sz="2400" b="1" dirty="0" smtClean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биоиндикатори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за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химическо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замърсяване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 smtClean="0">
                <a:latin typeface="Verdana" pitchFamily="34" charset="0"/>
              </a:rPr>
              <a:t>на</a:t>
            </a:r>
            <a:r>
              <a:rPr lang="en-US" sz="2400" b="1" dirty="0" smtClean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Черно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море</a:t>
            </a:r>
            <a:r>
              <a:rPr lang="en-US" sz="2400" b="1" dirty="0">
                <a:latin typeface="Verdana" pitchFamily="34" charset="0"/>
              </a:rPr>
              <a:t>, </a:t>
            </a:r>
          </a:p>
          <a:p>
            <a:pPr algn="ctr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Verdana" pitchFamily="34" charset="0"/>
              </a:rPr>
              <a:t>р. </a:t>
            </a:r>
            <a:r>
              <a:rPr lang="en-US" sz="2400" b="1" dirty="0" err="1">
                <a:latin typeface="Verdana" pitchFamily="34" charset="0"/>
              </a:rPr>
              <a:t>Дунав</a:t>
            </a:r>
            <a:r>
              <a:rPr lang="en-US" sz="2400" b="1" dirty="0">
                <a:latin typeface="Verdana" pitchFamily="34" charset="0"/>
              </a:rPr>
              <a:t> и </a:t>
            </a:r>
            <a:r>
              <a:rPr lang="en-US" sz="2400" b="1" dirty="0" err="1">
                <a:latin typeface="Verdana" pitchFamily="34" charset="0"/>
              </a:rPr>
              <a:t>други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сладководни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басейни</a:t>
            </a:r>
            <a:r>
              <a:rPr lang="en-US" sz="2400" b="1" dirty="0">
                <a:latin typeface="Verdana" pitchFamily="34" charset="0"/>
              </a:rPr>
              <a:t> и </a:t>
            </a:r>
            <a:r>
              <a:rPr lang="en-US" sz="2400" b="1" dirty="0" err="1">
                <a:latin typeface="Verdana" pitchFamily="34" charset="0"/>
              </a:rPr>
              <a:t>оценка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на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безопасността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им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като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храни</a:t>
            </a:r>
            <a:r>
              <a:rPr lang="en-US" sz="2400" b="1" dirty="0">
                <a:latin typeface="Verdana" pitchFamily="34" charset="0"/>
              </a:rPr>
              <a:t>.</a:t>
            </a:r>
            <a:endParaRPr lang="bg-BG" sz="24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bg-BG" sz="2400" dirty="0">
                <a:latin typeface="Verdana" pitchFamily="34" charset="0"/>
              </a:rPr>
              <a:t>Основни задачи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602" y="907990"/>
            <a:ext cx="855259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AutoNum type="arabicPeriod"/>
            </a:pPr>
            <a:r>
              <a:rPr lang="bg-BG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Оборудване </a:t>
            </a:r>
            <a:r>
              <a:rPr lang="bg-BG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лабораторията с нова апаратура </a:t>
            </a:r>
            <a:r>
              <a:rPr lang="bg-BG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r>
              <a:rPr lang="bg-BG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и  въвеждането </a:t>
            </a:r>
            <a:r>
              <a:rPr lang="bg-BG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в </a:t>
            </a:r>
            <a:r>
              <a:rPr lang="bg-BG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действие</a:t>
            </a:r>
          </a:p>
          <a:p>
            <a:endParaRPr lang="bg-BG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bg-BG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AutoNum type="arabicPeriod" startAt="2"/>
            </a:pPr>
            <a:r>
              <a:rPr lang="bg-BG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Разработване </a:t>
            </a:r>
            <a:r>
              <a:rPr lang="bg-BG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приложение на </a:t>
            </a:r>
            <a:endParaRPr lang="bg-BG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bg-BG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високоефективни методики </a:t>
            </a:r>
            <a:r>
              <a:rPr lang="bg-BG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анализ на </a:t>
            </a:r>
            <a:r>
              <a:rPr lang="bg-BG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bg-BG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различни </a:t>
            </a:r>
            <a:r>
              <a:rPr lang="bg-BG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химически </a:t>
            </a:r>
            <a:r>
              <a:rPr lang="bg-BG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замърсители в </a:t>
            </a:r>
            <a:r>
              <a:rPr lang="bg-BG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биота и води </a:t>
            </a:r>
            <a:r>
              <a:rPr lang="bg-BG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bg-BG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и </a:t>
            </a:r>
            <a:r>
              <a:rPr lang="bg-BG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провеждане на </a:t>
            </a:r>
            <a:r>
              <a:rPr lang="bg-BG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мониторинг</a:t>
            </a:r>
          </a:p>
          <a:p>
            <a:endParaRPr lang="bg-BG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bg-BG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bg-BG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Акредитиране на анализи, които се извършват в </a:t>
            </a:r>
            <a:r>
              <a:rPr lang="bg-BG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bg-BG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лабораторията </a:t>
            </a:r>
          </a:p>
          <a:p>
            <a:endParaRPr lang="bg-BG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1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368480" y="323850"/>
            <a:ext cx="519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bg-BG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Основни задачи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532053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bg-BG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603" y="1191920"/>
            <a:ext cx="8933597" cy="5316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sz="2800" b="1" dirty="0"/>
          </a:p>
          <a:p>
            <a:endParaRPr lang="bg-BG" sz="1050" b="1" dirty="0"/>
          </a:p>
          <a:p>
            <a:r>
              <a:rPr lang="bg-BG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Установяване на сътрудничество с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bg-BG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университет/научна </a:t>
            </a:r>
            <a:r>
              <a:rPr lang="bg-BG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 и НПО от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bg-BG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страните </a:t>
            </a:r>
            <a:r>
              <a:rPr lang="bg-BG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донори за  проучване и прилагане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bg-BG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bg-BG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техния опит</a:t>
            </a:r>
          </a:p>
          <a:p>
            <a:endParaRPr lang="bg-BG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bg-BG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bg-BG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Създаване на Център за трансфер на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bg-BG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знания </a:t>
            </a:r>
            <a:r>
              <a:rPr lang="bg-BG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иновации</a:t>
            </a:r>
          </a:p>
          <a:p>
            <a:endParaRPr lang="bg-BG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bg-BG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bg-BG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6.Осигуряване на публичност на проекта и   </a:t>
            </a:r>
          </a:p>
          <a:p>
            <a:r>
              <a:rPr lang="bg-BG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bg-BG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резултатите </a:t>
            </a:r>
            <a:r>
              <a:rPr lang="bg-BG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 него</a:t>
            </a:r>
          </a:p>
        </p:txBody>
      </p:sp>
    </p:spTree>
    <p:extLst>
      <p:ext uri="{BB962C8B-B14F-4D97-AF65-F5344CB8AC3E}">
        <p14:creationId xmlns:p14="http://schemas.microsoft.com/office/powerpoint/2010/main" val="38108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1300" y="171861"/>
            <a:ext cx="8530186" cy="6224862"/>
            <a:chOff x="110835" y="-278523"/>
            <a:chExt cx="8880764" cy="6224862"/>
          </a:xfrm>
        </p:grpSpPr>
        <p:sp>
          <p:nvSpPr>
            <p:cNvPr id="5" name="Rectangle 4"/>
            <p:cNvSpPr/>
            <p:nvPr/>
          </p:nvSpPr>
          <p:spPr>
            <a:xfrm>
              <a:off x="152400" y="-278523"/>
              <a:ext cx="37169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g-BG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Дейности по проекта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21420" y="586848"/>
              <a:ext cx="8839200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bg-BG" u="sng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Дейност 1.  </a:t>
              </a:r>
              <a:r>
                <a:rPr lang="bg-BG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bg-BG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bg-BG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Оборудване на лабораторията с нов апарат  - оптико-  </a:t>
              </a:r>
            </a:p>
            <a:p>
              <a:pPr>
                <a:lnSpc>
                  <a:spcPct val="150000"/>
                </a:lnSpc>
              </a:pPr>
              <a:r>
                <a:rPr lang="bg-BG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    </a:t>
              </a:r>
              <a:r>
                <a:rPr lang="bg-BG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емисионен </a:t>
              </a:r>
              <a:r>
                <a:rPr lang="bg-BG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спектрометър с индуктивно свързана плазма </a:t>
              </a:r>
            </a:p>
            <a:p>
              <a:pPr>
                <a:lnSpc>
                  <a:spcPct val="150000"/>
                </a:lnSpc>
              </a:pPr>
              <a:r>
                <a:rPr lang="bg-BG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    </a:t>
              </a:r>
              <a:r>
                <a:rPr lang="bg-BG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</a:t>
              </a:r>
              <a:r>
                <a:rPr lang="bg-BG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ICP-OES) за анализ </a:t>
              </a:r>
              <a:r>
                <a:rPr lang="bg-BG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на химични </a:t>
              </a:r>
              <a:r>
                <a:rPr lang="bg-BG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елементи и система за </a:t>
              </a:r>
              <a:r>
                <a:rPr lang="bg-BG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     </a:t>
              </a:r>
            </a:p>
            <a:p>
              <a:pPr>
                <a:lnSpc>
                  <a:spcPct val="150000"/>
                </a:lnSpc>
              </a:pPr>
              <a:r>
                <a:rPr lang="bg-BG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bg-BG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   пробоподготовка </a:t>
              </a:r>
              <a:endParaRPr lang="bg-B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38544" y="2971800"/>
              <a:ext cx="8853055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bg-BG" u="sng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Дейност 2.  </a:t>
              </a:r>
            </a:p>
            <a:p>
              <a:pPr>
                <a:lnSpc>
                  <a:spcPct val="150000"/>
                </a:lnSpc>
              </a:pPr>
              <a:r>
                <a:rPr lang="bg-BG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Разработване и приложение на високоефективни методики  </a:t>
              </a:r>
            </a:p>
            <a:p>
              <a:pPr>
                <a:lnSpc>
                  <a:spcPct val="150000"/>
                </a:lnSpc>
              </a:pPr>
              <a:r>
                <a:rPr lang="bg-BG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    </a:t>
              </a:r>
              <a:r>
                <a:rPr lang="bg-BG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за определяне </a:t>
              </a:r>
              <a:r>
                <a:rPr lang="bg-BG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на токсични елементи и устойчиви органични 	замърсители (УОЗ) в биота, някои аквакултури и води. 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0835" y="5023009"/>
              <a:ext cx="88392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bg-BG" u="sng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Дейност 3.</a:t>
              </a:r>
              <a:r>
                <a:rPr lang="bg-BG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bg-BG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Осъществяване на едногодишен мониторинг за замърсяване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3242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9778" y="364031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Дейности по проекта</a:t>
            </a:r>
          </a:p>
        </p:txBody>
      </p:sp>
      <p:sp>
        <p:nvSpPr>
          <p:cNvPr id="5" name="Rectangle 4"/>
          <p:cNvSpPr/>
          <p:nvPr/>
        </p:nvSpPr>
        <p:spPr>
          <a:xfrm>
            <a:off x="429778" y="1355973"/>
            <a:ext cx="842761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Дейност 4.  </a:t>
            </a:r>
          </a:p>
          <a:p>
            <a:pPr>
              <a:lnSpc>
                <a:spcPct val="150000"/>
              </a:lnSpc>
            </a:pP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Оценка на качеството и безопасността на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изследваните </a:t>
            </a:r>
          </a:p>
          <a:p>
            <a:pPr>
              <a:lnSpc>
                <a:spcPct val="150000"/>
              </a:lnSpc>
            </a:pP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риби </a:t>
            </a: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други водни организми като храна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8875" y="3192959"/>
            <a:ext cx="46506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bg-BG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Дейност 5. </a:t>
            </a:r>
          </a:p>
          <a:p>
            <a:pPr>
              <a:lnSpc>
                <a:spcPct val="150000"/>
              </a:lnSpc>
            </a:pP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Акредитиране на лабораторията </a:t>
            </a:r>
          </a:p>
        </p:txBody>
      </p:sp>
      <p:sp>
        <p:nvSpPr>
          <p:cNvPr id="7" name="Rectangle 6"/>
          <p:cNvSpPr/>
          <p:nvPr/>
        </p:nvSpPr>
        <p:spPr>
          <a:xfrm>
            <a:off x="493746" y="4573250"/>
            <a:ext cx="83636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Дейност 6. </a:t>
            </a:r>
          </a:p>
          <a:p>
            <a:pPr>
              <a:lnSpc>
                <a:spcPct val="150000"/>
              </a:lnSpc>
            </a:pP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Установяване на сътрудничество с университет/научна	организация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</a:t>
            </a: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НПО от страните донори по проекта за 	проучване и прилагане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техния </a:t>
            </a: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опит</a:t>
            </a:r>
          </a:p>
        </p:txBody>
      </p:sp>
    </p:spTree>
    <p:extLst>
      <p:ext uri="{BB962C8B-B14F-4D97-AF65-F5344CB8AC3E}">
        <p14:creationId xmlns:p14="http://schemas.microsoft.com/office/powerpoint/2010/main" val="564721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0977" y="243622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Дейности по проекта</a:t>
            </a:r>
          </a:p>
        </p:txBody>
      </p:sp>
      <p:sp>
        <p:nvSpPr>
          <p:cNvPr id="5" name="Rectangle 4"/>
          <p:cNvSpPr/>
          <p:nvPr/>
        </p:nvSpPr>
        <p:spPr>
          <a:xfrm>
            <a:off x="340977" y="2286000"/>
            <a:ext cx="885305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Дейност 8. </a:t>
            </a:r>
          </a:p>
          <a:p>
            <a:pPr>
              <a:lnSpc>
                <a:spcPct val="150000"/>
              </a:lnSpc>
            </a:pP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Организиране на работни срещи за обсъждане на  </a:t>
            </a:r>
          </a:p>
          <a:p>
            <a:pPr>
              <a:lnSpc>
                <a:spcPct val="150000"/>
              </a:lnSpc>
            </a:pP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резултатите </a:t>
            </a: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 проекта  </a:t>
            </a:r>
          </a:p>
        </p:txBody>
      </p:sp>
      <p:sp>
        <p:nvSpPr>
          <p:cNvPr id="6" name="Rectangle 5"/>
          <p:cNvSpPr/>
          <p:nvPr/>
        </p:nvSpPr>
        <p:spPr>
          <a:xfrm>
            <a:off x="364068" y="1152581"/>
            <a:ext cx="88045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Дейност </a:t>
            </a:r>
            <a:r>
              <a:rPr lang="bg-BG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  </a:t>
            </a:r>
            <a:endParaRPr lang="bg-BG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Създаване на Център за трансфер на знания и иновации</a:t>
            </a:r>
          </a:p>
        </p:txBody>
      </p:sp>
      <p:sp>
        <p:nvSpPr>
          <p:cNvPr id="7" name="Rectangle 6"/>
          <p:cNvSpPr/>
          <p:nvPr/>
        </p:nvSpPr>
        <p:spPr>
          <a:xfrm>
            <a:off x="364067" y="3886200"/>
            <a:ext cx="8479681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Дейност 9. </a:t>
            </a:r>
          </a:p>
          <a:p>
            <a:pPr>
              <a:lnSpc>
                <a:spcPct val="150000"/>
              </a:lnSpc>
            </a:pP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Организиране на конференция за представяне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резултатите  </a:t>
            </a:r>
          </a:p>
          <a:p>
            <a:pPr>
              <a:lnSpc>
                <a:spcPct val="150000"/>
              </a:lnSpc>
            </a:pP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от </a:t>
            </a: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проекта</a:t>
            </a:r>
            <a:r>
              <a:rPr lang="bg-BG" sz="2200" b="1" dirty="0" smtClean="0"/>
              <a:t>  </a:t>
            </a:r>
            <a:endParaRPr lang="bg-BG" sz="2200" b="1" dirty="0"/>
          </a:p>
        </p:txBody>
      </p:sp>
      <p:sp>
        <p:nvSpPr>
          <p:cNvPr id="8" name="Rectangle 7"/>
          <p:cNvSpPr/>
          <p:nvPr/>
        </p:nvSpPr>
        <p:spPr>
          <a:xfrm>
            <a:off x="364068" y="5292804"/>
            <a:ext cx="847968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Дейност 10. </a:t>
            </a:r>
          </a:p>
          <a:p>
            <a:pPr>
              <a:lnSpc>
                <a:spcPct val="150000"/>
              </a:lnSpc>
            </a:pP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Мултимедийни презентации за популяризиране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резултатите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от </a:t>
            </a: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проекта и на Лабораторията </a:t>
            </a:r>
          </a:p>
        </p:txBody>
      </p:sp>
    </p:spTree>
    <p:extLst>
      <p:ext uri="{BB962C8B-B14F-4D97-AF65-F5344CB8AC3E}">
        <p14:creationId xmlns:p14="http://schemas.microsoft.com/office/powerpoint/2010/main" val="1951774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3899" y="2136339"/>
            <a:ext cx="84889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dirty="0" smtClean="0"/>
              <a:t> </a:t>
            </a:r>
            <a:r>
              <a:rPr lang="bg-BG" i="1" dirty="0"/>
              <a:t>„Този документ е създаден с финансовата подкрепа на Програми </a:t>
            </a:r>
            <a:r>
              <a:rPr lang="en-US" i="1" dirty="0"/>
              <a:t>BG02 </a:t>
            </a:r>
            <a:r>
              <a:rPr lang="bg-BG" i="1" dirty="0"/>
              <a:t>и </a:t>
            </a:r>
            <a:r>
              <a:rPr lang="en-US" i="1" dirty="0"/>
              <a:t>BG</a:t>
            </a:r>
            <a:r>
              <a:rPr lang="bg-BG" i="1" dirty="0"/>
              <a:t>03 по Финансовия механизъм на Европейското икономическо пространство. Цялата отговорност за съдържанието на документа се носи от </a:t>
            </a:r>
            <a:r>
              <a:rPr lang="bg-BG" i="1" dirty="0" smtClean="0"/>
              <a:t>Медицински университет - Варна </a:t>
            </a:r>
            <a:r>
              <a:rPr lang="bg-BG" i="1" dirty="0"/>
              <a:t>и при никакви обстоятелства не може да се приема, че този документ отразява официалното становище на Финансовия механизъм на Европейското икономическо пространство и Оператора на Програмата – Министерство на околната среда и водите.“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953587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9721</TotalTime>
  <Words>375</Words>
  <Application>Microsoft Office PowerPoint</Application>
  <PresentationFormat>On-screen Show (4:3)</PresentationFormat>
  <Paragraphs>84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Thème Office</vt:lpstr>
      <vt:lpstr>Conception personnalisée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Reducing disparities _x0003_Strengthening relations</dc:title>
  <dc:creator>Utilisateur de Microsoft Office</dc:creator>
  <cp:lastModifiedBy>Rosi</cp:lastModifiedBy>
  <cp:revision>54</cp:revision>
  <cp:lastPrinted>2011-12-02T12:25:53Z</cp:lastPrinted>
  <dcterms:created xsi:type="dcterms:W3CDTF">2011-11-09T09:46:35Z</dcterms:created>
  <dcterms:modified xsi:type="dcterms:W3CDTF">2015-09-15T13:14:17Z</dcterms:modified>
</cp:coreProperties>
</file>