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88" r:id="rId16"/>
    <p:sldMasterId id="2147483900" r:id="rId17"/>
    <p:sldMasterId id="2147483924" r:id="rId18"/>
    <p:sldMasterId id="2147483948" r:id="rId19"/>
    <p:sldMasterId id="2147483960" r:id="rId20"/>
  </p:sldMasterIdLst>
  <p:notesMasterIdLst>
    <p:notesMasterId r:id="rId65"/>
  </p:notesMasterIdLst>
  <p:sldIdLst>
    <p:sldId id="257" r:id="rId21"/>
    <p:sldId id="258" r:id="rId22"/>
    <p:sldId id="259" r:id="rId23"/>
    <p:sldId id="305" r:id="rId24"/>
    <p:sldId id="260" r:id="rId25"/>
    <p:sldId id="261" r:id="rId26"/>
    <p:sldId id="262" r:id="rId27"/>
    <p:sldId id="264" r:id="rId28"/>
    <p:sldId id="263" r:id="rId29"/>
    <p:sldId id="298" r:id="rId30"/>
    <p:sldId id="296" r:id="rId31"/>
    <p:sldId id="306" r:id="rId32"/>
    <p:sldId id="268" r:id="rId33"/>
    <p:sldId id="270" r:id="rId34"/>
    <p:sldId id="271" r:id="rId35"/>
    <p:sldId id="272" r:id="rId36"/>
    <p:sldId id="273" r:id="rId37"/>
    <p:sldId id="299" r:id="rId38"/>
    <p:sldId id="275" r:id="rId39"/>
    <p:sldId id="278" r:id="rId40"/>
    <p:sldId id="277" r:id="rId41"/>
    <p:sldId id="276" r:id="rId42"/>
    <p:sldId id="279" r:id="rId43"/>
    <p:sldId id="274" r:id="rId44"/>
    <p:sldId id="282" r:id="rId45"/>
    <p:sldId id="283" r:id="rId46"/>
    <p:sldId id="285" r:id="rId47"/>
    <p:sldId id="286" r:id="rId48"/>
    <p:sldId id="307" r:id="rId49"/>
    <p:sldId id="308" r:id="rId50"/>
    <p:sldId id="309" r:id="rId51"/>
    <p:sldId id="310" r:id="rId52"/>
    <p:sldId id="311" r:id="rId53"/>
    <p:sldId id="287" r:id="rId54"/>
    <p:sldId id="288" r:id="rId55"/>
    <p:sldId id="300" r:id="rId56"/>
    <p:sldId id="291" r:id="rId57"/>
    <p:sldId id="292" r:id="rId58"/>
    <p:sldId id="303" r:id="rId59"/>
    <p:sldId id="289" r:id="rId60"/>
    <p:sldId id="290" r:id="rId61"/>
    <p:sldId id="293" r:id="rId62"/>
    <p:sldId id="302" r:id="rId63"/>
    <p:sldId id="29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81705" autoAdjust="0"/>
  </p:normalViewPr>
  <p:slideViewPr>
    <p:cSldViewPr>
      <p:cViewPr varScale="1">
        <p:scale>
          <a:sx n="81" d="100"/>
          <a:sy n="81" d="100"/>
        </p:scale>
        <p:origin x="974" y="29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A0CA0-C2D3-4763-A0EA-313550E2EDAB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5D096-BBF8-4656-A531-556D05FF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2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3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4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1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Най- често се използват оптики с 0 или 30 градуса на</a:t>
            </a:r>
            <a:r>
              <a:rPr lang="bg-BG" baseline="0" dirty="0"/>
              <a:t> челната леща, като 30 градуса дават определени предимства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63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8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Разполагането на чипа на камерата</a:t>
            </a:r>
            <a:r>
              <a:rPr lang="bg-BG" baseline="0" dirty="0"/>
              <a:t> във върха на телескопа,позволява констуирането на оптика с гъвкав връх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2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Влизането</a:t>
            </a:r>
            <a:r>
              <a:rPr lang="bg-BG" baseline="0" dirty="0"/>
              <a:t> на светловода в главатана камерата отзад, вместо от страни, също намалява конфликтан акамерата с инструментитте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0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34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Триангулацията е едина от основните концепции в лапароскопската хирургия, тъй като осигурява тракцията на тъканите и дисекцията по хода на анатомичните планове. Един от основните проблеми при еднопортовата лапароскопска хирургия,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липсата на триангулация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dirty="0"/>
              <a:t>Свободата</a:t>
            </a:r>
            <a:r>
              <a:rPr lang="bg-BG" baseline="0" dirty="0"/>
              <a:t> на движение зависи от диаметъра, дължината и еластичността на порта.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27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За ретракция се използват Шевове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59136-1331-42F0-B174-4655A9C0AA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7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23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59136-1331-42F0-B174-4655A9C0AA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767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59136-1331-42F0-B174-4655A9C0AA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22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59136-1331-42F0-B174-4655A9C0AA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07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66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Тенденции за развитие на хирургията през един разрез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ARES</a:t>
            </a:r>
            <a:r>
              <a:rPr lang="bg-BG" baseline="0" dirty="0"/>
              <a:t> е проект на ЕС за разработване на самоасемблиращ се ендолуменен робот в който участват Италия, Швейцария, Франция и Германия.Прототипът се състои от 15 отделни части,които се поглъщат последователно, след което се самосъчленяват посредством магнити в стомаха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59136-1331-42F0-B174-4655A9C0AA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0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Tx/>
              <a:buAutoNum type="arabicPeriod"/>
            </a:pPr>
            <a:r>
              <a:rPr lang="bg-BG" sz="12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Безопасен метод</a:t>
            </a:r>
          </a:p>
          <a:p>
            <a:pPr marL="742950" indent="-742950">
              <a:buFontTx/>
              <a:buAutoNum type="arabicPeriod"/>
            </a:pPr>
            <a:r>
              <a:rPr lang="bg-BG" sz="12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Предпочитан от пациентите</a:t>
            </a:r>
          </a:p>
          <a:p>
            <a:pPr marL="742950" indent="-742950">
              <a:buFontTx/>
              <a:buAutoNum type="arabicPeriod"/>
            </a:pPr>
            <a:r>
              <a:rPr lang="bg-BG" sz="12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По-малко болка</a:t>
            </a:r>
          </a:p>
          <a:p>
            <a:pPr marL="742950" indent="-742950">
              <a:buFontTx/>
              <a:buAutoNum type="arabicPeriod"/>
            </a:pPr>
            <a:r>
              <a:rPr lang="bg-BG" sz="12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По-малко усложнения на раната</a:t>
            </a:r>
          </a:p>
          <a:p>
            <a:pPr marL="742950" indent="-742950">
              <a:buFontTx/>
              <a:buAutoNum type="arabicPeriod"/>
            </a:pPr>
            <a:r>
              <a:rPr lang="bg-BG" sz="12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Операция без белег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46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Благодаря за вниманието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7BA7C-EB92-4FC6-B375-F17CC1943D5F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5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D096-BBF8-4656-A531-556D05FFC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2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078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4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664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7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50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045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167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75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194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39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135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586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465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955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47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375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389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944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163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7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037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474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444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600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053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733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616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96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60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86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7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070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66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80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133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243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88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435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499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739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85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4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714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091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017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19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43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784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6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130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043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703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4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994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774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668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676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012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530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726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417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884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046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4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81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170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52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53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880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334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22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41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043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80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564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04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748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65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000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24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174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160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134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600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3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36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693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21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965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39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388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78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256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66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78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2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265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990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388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725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92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48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04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2048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91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32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8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8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650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632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43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199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115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947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88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758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56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38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34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245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692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319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531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7625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76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520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896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762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95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74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70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03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9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0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13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53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94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7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45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56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60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23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7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74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99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08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5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8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06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99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1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69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95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3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79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62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09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4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52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27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91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0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2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8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09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2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08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48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1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246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25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4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644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72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694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1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20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20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0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68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30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51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50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92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36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16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691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195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2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34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149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34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06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966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846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9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7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825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666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74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803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73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956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9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633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0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752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76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84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82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52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91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33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42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3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93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35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1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2EDE56C-40D0-4861-85FF-6F596A14B19A}" type="datetimeFigureOut">
              <a:rPr lang="en-US" smtClean="0"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E3E73E6-FBD3-4C71-9D16-BF5F4DC8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4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78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33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27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7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96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3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1CF0EC-7274-4409-B4CD-0E5D147803DD}" type="datetimeFigureOut">
              <a:rPr lang="en-US" smtClean="0">
                <a:solidFill>
                  <a:srgbClr val="D6ECFF"/>
                </a:solidFill>
              </a:rPr>
              <a:pPr/>
              <a:t>09-Jun-21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7E1F62-EB93-4A9E-B866-79D7A9366B3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22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http://www.journalofmas.com/articles/2011/7/1/images/JMinAccessSurg_2011_7_1_6_72360_f6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762000"/>
            <a:ext cx="7772400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SINGLE INCISION LAPAROSCOPIC SURGERY</a:t>
            </a:r>
            <a:br>
              <a:rPr lang="bg-BG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endParaRPr lang="en-US" sz="88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381" y="1981200"/>
            <a:ext cx="3886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SILS</a:t>
            </a:r>
            <a:endParaRPr lang="en-US" sz="88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466" y="3413895"/>
            <a:ext cx="71346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cap="all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Лапароскопска хирургия </a:t>
            </a:r>
            <a:br>
              <a:rPr lang="bg-BG" sz="3600" b="1" cap="all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bg-BG" sz="3600" b="1" cap="all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 един разрез</a:t>
            </a:r>
            <a:r>
              <a:rPr lang="en-US" sz="3600" b="1" cap="all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br>
              <a:rPr lang="en-US" sz="3600" b="1" cap="all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724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/>
              <a:t>съвременни аспекти и тенденции за развитие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94049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u="sng" dirty="0"/>
              <a:t>Доц. д-р Михаил Табаков, </a:t>
            </a:r>
            <a:r>
              <a:rPr lang="bg-BG" sz="3600" u="sng" dirty="0" err="1"/>
              <a:t>д.м</a:t>
            </a:r>
            <a:r>
              <a:rPr lang="bg-BG" sz="3600" u="sng" dirty="0"/>
              <a:t>.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12746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9492" y="475874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Технически трудности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4759235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742950" indent="-742950">
              <a:buFontTx/>
              <a:buAutoNum type="arabicPeriod"/>
            </a:pPr>
            <a:r>
              <a:rPr lang="bg-BG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Сблъсък на инструменти</a:t>
            </a:r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742950" indent="-742950">
              <a:buFontTx/>
              <a:buAutoNum type="arabicPeriod"/>
            </a:pPr>
            <a:r>
              <a:rPr lang="bg-BG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Липса на триангулация</a:t>
            </a:r>
          </a:p>
          <a:p>
            <a:pPr marL="742950" indent="-742950">
              <a:buFontTx/>
              <a:buAutoNum type="arabicPeriod"/>
            </a:pPr>
            <a:r>
              <a:rPr lang="bg-BG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По-трудна ретракция</a:t>
            </a:r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742950" indent="-742950">
              <a:buFontTx/>
              <a:buAutoNum type="arabicPeriod"/>
            </a:pPr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65" y="1398983"/>
            <a:ext cx="3551635" cy="335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3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21801"/>
              </p:ext>
            </p:extLst>
          </p:nvPr>
        </p:nvGraphicFramePr>
        <p:xfrm>
          <a:off x="838200" y="152400"/>
          <a:ext cx="8153400" cy="61721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Конфликт на камерата с инструментите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Използване на камера с гъвкав връх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Загуба на триангулация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Използване на артихулиращи или закривени инструменти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Конфликт между троакарите в коремнтата кухиа и извън нея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Използване на нископрофилни къси троакари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4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Конфликт между главата на камерата и инструментите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Използване на оптика с чип на върха (напр. </a:t>
                      </a:r>
                      <a:r>
                        <a:rPr lang="en-US" sz="1600">
                          <a:effectLst/>
                        </a:rPr>
                        <a:t>EndoEye</a:t>
                      </a:r>
                      <a:r>
                        <a:rPr lang="en-US" sz="1600" baseline="30000">
                          <a:effectLst/>
                        </a:rPr>
                        <a:t>TM</a:t>
                      </a:r>
                      <a:r>
                        <a:rPr lang="ru-RU" sz="1600">
                          <a:effectLst/>
                        </a:rPr>
                        <a:t>), </a:t>
                      </a:r>
                      <a:r>
                        <a:rPr lang="bg-BG" sz="1600">
                          <a:effectLst/>
                        </a:rPr>
                        <a:t>на по-дълга оптика, сядане на асистента, разполагане на ръцете в различни равнини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4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Липса на поле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Тракция на жл.мехур чрез конци или Киршнерова тел– инрта или екстракорпорално; използване на </a:t>
                      </a:r>
                      <a:r>
                        <a:rPr lang="en-US" sz="1600">
                          <a:effectLst/>
                        </a:rPr>
                        <a:t>Endograb </a:t>
                      </a:r>
                      <a:r>
                        <a:rPr lang="en-US" sz="1600" baseline="30000">
                          <a:effectLst/>
                        </a:rPr>
                        <a:t>TM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Затруднения в движението на инструментите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Разширяване на инцизията (например 22-25мм вместо17мм)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0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Невъзможност за въвеждане на 10мм клипапилактор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Използване на специален </a:t>
                      </a:r>
                      <a:r>
                        <a:rPr lang="bg-BG" sz="1600" dirty="0" err="1">
                          <a:effectLst/>
                        </a:rPr>
                        <a:t>клипапликаор</a:t>
                      </a:r>
                      <a:r>
                        <a:rPr lang="bg-BG" sz="1600" dirty="0">
                          <a:effectLst/>
                        </a:rPr>
                        <a:t> с 10мм челюсти и 5мм стебло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Порта се изплъзва  от инцизията или изпуска газ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Твърде голяма  инцизия-стесняване чрез сутура на единия край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34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362200"/>
            <a:ext cx="3429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2362200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g-BG" sz="2400" dirty="0"/>
              <a:t>Оптика</a:t>
            </a:r>
          </a:p>
          <a:p>
            <a:pPr marL="457200" indent="-457200">
              <a:buFont typeface="Arial" pitchFamily="34" charset="0"/>
              <a:buChar char="•"/>
            </a:pPr>
            <a:endParaRPr lang="bg-BG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400" dirty="0"/>
              <a:t>Триангулация</a:t>
            </a:r>
          </a:p>
          <a:p>
            <a:pPr marL="457200" indent="-457200">
              <a:buFont typeface="Arial" pitchFamily="34" charset="0"/>
              <a:buChar char="•"/>
            </a:pPr>
            <a:endParaRPr lang="bg-BG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400" dirty="0"/>
              <a:t>Портове</a:t>
            </a:r>
          </a:p>
          <a:p>
            <a:pPr marL="457200" indent="-457200">
              <a:buFont typeface="Arial" pitchFamily="34" charset="0"/>
              <a:buChar char="•"/>
            </a:pPr>
            <a:endParaRPr lang="bg-BG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400" dirty="0"/>
              <a:t>Ретракция</a:t>
            </a:r>
          </a:p>
          <a:p>
            <a:pPr marL="571500" indent="-571500">
              <a:buFont typeface="Arial" pitchFamily="34" charset="0"/>
              <a:buChar char="•"/>
            </a:pPr>
            <a:endParaRPr lang="bg-BG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400" dirty="0"/>
              <a:t>Роботи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85546" y="4572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SILS</a:t>
            </a:r>
            <a:r>
              <a:rPr lang="en-US" sz="4800" dirty="0"/>
              <a:t> </a:t>
            </a:r>
            <a:r>
              <a:rPr lang="bg-BG" sz="4800" dirty="0"/>
              <a:t> </a:t>
            </a:r>
            <a:r>
              <a:rPr lang="bg-BG" sz="4000" dirty="0"/>
              <a:t>Инструментариум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897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Оптика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0783" y="5715000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 работен канал</a:t>
            </a: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477275"/>
            <a:ext cx="5886450" cy="427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2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Оптика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4824549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0° или	</a:t>
            </a:r>
            <a:r>
              <a:rPr lang="en-US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30°</a:t>
            </a: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2055223"/>
            <a:ext cx="6600825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2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Оптика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1524000"/>
            <a:ext cx="644525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Оптика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5410200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Гъвкав връх</a:t>
            </a: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4419600" cy="373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0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Оптика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6" y="1719943"/>
            <a:ext cx="5386388" cy="314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5410200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Светловод</a:t>
            </a: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6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1" y="61076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EndoEye</a:t>
            </a:r>
            <a:r>
              <a:rPr lang="bg-BG" b="1" baseline="30000" dirty="0"/>
              <a:t>ТМ</a:t>
            </a:r>
            <a:r>
              <a:rPr lang="bg-BG" b="1" dirty="0"/>
              <a:t> </a:t>
            </a:r>
            <a:r>
              <a:rPr lang="en-US" b="1" dirty="0"/>
              <a:t>Flex 5mm HD </a:t>
            </a:r>
            <a:r>
              <a:rPr lang="bg-BG" b="1" dirty="0"/>
              <a:t>(</a:t>
            </a:r>
            <a:r>
              <a:rPr lang="en-US" b="1" dirty="0"/>
              <a:t>Olympus</a:t>
            </a:r>
            <a:r>
              <a:rPr lang="bg-BG" b="1" dirty="0"/>
              <a:t>, </a:t>
            </a:r>
            <a:r>
              <a:rPr lang="en-US" b="1" dirty="0"/>
              <a:t>Tokyo</a:t>
            </a:r>
            <a:r>
              <a:rPr lang="bg-BG" b="1" dirty="0"/>
              <a:t>, </a:t>
            </a:r>
            <a:r>
              <a:rPr lang="en-US" b="1" dirty="0"/>
              <a:t>Japan</a:t>
            </a:r>
            <a:r>
              <a:rPr lang="bg-BG" b="1" dirty="0"/>
              <a:t>)</a:t>
            </a:r>
            <a:r>
              <a:rPr lang="bg-BG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08059"/>
            <a:ext cx="7239000" cy="37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0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Триангулация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69" y="1465215"/>
            <a:ext cx="6598061" cy="485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0668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ИСТОРИЯ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6" y="2474867"/>
            <a:ext cx="2266950" cy="1657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474867"/>
            <a:ext cx="2266950" cy="1657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74867"/>
            <a:ext cx="2266950" cy="1657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810000" y="437170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281" y="437170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9875" y="437170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3791" y="5373078"/>
            <a:ext cx="4476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Холецистектомия</a:t>
            </a:r>
            <a:endParaRPr lang="bg-BG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Триангулация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9" y="1219200"/>
            <a:ext cx="759464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3069021"/>
            <a:ext cx="769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prstClr val="white"/>
                </a:solidFill>
              </a:rPr>
              <a:t>Roticulator</a:t>
            </a:r>
            <a:r>
              <a:rPr lang="en-US" b="1" i="1" dirty="0">
                <a:solidFill>
                  <a:prstClr val="white"/>
                </a:solidFill>
              </a:rPr>
              <a:t>™ instruments, </a:t>
            </a:r>
            <a:r>
              <a:rPr lang="en-US" b="1" i="1" dirty="0" err="1">
                <a:solidFill>
                  <a:prstClr val="white"/>
                </a:solidFill>
              </a:rPr>
              <a:t>Autosuture</a:t>
            </a:r>
            <a:r>
              <a:rPr lang="en-US" b="1" i="1" dirty="0">
                <a:solidFill>
                  <a:prstClr val="white"/>
                </a:solidFill>
              </a:rPr>
              <a:t>- </a:t>
            </a:r>
            <a:r>
              <a:rPr lang="en-US" b="1" i="1" dirty="0" err="1">
                <a:solidFill>
                  <a:prstClr val="white"/>
                </a:solidFill>
              </a:rPr>
              <a:t>Cov</a:t>
            </a:r>
            <a:r>
              <a:rPr lang="de-DE" b="1" i="1" dirty="0">
                <a:solidFill>
                  <a:prstClr val="white"/>
                </a:solidFill>
              </a:rPr>
              <a:t>i</a:t>
            </a:r>
            <a:r>
              <a:rPr lang="en-US" b="1" i="1" dirty="0" err="1">
                <a:solidFill>
                  <a:prstClr val="white"/>
                </a:solidFill>
              </a:rPr>
              <a:t>dien</a:t>
            </a:r>
            <a:r>
              <a:rPr lang="en-US" b="1" i="1" dirty="0">
                <a:solidFill>
                  <a:prstClr val="white"/>
                </a:solidFill>
              </a:rPr>
              <a:t> (Norwalk, CT, USA)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7563110" cy="205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62255" y="6065939"/>
            <a:ext cx="848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white"/>
                </a:solidFill>
              </a:rPr>
              <a:t>SILS™ Stitch Articulating Suturing instrument</a:t>
            </a:r>
            <a:r>
              <a:rPr lang="bg-BG" b="1" i="1" dirty="0">
                <a:solidFill>
                  <a:prstClr val="white"/>
                </a:solidFill>
              </a:rPr>
              <a:t> </a:t>
            </a:r>
            <a:r>
              <a:rPr lang="en-US" b="1" i="1" dirty="0">
                <a:solidFill>
                  <a:prstClr val="white"/>
                </a:solidFill>
              </a:rPr>
              <a:t>, </a:t>
            </a:r>
            <a:r>
              <a:rPr lang="en-US" b="1" i="1" dirty="0" err="1">
                <a:solidFill>
                  <a:prstClr val="white"/>
                </a:solidFill>
              </a:rPr>
              <a:t>Covidien</a:t>
            </a:r>
            <a:r>
              <a:rPr lang="en-US" b="1" i="1" dirty="0">
                <a:solidFill>
                  <a:prstClr val="white"/>
                </a:solidFill>
              </a:rPr>
              <a:t>, Norwalk, CT, USA</a:t>
            </a:r>
          </a:p>
        </p:txBody>
      </p:sp>
    </p:spTree>
    <p:extLst>
      <p:ext uri="{BB962C8B-B14F-4D97-AF65-F5344CB8AC3E}">
        <p14:creationId xmlns:p14="http://schemas.microsoft.com/office/powerpoint/2010/main" val="5816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Триангулация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783268" cy="404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22395" y="6019800"/>
            <a:ext cx="695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white"/>
                </a:solidFill>
              </a:rPr>
              <a:t>DAPRI ™ Instruments, Karl </a:t>
            </a:r>
            <a:r>
              <a:rPr lang="en-US" b="1" i="1" dirty="0" err="1">
                <a:solidFill>
                  <a:prstClr val="white"/>
                </a:solidFill>
              </a:rPr>
              <a:t>Storz</a:t>
            </a:r>
            <a:r>
              <a:rPr lang="en-US" b="1" i="1" dirty="0">
                <a:solidFill>
                  <a:prstClr val="white"/>
                </a:solidFill>
              </a:rPr>
              <a:t> and Co.,</a:t>
            </a:r>
            <a:r>
              <a:rPr lang="en-US" b="1" i="1" dirty="0" err="1">
                <a:solidFill>
                  <a:prstClr val="white"/>
                </a:solidFill>
              </a:rPr>
              <a:t>Tuttlingen</a:t>
            </a:r>
            <a:r>
              <a:rPr lang="en-US" b="1" i="1" dirty="0">
                <a:solidFill>
                  <a:prstClr val="white"/>
                </a:solidFill>
              </a:rPr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41478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Триангулация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04" y="1730829"/>
            <a:ext cx="6793992" cy="47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1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Триангулация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750423"/>
            <a:ext cx="44577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14400" y="6113929"/>
            <a:ext cx="701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white"/>
                </a:solidFill>
              </a:rPr>
              <a:t>SPIDER™</a:t>
            </a:r>
            <a:r>
              <a:rPr lang="bg-BG" b="1" i="1" dirty="0">
                <a:solidFill>
                  <a:prstClr val="white"/>
                </a:solidFill>
              </a:rPr>
              <a:t>,</a:t>
            </a:r>
            <a:r>
              <a:rPr lang="en-US" b="1" i="1" dirty="0">
                <a:solidFill>
                  <a:prstClr val="white"/>
                </a:solidFill>
              </a:rPr>
              <a:t> </a:t>
            </a:r>
            <a:r>
              <a:rPr lang="en-US" b="1" i="1" dirty="0" err="1">
                <a:solidFill>
                  <a:prstClr val="white"/>
                </a:solidFill>
              </a:rPr>
              <a:t>TransEnterix</a:t>
            </a:r>
            <a:r>
              <a:rPr lang="en-US" b="1" i="1" dirty="0">
                <a:solidFill>
                  <a:prstClr val="white"/>
                </a:solidFill>
              </a:rPr>
              <a:t> Inc., Research Triangle Park, NC, USA</a:t>
            </a:r>
          </a:p>
        </p:txBody>
      </p:sp>
    </p:spTree>
    <p:extLst>
      <p:ext uri="{BB962C8B-B14F-4D97-AF65-F5344CB8AC3E}">
        <p14:creationId xmlns:p14="http://schemas.microsoft.com/office/powerpoint/2010/main" val="38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Портове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84631"/>
            <a:ext cx="3581400" cy="356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75922"/>
            <a:ext cx="4104667" cy="356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410200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Нисък профил</a:t>
            </a: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82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Ретракция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01" y="1453237"/>
            <a:ext cx="5353798" cy="398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8687" y="5782491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Шевове </a:t>
            </a: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Ретракция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8687" y="5782491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Тел на </a:t>
            </a:r>
            <a:r>
              <a:rPr lang="en-US" sz="4400" b="1" dirty="0" err="1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Kirschner</a:t>
            </a:r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01" y="1600200"/>
            <a:ext cx="5353798" cy="398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39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Ретракция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41529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5068"/>
            <a:ext cx="4419600" cy="223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255117" y="6065520"/>
            <a:ext cx="693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white"/>
                </a:solidFill>
              </a:rPr>
              <a:t>Cinch Organ Retractor</a:t>
            </a:r>
            <a:r>
              <a:rPr lang="bg-BG" b="1" i="1" dirty="0">
                <a:solidFill>
                  <a:prstClr val="white"/>
                </a:solidFill>
              </a:rPr>
              <a:t>, </a:t>
            </a:r>
            <a:r>
              <a:rPr lang="en-US" b="1" i="1" dirty="0" err="1">
                <a:solidFill>
                  <a:prstClr val="white"/>
                </a:solidFill>
              </a:rPr>
              <a:t>Aesculap</a:t>
            </a:r>
            <a:r>
              <a:rPr lang="en-US" b="1" i="1" dirty="0">
                <a:solidFill>
                  <a:prstClr val="white"/>
                </a:solidFill>
              </a:rPr>
              <a:t>, Inc., Center Valley, PA, USA</a:t>
            </a:r>
          </a:p>
        </p:txBody>
      </p:sp>
    </p:spTree>
    <p:extLst>
      <p:ext uri="{BB962C8B-B14F-4D97-AF65-F5344CB8AC3E}">
        <p14:creationId xmlns:p14="http://schemas.microsoft.com/office/powerpoint/2010/main" val="8777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Ретракция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750423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750422"/>
            <a:ext cx="3261965" cy="236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0422"/>
            <a:ext cx="155257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0422"/>
            <a:ext cx="3048000" cy="314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28687" y="5410200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Магнити</a:t>
            </a: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6178" y="63246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prstClr val="white"/>
                </a:solidFill>
              </a:rPr>
              <a:t>Surg</a:t>
            </a:r>
            <a:r>
              <a:rPr lang="en-US" b="1" i="1" dirty="0">
                <a:solidFill>
                  <a:prstClr val="white"/>
                </a:solidFill>
              </a:rPr>
              <a:t> </a:t>
            </a:r>
            <a:r>
              <a:rPr lang="en-US" b="1" i="1" dirty="0" err="1">
                <a:solidFill>
                  <a:prstClr val="white"/>
                </a:solidFill>
              </a:rPr>
              <a:t>Endosc</a:t>
            </a:r>
            <a:r>
              <a:rPr lang="en-US" b="1" i="1" dirty="0">
                <a:solidFill>
                  <a:prstClr val="white"/>
                </a:solidFill>
              </a:rPr>
              <a:t>. 2009 Jul;23(7):1660-6</a:t>
            </a:r>
          </a:p>
        </p:txBody>
      </p:sp>
    </p:spTree>
    <p:extLst>
      <p:ext uri="{BB962C8B-B14F-4D97-AF65-F5344CB8AC3E}">
        <p14:creationId xmlns:p14="http://schemas.microsoft.com/office/powerpoint/2010/main" val="8575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577617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81600"/>
            <a:ext cx="7543800" cy="914400"/>
          </a:xfrm>
        </p:spPr>
        <p:txBody>
          <a:bodyPr/>
          <a:lstStyle/>
          <a:p>
            <a:pPr algn="ctr"/>
            <a:r>
              <a:rPr lang="de-DE" dirty="0"/>
              <a:t>Da Vinci  Si </a:t>
            </a:r>
            <a:br>
              <a:rPr lang="de-DE" dirty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44629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Intuitive Surgical Inc., Sunnyvale, CA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USA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8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90" y="304800"/>
            <a:ext cx="7772400" cy="914400"/>
          </a:xfrm>
        </p:spPr>
        <p:txBody>
          <a:bodyPr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646" y="541936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 Orifice Transluminal Endoscopic Surgery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5" y="1600200"/>
            <a:ext cx="3744282" cy="381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5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714999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257800"/>
            <a:ext cx="7543800" cy="533400"/>
          </a:xfrm>
        </p:spPr>
        <p:txBody>
          <a:bodyPr/>
          <a:lstStyle/>
          <a:p>
            <a:pPr algn="ctr"/>
            <a:r>
              <a:rPr lang="de-DE" dirty="0"/>
              <a:t>Single Site </a:t>
            </a:r>
            <a:r>
              <a:rPr lang="de-DE" baseline="30000" dirty="0"/>
              <a:t>TM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44629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Intuitive Surgical Inc., Sunnyvale, CA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USA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8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467600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Single Site </a:t>
            </a:r>
            <a:r>
              <a:rPr lang="de-DE" baseline="30000" dirty="0"/>
              <a:t>TM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44629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Intuitive Surgical Inc., Sunnyvale, CA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USA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701" y="5212062"/>
            <a:ext cx="7543800" cy="914400"/>
          </a:xfrm>
        </p:spPr>
        <p:txBody>
          <a:bodyPr/>
          <a:lstStyle/>
          <a:p>
            <a:pPr algn="ctr"/>
            <a:r>
              <a:rPr lang="de-DE" dirty="0"/>
              <a:t>Da Vinci SP </a:t>
            </a:r>
            <a:r>
              <a:rPr lang="de-DE" baseline="30000" dirty="0"/>
              <a:t>TM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44629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Intuitive Surgical Inc., Sunnyvale, CA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USA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CDBFD459-3F68-4006-A467-F703F33E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062"/>
            <a:ext cx="6172200" cy="4953000"/>
          </a:xfrm>
        </p:spPr>
      </p:pic>
    </p:spTree>
    <p:extLst>
      <p:ext uri="{BB962C8B-B14F-4D97-AF65-F5344CB8AC3E}">
        <p14:creationId xmlns:p14="http://schemas.microsoft.com/office/powerpoint/2010/main" val="174840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онтейнер за съдържание 10">
            <a:extLst>
              <a:ext uri="{FF2B5EF4-FFF2-40B4-BE49-F238E27FC236}">
                <a16:creationId xmlns:a16="http://schemas.microsoft.com/office/drawing/2014/main" id="{391E5AB2-6943-459F-A9F0-1DA061874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  <a14:imgEffect>
                      <a14:colorTemperature colorTemp="6600"/>
                    </a14:imgEffect>
                    <a14:imgEffect>
                      <a14:brightnessContrast bright="16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5772150" cy="3648075"/>
          </a:xfrm>
          <a:effectLst>
            <a:outerShdw blurRad="254000" dist="50800" dir="5400000" algn="ctr" rotWithShape="0">
              <a:srgbClr val="000000"/>
            </a:outerShdw>
            <a:reflection stA="45000" endPos="65000" dist="50800" dir="5400000" sy="-100000" algn="bl" rotWithShape="0"/>
          </a:effectLst>
        </p:spPr>
      </p:pic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36669BDE-7361-4BD9-A268-1F9347CD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3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pPr algn="ctr"/>
            <a:r>
              <a:rPr lang="bg-BG" sz="72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Тенденции за развитие</a:t>
            </a:r>
            <a:endParaRPr lang="en-US" sz="72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98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NOTES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6101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429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6204466"/>
            <a:ext cx="638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white"/>
                </a:solidFill>
              </a:rPr>
              <a:t>ANUBIS</a:t>
            </a:r>
            <a:r>
              <a:rPr lang="de-DE" b="1" i="1" dirty="0">
                <a:solidFill>
                  <a:prstClr val="white"/>
                </a:solidFill>
              </a:rPr>
              <a:t>COPE</a:t>
            </a:r>
            <a:r>
              <a:rPr lang="en-US" b="1" i="1" dirty="0">
                <a:solidFill>
                  <a:prstClr val="white"/>
                </a:solidFill>
              </a:rPr>
              <a:t>™, Karl </a:t>
            </a:r>
            <a:r>
              <a:rPr lang="en-US" b="1" i="1" dirty="0" err="1">
                <a:solidFill>
                  <a:prstClr val="white"/>
                </a:solidFill>
              </a:rPr>
              <a:t>Storz</a:t>
            </a:r>
            <a:r>
              <a:rPr lang="en-US" b="1" i="1" dirty="0">
                <a:solidFill>
                  <a:prstClr val="white"/>
                </a:solidFill>
              </a:rPr>
              <a:t> and Co.,</a:t>
            </a:r>
            <a:r>
              <a:rPr lang="en-US" b="1" i="1" dirty="0" err="1">
                <a:solidFill>
                  <a:prstClr val="white"/>
                </a:solidFill>
              </a:rPr>
              <a:t>Tuttlingen</a:t>
            </a:r>
            <a:r>
              <a:rPr lang="en-US" b="1" i="1" dirty="0">
                <a:solidFill>
                  <a:prstClr val="white"/>
                </a:solidFill>
              </a:rPr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20881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648200" cy="243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814660" cy="7620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Мини роботи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797775"/>
            <a:ext cx="3943901" cy="310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37456" y="4903359"/>
            <a:ext cx="8635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Imaging robot      Biopsy robot</a:t>
            </a:r>
            <a:endParaRPr lang="bg-BG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2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814660" cy="7620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Мини роботи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9356"/>
            <a:ext cx="4343400" cy="419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47899" y="5470739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Dexterous robot</a:t>
            </a:r>
            <a:endParaRPr lang="bg-BG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008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prstClr val="white"/>
                </a:solidFill>
              </a:rPr>
              <a:t>Surg</a:t>
            </a:r>
            <a:r>
              <a:rPr lang="en-US" b="1" i="1" dirty="0">
                <a:solidFill>
                  <a:prstClr val="white"/>
                </a:solidFill>
              </a:rPr>
              <a:t> </a:t>
            </a:r>
            <a:r>
              <a:rPr lang="en-US" b="1" i="1" dirty="0" err="1">
                <a:solidFill>
                  <a:prstClr val="white"/>
                </a:solidFill>
              </a:rPr>
              <a:t>Endosc</a:t>
            </a:r>
            <a:r>
              <a:rPr lang="en-US" b="1" i="1" dirty="0">
                <a:solidFill>
                  <a:prstClr val="white"/>
                </a:solidFill>
              </a:rPr>
              <a:t> 2009; 23: 260-266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1452"/>
            <a:ext cx="4038599" cy="429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814660" cy="7620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Мини роботи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309571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Assembling Reconfigurable </a:t>
            </a:r>
            <a:r>
              <a:rPr lang="en-US" sz="2000" b="1" dirty="0" err="1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Endoluminal</a:t>
            </a:r>
            <a:endParaRPr lang="en-US" sz="20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Surgical System 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ARES robot</a:t>
            </a:r>
            <a:endParaRPr lang="bg-BG" sz="20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1346142"/>
            <a:ext cx="5867400" cy="360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3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814660" cy="762000"/>
          </a:xfrm>
        </p:spPr>
        <p:txBody>
          <a:bodyPr/>
          <a:lstStyle/>
          <a:p>
            <a:pPr algn="ctr"/>
            <a:r>
              <a:rPr lang="bg-BG" sz="54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Мини роботи</a:t>
            </a:r>
            <a:endParaRPr lang="en-US" sz="5400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1205716"/>
            <a:ext cx="5826473" cy="458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47899" y="5638800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ARES robot</a:t>
            </a:r>
            <a:endParaRPr lang="bg-BG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5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533400" y="3352800"/>
            <a:ext cx="6477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" y="989215"/>
            <a:ext cx="6324600" cy="2243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Up Arrow 18"/>
          <p:cNvSpPr/>
          <p:nvPr/>
        </p:nvSpPr>
        <p:spPr>
          <a:xfrm>
            <a:off x="5067716" y="1989512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85800" y="3657601"/>
            <a:ext cx="6324600" cy="2057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39000" y="3048001"/>
            <a:ext cx="1752600" cy="609600"/>
          </a:xfrm>
          <a:prstGeom prst="rect">
            <a:avLst/>
          </a:prstGeom>
          <a:solidFill>
            <a:schemeClr val="accent4">
              <a:alpha val="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6958" y="1547584"/>
            <a:ext cx="12067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</a:bodyPr>
          <a:lstStyle/>
          <a:p>
            <a:r>
              <a:rPr lang="en-US" sz="2800" dirty="0"/>
              <a:t>SILS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599" y="1307068"/>
            <a:ext cx="18389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Лапароскопска</a:t>
            </a:r>
          </a:p>
          <a:p>
            <a:r>
              <a:rPr lang="bg-BG" sz="2000" dirty="0"/>
              <a:t>хирургия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342884"/>
            <a:ext cx="13163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Отворена</a:t>
            </a:r>
          </a:p>
          <a:p>
            <a:r>
              <a:rPr lang="bg-BG" sz="2000" dirty="0"/>
              <a:t>хирургия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2617" y="3352801"/>
            <a:ext cx="18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Инвазивност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5772834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Диагностична </a:t>
            </a:r>
          </a:p>
          <a:p>
            <a:r>
              <a:rPr lang="bg-BG" dirty="0"/>
              <a:t>ендодкопия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21180" y="4655219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Терапевтична</a:t>
            </a:r>
          </a:p>
          <a:p>
            <a:r>
              <a:rPr lang="bg-BG" dirty="0"/>
              <a:t>ендоскопия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4462" y="5347716"/>
            <a:ext cx="14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стентиране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07860" y="511688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аблации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4594" y="4718620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Ендоскопска УЗД</a:t>
            </a:r>
          </a:p>
          <a:p>
            <a:r>
              <a:rPr lang="bg-BG" dirty="0"/>
              <a:t>ТАБ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40246" y="4191000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Мукозни резекции</a:t>
            </a:r>
          </a:p>
          <a:p>
            <a:r>
              <a:rPr lang="bg-BG" dirty="0"/>
              <a:t>Субмукозна дисекция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164816" y="127061"/>
            <a:ext cx="2979465" cy="431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Развитие на хирургията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164816" y="6100509"/>
            <a:ext cx="2805130" cy="475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Гъвкава ендоскопия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5830" y="386997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1585" y="728544"/>
            <a:ext cx="1975221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dirty="0"/>
              <a:t>Роботохирургия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15564" y="1097876"/>
            <a:ext cx="1168304" cy="349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51585" y="1272838"/>
            <a:ext cx="558815" cy="372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20000" y="1272838"/>
            <a:ext cx="304800" cy="154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Triangle 16"/>
          <p:cNvSpPr/>
          <p:nvPr/>
        </p:nvSpPr>
        <p:spPr>
          <a:xfrm>
            <a:off x="535446" y="2442960"/>
            <a:ext cx="6474953" cy="914400"/>
          </a:xfrm>
          <a:prstGeom prst="rtTriangle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66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711926"/>
            <a:ext cx="8382000" cy="355527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Анкета с </a:t>
            </a:r>
            <a:r>
              <a:rPr lang="en-US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750</a:t>
            </a:r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участници</a:t>
            </a:r>
          </a:p>
          <a:p>
            <a:pPr marL="742950" indent="-742950">
              <a:buFontTx/>
              <a:buAutoNum type="arabicPeriod"/>
            </a:pPr>
            <a:endParaRPr lang="bg-BG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742950" indent="-742950">
              <a:buFontTx/>
              <a:buAutoNum type="arabicPeriod"/>
            </a:pPr>
            <a:r>
              <a:rPr lang="en-US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SILS</a:t>
            </a:r>
          </a:p>
          <a:p>
            <a:pPr marL="742950" indent="-742950">
              <a:buFontTx/>
              <a:buAutoNum type="arabicPeriod"/>
            </a:pPr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Стандартна </a:t>
            </a:r>
            <a:r>
              <a:rPr lang="bg-BG" sz="4400" b="1" dirty="0" err="1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лапароскопия</a:t>
            </a:r>
            <a:endParaRPr lang="bg-BG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742950" indent="-742950">
              <a:buFontTx/>
              <a:buAutoNum type="arabicPeriod"/>
            </a:pPr>
            <a:r>
              <a:rPr lang="en-US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NOTES</a:t>
            </a:r>
          </a:p>
          <a:p>
            <a:pPr marL="742950" indent="-742950">
              <a:buFontTx/>
              <a:buAutoNum type="arabicPeriod"/>
            </a:pPr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Отворена хирургия</a:t>
            </a:r>
          </a:p>
          <a:p>
            <a:pPr marL="742950" indent="-742950">
              <a:buFontTx/>
              <a:buAutoNum type="arabicPeriod"/>
            </a:pP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291" y="62484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prstClr val="white"/>
                </a:solidFill>
              </a:rPr>
              <a:t>Surg</a:t>
            </a:r>
            <a:r>
              <a:rPr lang="en-US" b="1" i="1" dirty="0">
                <a:solidFill>
                  <a:prstClr val="white"/>
                </a:solidFill>
              </a:rPr>
              <a:t> </a:t>
            </a:r>
            <a:r>
              <a:rPr lang="en-US" b="1" i="1" dirty="0" err="1">
                <a:solidFill>
                  <a:prstClr val="white"/>
                </a:solidFill>
              </a:rPr>
              <a:t>Endosc</a:t>
            </a:r>
            <a:r>
              <a:rPr lang="en-US" b="1" i="1" dirty="0">
                <a:solidFill>
                  <a:prstClr val="white"/>
                </a:solidFill>
              </a:rPr>
              <a:t>. 2010 Dec;24(12):3016-25</a:t>
            </a:r>
          </a:p>
        </p:txBody>
      </p:sp>
    </p:spTree>
    <p:extLst>
      <p:ext uri="{BB962C8B-B14F-4D97-AF65-F5344CB8AC3E}">
        <p14:creationId xmlns:p14="http://schemas.microsoft.com/office/powerpoint/2010/main" val="3351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711926"/>
            <a:ext cx="8382000" cy="73587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Анкета с </a:t>
            </a:r>
            <a:r>
              <a:rPr lang="en-US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750</a:t>
            </a:r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участници</a:t>
            </a:r>
          </a:p>
          <a:p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bg-BG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742950" indent="-742950">
              <a:buFontTx/>
              <a:buAutoNum type="arabicPeriod"/>
            </a:pPr>
            <a:endParaRPr lang="en-US" sz="44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291" y="62484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prstClr val="white"/>
                </a:solidFill>
              </a:rPr>
              <a:t>Surg</a:t>
            </a:r>
            <a:r>
              <a:rPr lang="en-US" b="1" i="1" dirty="0">
                <a:solidFill>
                  <a:prstClr val="white"/>
                </a:solidFill>
              </a:rPr>
              <a:t> </a:t>
            </a:r>
            <a:r>
              <a:rPr lang="en-US" b="1" i="1" dirty="0" err="1">
                <a:solidFill>
                  <a:prstClr val="white"/>
                </a:solidFill>
              </a:rPr>
              <a:t>Endosc</a:t>
            </a:r>
            <a:r>
              <a:rPr lang="en-US" b="1" i="1" dirty="0">
                <a:solidFill>
                  <a:prstClr val="white"/>
                </a:solidFill>
              </a:rPr>
              <a:t>. 2010 Dec;24(12):3016-25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9491" y="2388326"/>
            <a:ext cx="7772400" cy="355527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80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80.6% </a:t>
            </a:r>
            <a:r>
              <a:rPr lang="en-US" sz="8000" b="1" dirty="0" err="1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vs</a:t>
            </a:r>
            <a:r>
              <a:rPr lang="en-US" sz="80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11.8%</a:t>
            </a:r>
            <a:r>
              <a:rPr lang="en-US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r>
              <a:rPr lang="en-US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</a:t>
            </a:r>
            <a:r>
              <a:rPr lang="en-US" sz="5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(SILS)             (NOTES)</a:t>
            </a: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4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81000"/>
            <a:ext cx="3886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SILS</a:t>
            </a:r>
            <a:endParaRPr lang="en-US" sz="8800" b="1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827550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742950" indent="-742950">
              <a:buFontTx/>
              <a:buAutoNum type="arabicPeriod"/>
            </a:pPr>
            <a:r>
              <a:rPr lang="bg-BG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Безопасен метод</a:t>
            </a:r>
          </a:p>
          <a:p>
            <a:pPr marL="742950" indent="-742950">
              <a:buFontTx/>
              <a:buAutoNum type="arabicPeriod"/>
            </a:pPr>
            <a:r>
              <a:rPr lang="bg-BG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Предпочитан от пациентите</a:t>
            </a:r>
          </a:p>
          <a:p>
            <a:pPr marL="742950" indent="-742950">
              <a:buFontTx/>
              <a:buAutoNum type="arabicPeriod"/>
            </a:pPr>
            <a:r>
              <a:rPr lang="bg-BG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По-малко болка</a:t>
            </a:r>
          </a:p>
          <a:p>
            <a:pPr marL="742950" indent="-742950">
              <a:buFontTx/>
              <a:buAutoNum type="arabicPeriod"/>
            </a:pPr>
            <a:r>
              <a:rPr lang="bg-BG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По-малко усложнения на раната</a:t>
            </a:r>
          </a:p>
          <a:p>
            <a:pPr marL="742950" indent="-742950">
              <a:buFontTx/>
              <a:buAutoNum type="arabicPeriod"/>
            </a:pPr>
            <a:r>
              <a:rPr lang="bg-BG" sz="36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Операция без белег</a:t>
            </a:r>
          </a:p>
          <a:p>
            <a:pPr marL="742950" indent="-742950">
              <a:buFontTx/>
              <a:buAutoNum type="arabicPeriod"/>
            </a:pPr>
            <a:endParaRPr lang="bg-BG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742950" indent="-742950">
              <a:buFontTx/>
              <a:buAutoNum type="arabicPeriod"/>
            </a:pPr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742950" indent="-742950">
              <a:buFontTx/>
              <a:buAutoNum type="arabicPeriod"/>
            </a:pPr>
            <a:endParaRPr lang="bg-BG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742950" indent="-742950">
              <a:buFontTx/>
              <a:buAutoNum type="arabicPeriod"/>
            </a:pPr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0099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828800"/>
            <a:ext cx="37487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/>
              <a:t>“</a:t>
            </a:r>
            <a:r>
              <a:rPr lang="en-US" sz="2400" i="1" dirty="0"/>
              <a:t>The history of medicine is that what was inconceivable yesterday and barely achievable today often becomes routine tomorrow…”</a:t>
            </a:r>
          </a:p>
          <a:p>
            <a:endParaRPr lang="en-US" sz="2400" i="1" dirty="0"/>
          </a:p>
          <a:p>
            <a:endParaRPr lang="en-US" sz="2400" i="1" dirty="0"/>
          </a:p>
          <a:p>
            <a:pPr algn="r"/>
            <a:r>
              <a:rPr lang="en-US" sz="2400" dirty="0"/>
              <a:t>Thomas </a:t>
            </a:r>
            <a:r>
              <a:rPr lang="en-US" sz="2400" dirty="0" err="1"/>
              <a:t>Starzl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6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685800"/>
            <a:ext cx="7772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80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ХИРУРГИЯ </a:t>
            </a:r>
          </a:p>
          <a:p>
            <a:pPr algn="ctr"/>
            <a:r>
              <a:rPr lang="bg-BG" sz="80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БЕЗ БЕЛЕГ</a:t>
            </a:r>
          </a:p>
          <a:p>
            <a:endParaRPr lang="bg-BG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Доц. д-р Михаил Табаков, </a:t>
            </a:r>
            <a:r>
              <a:rPr lang="bg-BG" sz="4400" b="1" dirty="0" err="1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д.м</a:t>
            </a:r>
            <a:r>
              <a:rPr lang="bg-BG" sz="4400" b="1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08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59170"/>
              </p:ext>
            </p:extLst>
          </p:nvPr>
        </p:nvGraphicFramePr>
        <p:xfrm>
          <a:off x="990600" y="381000"/>
          <a:ext cx="7696200" cy="6255934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</a:rPr>
                        <a:t>SPA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Single port access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SILS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Single-incision laparoscopic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OPUS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One-port umbilical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E-NOTES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Embryonic natural orifice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transumbilical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endoscopic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SIMPLE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Single</a:t>
                      </a:r>
                      <a:r>
                        <a:rPr lang="bg-BG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Incision Multi</a:t>
                      </a:r>
                      <a:r>
                        <a:rPr lang="bg-BG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Port Laparo Endoscopic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</a:rPr>
                        <a:t>SPS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Single port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VSUS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Visibly scarless urologic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SIL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Single-incision laparoscopy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</a:rPr>
                        <a:t>SPL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Single-port laparoscopy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R-NOTES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Robotic assisted natural orifice transluminal endoscopic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</a:rPr>
                        <a:t>LESS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Laparo</a:t>
                      </a:r>
                      <a:r>
                        <a:rPr lang="bg-BG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Endoscopic Single Site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SLaPP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Single Laparoscopic Port Procedure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NOTUS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Natural Orifice Transumbilical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Times New Roman"/>
                        </a:rPr>
                        <a:t>SLiPP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Single laparoscopic incision and port procedure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7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Times New Roman"/>
                        </a:rPr>
                        <a:t>U-NOTES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Umbilical natural orifice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transluminal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endoscopic surgery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26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The </a:t>
            </a:r>
            <a:r>
              <a:rPr lang="en-US" b="1" dirty="0" err="1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Laparoendoscopic</a:t>
            </a:r>
            <a:r>
              <a:rPr lang="en-US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Single-Site Surgery Consortium for Assessment and Research (LESSCAR) :</a:t>
            </a:r>
            <a:br>
              <a:rPr lang="en-US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endParaRPr lang="en-US" b="1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503" y="31242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3600" b="1" dirty="0"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0259" y="3505200"/>
            <a:ext cx="28648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u="sng" dirty="0"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LESS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6268109"/>
            <a:ext cx="398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prstClr val="white"/>
                </a:solidFill>
              </a:rPr>
              <a:t>Surg</a:t>
            </a:r>
            <a:r>
              <a:rPr lang="en-US" b="1" i="1" dirty="0">
                <a:solidFill>
                  <a:prstClr val="white"/>
                </a:solidFill>
              </a:rPr>
              <a:t> </a:t>
            </a:r>
            <a:r>
              <a:rPr lang="en-US" b="1" i="1" dirty="0" err="1">
                <a:solidFill>
                  <a:prstClr val="white"/>
                </a:solidFill>
              </a:rPr>
              <a:t>Endosc</a:t>
            </a:r>
            <a:r>
              <a:rPr lang="en-US" b="1" i="1" dirty="0">
                <a:solidFill>
                  <a:prstClr val="white"/>
                </a:solidFill>
              </a:rPr>
              <a:t>. 2010 Apr;24(4):762-8</a:t>
            </a:r>
          </a:p>
        </p:txBody>
      </p:sp>
    </p:spTree>
    <p:extLst>
      <p:ext uri="{BB962C8B-B14F-4D97-AF65-F5344CB8AC3E}">
        <p14:creationId xmlns:p14="http://schemas.microsoft.com/office/powerpoint/2010/main" val="10464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7956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/>
              <a:t>Т</a:t>
            </a:r>
            <a:r>
              <a:rPr lang="en-US" sz="4400" dirty="0"/>
              <a:t>e</a:t>
            </a:r>
            <a:r>
              <a:rPr lang="bg-BG" sz="4400" dirty="0"/>
              <a:t>хника на </a:t>
            </a:r>
            <a:r>
              <a:rPr lang="en-US" sz="4400" dirty="0"/>
              <a:t>LESS </a:t>
            </a:r>
            <a:r>
              <a:rPr lang="bg-BG" sz="4400" dirty="0"/>
              <a:t>с няколко порта през един разрез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072745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65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7956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/>
              <a:t>Т</a:t>
            </a:r>
            <a:r>
              <a:rPr lang="en-US" sz="4400" dirty="0"/>
              <a:t>e</a:t>
            </a:r>
            <a:r>
              <a:rPr lang="bg-BG" sz="4400" dirty="0"/>
              <a:t>хника на </a:t>
            </a:r>
            <a:r>
              <a:rPr lang="en-US" sz="4400" dirty="0"/>
              <a:t>LESS </a:t>
            </a:r>
            <a:r>
              <a:rPr lang="bg-BG" sz="4400" dirty="0"/>
              <a:t>с един порт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2608788"/>
            <a:ext cx="2473036" cy="2191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6855" y="48006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bg-BG" b="1" dirty="0"/>
              <a:t>-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Port</a:t>
            </a:r>
            <a:r>
              <a:rPr lang="en-US" b="1" dirty="0"/>
              <a:t> </a:t>
            </a:r>
            <a:r>
              <a:rPr lang="en-US" b="1" baseline="30000" dirty="0"/>
              <a:t>TM</a:t>
            </a:r>
            <a:endParaRPr lang="en-US" dirty="0"/>
          </a:p>
        </p:txBody>
      </p:sp>
      <p:pic>
        <p:nvPicPr>
          <p:cNvPr id="5123" name="Picture 3" descr="http://www.journalofmas.com/articles/2011/7/1/images/JMinAccessSurg_2011_7_1_6_72360_f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08788"/>
            <a:ext cx="3276600" cy="2191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4636" y="4800600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</a:t>
            </a:r>
            <a:r>
              <a:rPr lang="bg-BG" dirty="0"/>
              <a:t>-</a:t>
            </a:r>
            <a:r>
              <a:rPr lang="en-US" dirty="0"/>
              <a:t>Port</a:t>
            </a:r>
            <a:r>
              <a:rPr lang="bg-BG" dirty="0"/>
              <a:t> и </a:t>
            </a:r>
            <a:r>
              <a:rPr lang="en-US" dirty="0"/>
              <a:t>Quad</a:t>
            </a:r>
            <a:r>
              <a:rPr lang="bg-BG" dirty="0"/>
              <a:t>-</a:t>
            </a:r>
            <a:r>
              <a:rPr lang="en-US" dirty="0"/>
              <a:t>port </a:t>
            </a:r>
            <a:r>
              <a:rPr lang="bg-BG" dirty="0"/>
              <a:t>(</a:t>
            </a:r>
            <a:r>
              <a:rPr lang="en-US" dirty="0"/>
              <a:t>Olympus</a:t>
            </a:r>
            <a:r>
              <a:rPr lang="bg-B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5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2711938" cy="205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1200"/>
            <a:ext cx="246017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4343400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 </a:t>
            </a:r>
            <a:r>
              <a:rPr lang="en-US" dirty="0"/>
              <a:t>SILS </a:t>
            </a:r>
            <a:r>
              <a:rPr lang="en-US" dirty="0" err="1"/>
              <a:t>PorT</a:t>
            </a:r>
            <a:r>
              <a:rPr lang="en-US" dirty="0"/>
              <a:t> </a:t>
            </a:r>
            <a:r>
              <a:rPr lang="en-US" dirty="0" err="1"/>
              <a:t>Covidien</a:t>
            </a:r>
            <a:endParaRPr lang="en-US" dirty="0"/>
          </a:p>
        </p:txBody>
      </p:sp>
      <p:pic>
        <p:nvPicPr>
          <p:cNvPr id="6146" name="Picture 2" descr="SSL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22" y="1981200"/>
            <a:ext cx="2273878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9104" y="4343400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SSLAS</a:t>
            </a:r>
            <a:r>
              <a:rPr lang="en-US" baseline="30000" dirty="0"/>
              <a:t> </a:t>
            </a:r>
            <a:r>
              <a:rPr lang="en-US" dirty="0"/>
              <a:t>Port Ethicon</a:t>
            </a:r>
            <a:r>
              <a:rPr lang="bg-BG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434340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bg-BG" dirty="0"/>
              <a:t>-</a:t>
            </a:r>
            <a:r>
              <a:rPr lang="en-US" dirty="0"/>
              <a:t>Cone</a:t>
            </a:r>
            <a:r>
              <a:rPr lang="en-US" baseline="30000" dirty="0"/>
              <a:t> </a:t>
            </a:r>
            <a:r>
              <a:rPr lang="en-US" dirty="0"/>
              <a:t>Karl </a:t>
            </a:r>
            <a:r>
              <a:rPr lang="en-US" dirty="0" err="1"/>
              <a:t>Storz</a:t>
            </a:r>
            <a:r>
              <a:rPr lang="bg-B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88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771</TotalTime>
  <Words>907</Words>
  <Application>Microsoft Office PowerPoint</Application>
  <PresentationFormat>Презентация на цял екран (4:3)</PresentationFormat>
  <Paragraphs>284</Paragraphs>
  <Slides>44</Slides>
  <Notes>44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20</vt:i4>
      </vt:variant>
      <vt:variant>
        <vt:lpstr>Заглавия на слайдовете</vt:lpstr>
      </vt:variant>
      <vt:variant>
        <vt:i4>44</vt:i4>
      </vt:variant>
    </vt:vector>
  </HeadingPairs>
  <TitlesOfParts>
    <vt:vector size="71" baseType="lpstr">
      <vt:lpstr>Arial</vt:lpstr>
      <vt:lpstr>Calibri</vt:lpstr>
      <vt:lpstr>Palatino Linotype</vt:lpstr>
      <vt:lpstr>Times New Roman</vt:lpstr>
      <vt:lpstr>Wingdings</vt:lpstr>
      <vt:lpstr>Wingdings 2</vt:lpstr>
      <vt:lpstr>Wingdings 3</vt:lpstr>
      <vt:lpstr>Metro</vt:lpstr>
      <vt:lpstr>1_Metro</vt:lpstr>
      <vt:lpstr>2_Metro</vt:lpstr>
      <vt:lpstr>3_Metro</vt:lpstr>
      <vt:lpstr>5_Metro</vt:lpstr>
      <vt:lpstr>7_Metro</vt:lpstr>
      <vt:lpstr>8_Metro</vt:lpstr>
      <vt:lpstr>9_Metro</vt:lpstr>
      <vt:lpstr>10_Metro</vt:lpstr>
      <vt:lpstr>11_Metro</vt:lpstr>
      <vt:lpstr>12_Metro</vt:lpstr>
      <vt:lpstr>13_Metro</vt:lpstr>
      <vt:lpstr>14_Metro</vt:lpstr>
      <vt:lpstr>15_Metro</vt:lpstr>
      <vt:lpstr>16_Metro</vt:lpstr>
      <vt:lpstr>18_Metro</vt:lpstr>
      <vt:lpstr>17_Metro</vt:lpstr>
      <vt:lpstr>4_Metro</vt:lpstr>
      <vt:lpstr>21_Metro</vt:lpstr>
      <vt:lpstr>Elemental</vt:lpstr>
      <vt:lpstr>Презентация на PowerPoint</vt:lpstr>
      <vt:lpstr>ИСТОРИЯ</vt:lpstr>
      <vt:lpstr>NOTES</vt:lpstr>
      <vt:lpstr>Презентация на PowerPoint</vt:lpstr>
      <vt:lpstr>Презентация на PowerPoint</vt:lpstr>
      <vt:lpstr>The Laparoendoscopic Single-Site Surgery Consortium for Assessment and Research (LESSCAR) : </vt:lpstr>
      <vt:lpstr>Презентация на PowerPoint</vt:lpstr>
      <vt:lpstr>Презентация на PowerPoint</vt:lpstr>
      <vt:lpstr>Презентация на PowerPoint</vt:lpstr>
      <vt:lpstr>Технически трудности</vt:lpstr>
      <vt:lpstr>Презентация на PowerPoint</vt:lpstr>
      <vt:lpstr>Презентация на PowerPoint</vt:lpstr>
      <vt:lpstr>Оптика</vt:lpstr>
      <vt:lpstr>Оптика</vt:lpstr>
      <vt:lpstr>Оптика</vt:lpstr>
      <vt:lpstr>Оптика</vt:lpstr>
      <vt:lpstr>Оптика</vt:lpstr>
      <vt:lpstr>Презентация на PowerPoint</vt:lpstr>
      <vt:lpstr>Триангулация</vt:lpstr>
      <vt:lpstr>Триангулация</vt:lpstr>
      <vt:lpstr>Триангулация</vt:lpstr>
      <vt:lpstr>Триангулация</vt:lpstr>
      <vt:lpstr>Триангулация</vt:lpstr>
      <vt:lpstr>Портове</vt:lpstr>
      <vt:lpstr>Ретракция</vt:lpstr>
      <vt:lpstr>Ретракция</vt:lpstr>
      <vt:lpstr>Ретракция</vt:lpstr>
      <vt:lpstr>Ретракция</vt:lpstr>
      <vt:lpstr>Da Vinci  Si  </vt:lpstr>
      <vt:lpstr>Single Site TM</vt:lpstr>
      <vt:lpstr>Single Site TM</vt:lpstr>
      <vt:lpstr>Da Vinci SP TM</vt:lpstr>
      <vt:lpstr>Презентация на PowerPoint</vt:lpstr>
      <vt:lpstr>Тенденции за развитие</vt:lpstr>
      <vt:lpstr>NOTES</vt:lpstr>
      <vt:lpstr>Мини роботи</vt:lpstr>
      <vt:lpstr>Мини роботи</vt:lpstr>
      <vt:lpstr>Мини роботи</vt:lpstr>
      <vt:lpstr>Мини роботи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Mihail Tabakov</dc:creator>
  <cp:lastModifiedBy>mtaba</cp:lastModifiedBy>
  <cp:revision>63</cp:revision>
  <dcterms:created xsi:type="dcterms:W3CDTF">2012-10-07T21:24:13Z</dcterms:created>
  <dcterms:modified xsi:type="dcterms:W3CDTF">2021-06-09T11:44:22Z</dcterms:modified>
</cp:coreProperties>
</file>