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9"/>
  </p:notesMasterIdLst>
  <p:sldIdLst>
    <p:sldId id="256" r:id="rId2"/>
    <p:sldId id="405" r:id="rId3"/>
    <p:sldId id="411" r:id="rId4"/>
    <p:sldId id="412" r:id="rId5"/>
    <p:sldId id="413" r:id="rId6"/>
    <p:sldId id="408" r:id="rId7"/>
    <p:sldId id="409" r:id="rId8"/>
    <p:sldId id="416" r:id="rId9"/>
    <p:sldId id="424" r:id="rId10"/>
    <p:sldId id="423" r:id="rId11"/>
    <p:sldId id="419" r:id="rId12"/>
    <p:sldId id="420" r:id="rId13"/>
    <p:sldId id="421" r:id="rId14"/>
    <p:sldId id="422" r:id="rId15"/>
    <p:sldId id="429" r:id="rId16"/>
    <p:sldId id="427" r:id="rId17"/>
    <p:sldId id="428" r:id="rId18"/>
    <p:sldId id="417" r:id="rId19"/>
    <p:sldId id="434" r:id="rId20"/>
    <p:sldId id="433" r:id="rId21"/>
    <p:sldId id="451" r:id="rId22"/>
    <p:sldId id="418" r:id="rId23"/>
    <p:sldId id="450" r:id="rId24"/>
    <p:sldId id="432" r:id="rId25"/>
    <p:sldId id="431" r:id="rId26"/>
    <p:sldId id="449" r:id="rId27"/>
    <p:sldId id="430" r:id="rId28"/>
    <p:sldId id="410" r:id="rId29"/>
    <p:sldId id="440" r:id="rId30"/>
    <p:sldId id="396" r:id="rId31"/>
    <p:sldId id="441" r:id="rId32"/>
    <p:sldId id="442" r:id="rId33"/>
    <p:sldId id="435" r:id="rId34"/>
    <p:sldId id="443" r:id="rId35"/>
    <p:sldId id="393" r:id="rId36"/>
    <p:sldId id="438" r:id="rId37"/>
    <p:sldId id="437" r:id="rId38"/>
    <p:sldId id="444" r:id="rId39"/>
    <p:sldId id="447" r:id="rId40"/>
    <p:sldId id="448" r:id="rId41"/>
    <p:sldId id="445" r:id="rId42"/>
    <p:sldId id="402" r:id="rId43"/>
    <p:sldId id="436" r:id="rId44"/>
    <p:sldId id="394" r:id="rId45"/>
    <p:sldId id="446" r:id="rId46"/>
    <p:sldId id="404" r:id="rId47"/>
    <p:sldId id="439" r:id="rId48"/>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FFCC00"/>
    <a:srgbClr val="F7F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8" autoAdjust="0"/>
    <p:restoredTop sz="82850" autoAdjust="0"/>
  </p:normalViewPr>
  <p:slideViewPr>
    <p:cSldViewPr>
      <p:cViewPr>
        <p:scale>
          <a:sx n="79" d="100"/>
          <a:sy n="79" d="100"/>
        </p:scale>
        <p:origin x="-148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3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bg-BG"/>
          </a:p>
        </p:txBody>
      </p:sp>
      <p:sp>
        <p:nvSpPr>
          <p:cNvPr id="232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bg-BG"/>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2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noProof="0" smtClean="0"/>
              <a:t>Click to edit Master text styles</a:t>
            </a:r>
          </a:p>
          <a:p>
            <a:pPr lvl="1"/>
            <a:r>
              <a:rPr lang="bg-BG" noProof="0" smtClean="0"/>
              <a:t>Second level</a:t>
            </a:r>
          </a:p>
          <a:p>
            <a:pPr lvl="2"/>
            <a:r>
              <a:rPr lang="bg-BG" noProof="0" smtClean="0"/>
              <a:t>Third level</a:t>
            </a:r>
          </a:p>
          <a:p>
            <a:pPr lvl="3"/>
            <a:r>
              <a:rPr lang="bg-BG" noProof="0" smtClean="0"/>
              <a:t>Fourth level</a:t>
            </a:r>
          </a:p>
          <a:p>
            <a:pPr lvl="4"/>
            <a:r>
              <a:rPr lang="bg-BG" noProof="0" smtClean="0"/>
              <a:t>Fifth level</a:t>
            </a:r>
          </a:p>
        </p:txBody>
      </p:sp>
      <p:sp>
        <p:nvSpPr>
          <p:cNvPr id="232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bg-BG"/>
          </a:p>
        </p:txBody>
      </p:sp>
      <p:sp>
        <p:nvSpPr>
          <p:cNvPr id="232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D41B193-EDFB-4812-87D7-5BDB6F1AC6B8}" type="slidenum">
              <a:rPr lang="bg-BG"/>
              <a:pPr>
                <a:defRPr/>
              </a:pPr>
              <a:t>‹#›</a:t>
            </a:fld>
            <a:endParaRPr lang="bg-BG"/>
          </a:p>
        </p:txBody>
      </p:sp>
    </p:spTree>
    <p:extLst>
      <p:ext uri="{BB962C8B-B14F-4D97-AF65-F5344CB8AC3E}">
        <p14:creationId xmlns:p14="http://schemas.microsoft.com/office/powerpoint/2010/main" val="2031570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solidFill>
              <a:srgbClr val="000000"/>
            </a:solidFill>
            <a:miter lim="800000"/>
          </a:ln>
        </p:spPr>
      </p:sp>
      <p:sp>
        <p:nvSpPr>
          <p:cNvPr id="49155" name="Notes Placeholder 2"/>
          <p:cNvSpPr>
            <a:spLocks noGrp="1"/>
          </p:cNvSpPr>
          <p:nvPr>
            <p:ph type="body" idx="1"/>
          </p:nvPr>
        </p:nvSpPr>
        <p:spPr>
          <a:noFill/>
          <a:ln/>
        </p:spPr>
        <p:txBody>
          <a:bodyPr/>
          <a:lstStyle/>
          <a:p>
            <a:endParaRPr lang="bg-BG" smtClean="0"/>
          </a:p>
        </p:txBody>
      </p:sp>
      <p:sp>
        <p:nvSpPr>
          <p:cNvPr id="4915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C63FC31-B115-498D-8F50-37F2912050FD}" type="slidenum">
              <a:rPr lang="sk-SK">
                <a:ea typeface="Lucida Sans Unicode" pitchFamily="34" charset="0"/>
                <a:cs typeface="Lucida Sans Unicode" pitchFamily="34" charset="0"/>
              </a:rPr>
              <a:pPr/>
              <a:t>7</a:t>
            </a:fld>
            <a:endParaRPr lang="sk-SK">
              <a:ea typeface="Lucida Sans Unicode" pitchFamily="34" charset="0"/>
              <a:cs typeface="Lucida Sans Unico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change in our criteria from what we published last July is the idea that we acknowledge that these individuals may or may not progress to the clinical stage of the disease but that we've tried to make a research framework that will allow us to best test these hypotheses,“ </a:t>
            </a:r>
            <a:endParaRPr lang="bg-BG" dirty="0"/>
          </a:p>
        </p:txBody>
      </p:sp>
      <p:sp>
        <p:nvSpPr>
          <p:cNvPr id="4" name="Slide Number Placeholder 3"/>
          <p:cNvSpPr>
            <a:spLocks noGrp="1"/>
          </p:cNvSpPr>
          <p:nvPr>
            <p:ph type="sldNum" sz="quarter" idx="10"/>
          </p:nvPr>
        </p:nvSpPr>
        <p:spPr/>
        <p:txBody>
          <a:bodyPr/>
          <a:lstStyle/>
          <a:p>
            <a:pPr>
              <a:defRPr/>
            </a:pPr>
            <a:fld id="{1D41B193-EDFB-4812-87D7-5BDB6F1AC6B8}" type="slidenum">
              <a:rPr lang="bg-BG" smtClean="0"/>
              <a:pPr>
                <a:defRPr/>
              </a:pPr>
              <a:t>15</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bg-BG"/>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bg-BG"/>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bg-BG"/>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bg-BG"/>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bg-BG"/>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bg-BG"/>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bg-BG"/>
            </a:p>
          </p:txBody>
        </p:sp>
      </p:grpSp>
      <p:sp>
        <p:nvSpPr>
          <p:cNvPr id="38923" name="Rectangle 11"/>
          <p:cNvSpPr>
            <a:spLocks noGrp="1" noChangeArrowheads="1"/>
          </p:cNvSpPr>
          <p:nvPr>
            <p:ph type="ctrTitle" sz="quarter"/>
          </p:nvPr>
        </p:nvSpPr>
        <p:spPr>
          <a:xfrm>
            <a:off x="685800" y="1736725"/>
            <a:ext cx="7772400" cy="1920875"/>
          </a:xfrm>
        </p:spPr>
        <p:txBody>
          <a:bodyPr/>
          <a:lstStyle>
            <a:lvl1pPr>
              <a:defRPr sz="4800"/>
            </a:lvl1pPr>
          </a:lstStyle>
          <a:p>
            <a:r>
              <a:rPr lang="bg-BG"/>
              <a:t>Click to edit Master title style</a:t>
            </a:r>
          </a:p>
        </p:txBody>
      </p:sp>
      <p:sp>
        <p:nvSpPr>
          <p:cNvPr id="389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bg-BG"/>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bg-BG"/>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BFD866A-1176-4C30-BF07-FC7E5B5F9597}" type="slidenum">
              <a:rPr lang="bg-BG"/>
              <a:pPr>
                <a:defRPr/>
              </a:pPr>
              <a:t>‹#›</a:t>
            </a:fld>
            <a:endParaRPr lang="bg-BG"/>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4B78A475-E546-4483-B81D-0037042B3DF0}"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E7C2B827-0C89-42A5-8E51-B3EA9DB31F63}"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lvl2pPr>
              <a:buFont typeface="Courier New" pitchFamily="49" charset="0"/>
              <a:buChar char="o"/>
              <a:defRPr/>
            </a:lvl2pPr>
            <a:lvl3pPr>
              <a:buFont typeface="Courier New" pitchFamily="49" charset="0"/>
              <a:buChar char="o"/>
              <a:defRPr/>
            </a:lvl3pPr>
            <a:lvl4pPr>
              <a:buFont typeface="Courier New" pitchFamily="49" charset="0"/>
              <a:buChar char="o"/>
              <a:defRPr/>
            </a:lvl4pPr>
            <a:lvl5pPr>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38E9F5D6-4AE7-407A-AD64-D2AF612C97BF}"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bg-BG"/>
          </a:p>
        </p:txBody>
      </p:sp>
      <p:sp>
        <p:nvSpPr>
          <p:cNvPr id="5" name="Rectangle 3"/>
          <p:cNvSpPr>
            <a:spLocks noGrp="1" noChangeArrowheads="1"/>
          </p:cNvSpPr>
          <p:nvPr>
            <p:ph type="sldNum" sz="quarter" idx="11"/>
          </p:nvPr>
        </p:nvSpPr>
        <p:spPr>
          <a:ln/>
        </p:spPr>
        <p:txBody>
          <a:bodyPr/>
          <a:lstStyle>
            <a:lvl1pPr>
              <a:defRPr/>
            </a:lvl1pPr>
          </a:lstStyle>
          <a:p>
            <a:pPr>
              <a:defRPr/>
            </a:pPr>
            <a:fld id="{7C059467-BD0F-4D93-A006-06E8704B9FCE}" type="slidenum">
              <a:rPr lang="bg-BG"/>
              <a:pPr>
                <a:defRPr/>
              </a:pPr>
              <a:t>‹#›</a:t>
            </a:fld>
            <a:endParaRPr lang="bg-BG"/>
          </a:p>
        </p:txBody>
      </p:sp>
      <p:sp>
        <p:nvSpPr>
          <p:cNvPr id="6"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CDF18433-ACCE-4FF0-AE83-AEC0A78524F7}"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2"/>
          <p:cNvSpPr>
            <a:spLocks noGrp="1" noChangeArrowheads="1"/>
          </p:cNvSpPr>
          <p:nvPr>
            <p:ph type="dt" sz="half" idx="10"/>
          </p:nvPr>
        </p:nvSpPr>
        <p:spPr>
          <a:ln/>
        </p:spPr>
        <p:txBody>
          <a:bodyPr/>
          <a:lstStyle>
            <a:lvl1pPr>
              <a:defRPr/>
            </a:lvl1pPr>
          </a:lstStyle>
          <a:p>
            <a:pPr>
              <a:defRPr/>
            </a:pPr>
            <a:endParaRPr lang="bg-BG"/>
          </a:p>
        </p:txBody>
      </p:sp>
      <p:sp>
        <p:nvSpPr>
          <p:cNvPr id="8" name="Rectangle 3"/>
          <p:cNvSpPr>
            <a:spLocks noGrp="1" noChangeArrowheads="1"/>
          </p:cNvSpPr>
          <p:nvPr>
            <p:ph type="sldNum" sz="quarter" idx="11"/>
          </p:nvPr>
        </p:nvSpPr>
        <p:spPr>
          <a:ln/>
        </p:spPr>
        <p:txBody>
          <a:bodyPr/>
          <a:lstStyle>
            <a:lvl1pPr>
              <a:defRPr/>
            </a:lvl1pPr>
          </a:lstStyle>
          <a:p>
            <a:pPr>
              <a:defRPr/>
            </a:pPr>
            <a:fld id="{579C69F4-1162-4216-9F82-19A840DEC51C}" type="slidenum">
              <a:rPr lang="bg-BG"/>
              <a:pPr>
                <a:defRPr/>
              </a:pPr>
              <a:t>‹#›</a:t>
            </a:fld>
            <a:endParaRPr lang="bg-BG"/>
          </a:p>
        </p:txBody>
      </p:sp>
      <p:sp>
        <p:nvSpPr>
          <p:cNvPr id="9"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2"/>
          <p:cNvSpPr>
            <a:spLocks noGrp="1" noChangeArrowheads="1"/>
          </p:cNvSpPr>
          <p:nvPr>
            <p:ph type="dt" sz="half" idx="10"/>
          </p:nvPr>
        </p:nvSpPr>
        <p:spPr>
          <a:ln/>
        </p:spPr>
        <p:txBody>
          <a:bodyPr/>
          <a:lstStyle>
            <a:lvl1pPr>
              <a:defRPr/>
            </a:lvl1pPr>
          </a:lstStyle>
          <a:p>
            <a:pPr>
              <a:defRPr/>
            </a:pPr>
            <a:endParaRPr lang="bg-BG"/>
          </a:p>
        </p:txBody>
      </p:sp>
      <p:sp>
        <p:nvSpPr>
          <p:cNvPr id="4" name="Rectangle 3"/>
          <p:cNvSpPr>
            <a:spLocks noGrp="1" noChangeArrowheads="1"/>
          </p:cNvSpPr>
          <p:nvPr>
            <p:ph type="sldNum" sz="quarter" idx="11"/>
          </p:nvPr>
        </p:nvSpPr>
        <p:spPr>
          <a:ln/>
        </p:spPr>
        <p:txBody>
          <a:bodyPr/>
          <a:lstStyle>
            <a:lvl1pPr>
              <a:defRPr/>
            </a:lvl1pPr>
          </a:lstStyle>
          <a:p>
            <a:pPr>
              <a:defRPr/>
            </a:pPr>
            <a:fld id="{B6C3E641-EAE4-45F8-9C87-C69A4195222A}" type="slidenum">
              <a:rPr lang="bg-BG"/>
              <a:pPr>
                <a:defRPr/>
              </a:pPr>
              <a:t>‹#›</a:t>
            </a:fld>
            <a:endParaRPr lang="bg-BG"/>
          </a:p>
        </p:txBody>
      </p:sp>
      <p:sp>
        <p:nvSpPr>
          <p:cNvPr id="5"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bg-BG"/>
          </a:p>
        </p:txBody>
      </p:sp>
      <p:sp>
        <p:nvSpPr>
          <p:cNvPr id="3" name="Rectangle 3"/>
          <p:cNvSpPr>
            <a:spLocks noGrp="1" noChangeArrowheads="1"/>
          </p:cNvSpPr>
          <p:nvPr>
            <p:ph type="sldNum" sz="quarter" idx="11"/>
          </p:nvPr>
        </p:nvSpPr>
        <p:spPr>
          <a:ln/>
        </p:spPr>
        <p:txBody>
          <a:bodyPr/>
          <a:lstStyle>
            <a:lvl1pPr>
              <a:defRPr/>
            </a:lvl1pPr>
          </a:lstStyle>
          <a:p>
            <a:pPr>
              <a:defRPr/>
            </a:pPr>
            <a:fld id="{BA2D6985-CB02-4B76-8493-3E665864599F}" type="slidenum">
              <a:rPr lang="bg-BG"/>
              <a:pPr>
                <a:defRPr/>
              </a:pPr>
              <a:t>‹#›</a:t>
            </a:fld>
            <a:endParaRPr lang="bg-BG"/>
          </a:p>
        </p:txBody>
      </p:sp>
      <p:sp>
        <p:nvSpPr>
          <p:cNvPr id="4"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6F877C32-E5F2-4123-91AD-D756BF1549D8}"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bg-BG"/>
          </a:p>
        </p:txBody>
      </p:sp>
      <p:sp>
        <p:nvSpPr>
          <p:cNvPr id="6" name="Rectangle 3"/>
          <p:cNvSpPr>
            <a:spLocks noGrp="1" noChangeArrowheads="1"/>
          </p:cNvSpPr>
          <p:nvPr>
            <p:ph type="sldNum" sz="quarter" idx="11"/>
          </p:nvPr>
        </p:nvSpPr>
        <p:spPr>
          <a:ln/>
        </p:spPr>
        <p:txBody>
          <a:bodyPr/>
          <a:lstStyle>
            <a:lvl1pPr>
              <a:defRPr/>
            </a:lvl1pPr>
          </a:lstStyle>
          <a:p>
            <a:pPr>
              <a:defRPr/>
            </a:pPr>
            <a:fld id="{20DB3247-6730-47D9-884E-32AAE25388AB}" type="slidenum">
              <a:rPr lang="bg-BG"/>
              <a:pPr>
                <a:defRPr/>
              </a:pPr>
              <a:t>‹#›</a:t>
            </a:fld>
            <a:endParaRPr lang="bg-BG"/>
          </a:p>
        </p:txBody>
      </p:sp>
      <p:sp>
        <p:nvSpPr>
          <p:cNvPr id="7" name="Rectangle 14"/>
          <p:cNvSpPr>
            <a:spLocks noGrp="1" noChangeArrowheads="1"/>
          </p:cNvSpPr>
          <p:nvPr>
            <p:ph type="ftr" sz="quarter" idx="12"/>
          </p:nvPr>
        </p:nvSpPr>
        <p:spPr>
          <a:ln/>
        </p:spPr>
        <p:txBody>
          <a:bodyPr/>
          <a:lstStyle>
            <a:lvl1pPr>
              <a:defRPr/>
            </a:lvl1pPr>
          </a:lstStyle>
          <a:p>
            <a:pPr>
              <a:defRPr/>
            </a:pPr>
            <a:endParaRPr lang="bg-BG"/>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bg-BG"/>
          </a:p>
        </p:txBody>
      </p:sp>
      <p:sp>
        <p:nvSpPr>
          <p:cNvPr id="378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41DDFFD0-1C34-498F-8319-9CE708886FED}" type="slidenum">
              <a:rPr lang="bg-BG"/>
              <a:pPr>
                <a:defRPr/>
              </a:pPr>
              <a:t>‹#›</a:t>
            </a:fld>
            <a:endParaRPr lang="bg-BG"/>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378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bg-BG"/>
              </a:p>
            </p:txBody>
          </p:sp>
          <p:sp>
            <p:nvSpPr>
              <p:cNvPr id="378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bg-BG"/>
              </a:p>
            </p:txBody>
          </p:sp>
          <p:sp>
            <p:nvSpPr>
              <p:cNvPr id="378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bg-BG"/>
              </a:p>
            </p:txBody>
          </p:sp>
          <p:sp>
            <p:nvSpPr>
              <p:cNvPr id="3789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bg-BG"/>
              </a:p>
            </p:txBody>
          </p:sp>
          <p:sp>
            <p:nvSpPr>
              <p:cNvPr id="378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bg-BG"/>
              </a:p>
            </p:txBody>
          </p:sp>
        </p:grpSp>
        <p:sp>
          <p:nvSpPr>
            <p:cNvPr id="378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bg-BG"/>
            </a:p>
          </p:txBody>
        </p:sp>
        <p:sp>
          <p:nvSpPr>
            <p:cNvPr id="3790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bg-BG"/>
            </a:p>
          </p:txBody>
        </p:sp>
      </p:grpSp>
      <p:sp>
        <p:nvSpPr>
          <p:cNvPr id="379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379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bg-BG"/>
          </a:p>
        </p:txBody>
      </p:sp>
      <p:sp>
        <p:nvSpPr>
          <p:cNvPr id="379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Tree>
  </p:cSld>
  <p:clrMap bg1="dk2" tx1="lt1" bg2="dk1" tx2="lt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14282" y="1214422"/>
            <a:ext cx="8750299" cy="3089281"/>
          </a:xfrm>
        </p:spPr>
        <p:txBody>
          <a:bodyPr/>
          <a:lstStyle/>
          <a:p>
            <a:pPr eaLnBrk="1" hangingPunct="1"/>
            <a:r>
              <a:rPr lang="ru-RU" sz="4000" dirty="0" smtClean="0">
                <a:solidFill>
                  <a:srgbClr val="FF9900"/>
                </a:solidFill>
              </a:rPr>
              <a:t>Ранна диагностика и лечение на Болестта на Алцхаймер:</a:t>
            </a:r>
            <a:r>
              <a:rPr lang="en-US" sz="4000" dirty="0" smtClean="0"/>
              <a:t/>
            </a:r>
            <a:br>
              <a:rPr lang="en-US" sz="4000" dirty="0" smtClean="0"/>
            </a:br>
            <a:r>
              <a:rPr lang="ru-RU" sz="4000" dirty="0" smtClean="0"/>
              <a:t> </a:t>
            </a:r>
            <a:r>
              <a:rPr lang="ru-RU" sz="3200" dirty="0" smtClean="0"/>
              <a:t>експериментални и клинични аспекти</a:t>
            </a:r>
            <a:endParaRPr lang="bg-BG" sz="2000" dirty="0" smtClean="0">
              <a:solidFill>
                <a:srgbClr val="FF9900"/>
              </a:solidFill>
              <a:effectLst/>
            </a:endParaRPr>
          </a:p>
        </p:txBody>
      </p:sp>
      <p:sp>
        <p:nvSpPr>
          <p:cNvPr id="3" name="Rectangle 2"/>
          <p:cNvSpPr txBox="1">
            <a:spLocks noChangeArrowheads="1"/>
          </p:cNvSpPr>
          <p:nvPr/>
        </p:nvSpPr>
        <p:spPr bwMode="auto">
          <a:xfrm>
            <a:off x="214283" y="4643447"/>
            <a:ext cx="8715436" cy="1714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bg-BG" sz="2400" b="1" kern="0" dirty="0" smtClean="0">
                <a:solidFill>
                  <a:srgbClr val="FFCC00"/>
                </a:solidFill>
                <a:effectLst>
                  <a:outerShdw blurRad="38100" dist="38100" dir="2700000" algn="tl">
                    <a:srgbClr val="000000"/>
                  </a:outerShdw>
                </a:effectLst>
                <a:latin typeface="+mj-lt"/>
                <a:ea typeface="+mj-ea"/>
                <a:cs typeface="+mj-cs"/>
              </a:rPr>
              <a:t>Иван Димитров, дм</a:t>
            </a:r>
            <a:br>
              <a:rPr lang="bg-BG" sz="2400" b="1" kern="0" dirty="0" smtClean="0">
                <a:solidFill>
                  <a:srgbClr val="FFCC00"/>
                </a:solidFill>
                <a:effectLst>
                  <a:outerShdw blurRad="38100" dist="38100" dir="2700000" algn="tl">
                    <a:srgbClr val="000000"/>
                  </a:outerShdw>
                </a:effectLst>
                <a:latin typeface="+mj-lt"/>
                <a:ea typeface="+mj-ea"/>
                <a:cs typeface="+mj-cs"/>
              </a:rPr>
            </a:br>
            <a:endParaRPr lang="bg-BG" sz="2400" b="1" kern="0" dirty="0" smtClean="0">
              <a:solidFill>
                <a:srgbClr val="FFCC00"/>
              </a:solidFill>
              <a:effectLst>
                <a:outerShdw blurRad="38100" dist="38100" dir="2700000" algn="tl">
                  <a:srgbClr val="000000"/>
                </a:outerShdw>
              </a:effectLst>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bg-BG" sz="2000" kern="0" dirty="0" smtClean="0">
                <a:solidFill>
                  <a:srgbClr val="FFCC00"/>
                </a:solidFill>
                <a:effectLst>
                  <a:outerShdw blurRad="38100" dist="38100" dir="2700000" algn="tl">
                    <a:srgbClr val="000000"/>
                  </a:outerShdw>
                </a:effectLst>
                <a:latin typeface="+mj-lt"/>
                <a:ea typeface="+mj-ea"/>
                <a:cs typeface="+mj-cs"/>
              </a:rPr>
              <a:t>Доцент по неврология</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bg-BG" sz="20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j-lt"/>
                <a:ea typeface="+mj-ea"/>
                <a:cs typeface="+mj-cs"/>
              </a:rPr>
              <a:t>МУ</a:t>
            </a:r>
            <a:r>
              <a:rPr kumimoji="0" lang="en-US" sz="20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j-lt"/>
                <a:ea typeface="+mj-ea"/>
                <a:cs typeface="+mj-cs"/>
              </a:rPr>
              <a:t> “</a:t>
            </a:r>
            <a:r>
              <a:rPr kumimoji="0" lang="bg-BG" sz="20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j-lt"/>
                <a:ea typeface="+mj-ea"/>
                <a:cs typeface="+mj-cs"/>
              </a:rPr>
              <a:t>Проф.</a:t>
            </a:r>
            <a:r>
              <a:rPr kumimoji="0" lang="bg-BG" sz="2000" i="0" u="none" strike="noStrike" kern="0" cap="none" spc="0" normalizeH="0" noProof="0" dirty="0" smtClean="0">
                <a:ln>
                  <a:noFill/>
                </a:ln>
                <a:solidFill>
                  <a:srgbClr val="FFCC00"/>
                </a:solidFill>
                <a:effectLst>
                  <a:outerShdw blurRad="38100" dist="38100" dir="2700000" algn="tl">
                    <a:srgbClr val="000000"/>
                  </a:outerShdw>
                </a:effectLst>
                <a:uLnTx/>
                <a:uFillTx/>
                <a:latin typeface="+mj-lt"/>
                <a:ea typeface="+mj-ea"/>
                <a:cs typeface="+mj-cs"/>
              </a:rPr>
              <a:t> Д-р Параскев Стоянов” - </a:t>
            </a:r>
            <a:r>
              <a:rPr kumimoji="0" lang="bg-BG" sz="2000" i="0" u="none" strike="noStrike" kern="0" cap="none" spc="0" normalizeH="0" baseline="0" noProof="0" dirty="0" smtClean="0">
                <a:ln>
                  <a:noFill/>
                </a:ln>
                <a:solidFill>
                  <a:srgbClr val="FFCC00"/>
                </a:solidFill>
                <a:effectLst>
                  <a:outerShdw blurRad="38100" dist="38100" dir="2700000" algn="tl">
                    <a:srgbClr val="000000"/>
                  </a:outerShdw>
                </a:effectLst>
                <a:uLnTx/>
                <a:uFillTx/>
                <a:latin typeface="+mj-lt"/>
                <a:ea typeface="+mj-ea"/>
                <a:cs typeface="+mj-cs"/>
              </a:rPr>
              <a:t>Варна</a:t>
            </a:r>
          </a:p>
          <a:p>
            <a:pPr marL="0" marR="0" lvl="0" indent="0" algn="ctr" defTabSz="914400" rtl="0" eaLnBrk="1" fontAlgn="base" latinLnBrk="0" hangingPunct="1">
              <a:lnSpc>
                <a:spcPct val="100000"/>
              </a:lnSpc>
              <a:spcBef>
                <a:spcPct val="0"/>
              </a:spcBef>
              <a:spcAft>
                <a:spcPct val="0"/>
              </a:spcAft>
              <a:buClrTx/>
              <a:buSzTx/>
              <a:buFontTx/>
              <a:buNone/>
              <a:tabLst/>
              <a:defRPr/>
            </a:pPr>
            <a:r>
              <a:rPr lang="bg-BG" sz="2000" kern="0" dirty="0" smtClean="0">
                <a:solidFill>
                  <a:srgbClr val="FFCC00"/>
                </a:solidFill>
                <a:effectLst>
                  <a:outerShdw blurRad="38100" dist="38100" dir="2700000" algn="tl">
                    <a:srgbClr val="000000"/>
                  </a:outerShdw>
                </a:effectLst>
                <a:latin typeface="+mj-lt"/>
                <a:ea typeface="+mj-ea"/>
                <a:cs typeface="+mj-cs"/>
              </a:rPr>
              <a:t>І КНБ, УМБАЛ “Света Марина”- Варна</a:t>
            </a:r>
            <a:endParaRPr kumimoji="0" lang="bg-BG" sz="1100" i="0" u="none" strike="noStrike" kern="0" cap="none" spc="0" normalizeH="0" baseline="0" noProof="0" dirty="0" smtClean="0">
              <a:ln>
                <a:noFill/>
              </a:ln>
              <a:solidFill>
                <a:srgbClr val="FF9900"/>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NIA</a:t>
            </a:r>
            <a:r>
              <a:rPr lang="bg-BG" dirty="0" smtClean="0"/>
              <a:t> </a:t>
            </a:r>
            <a:r>
              <a:rPr lang="en-US" dirty="0" smtClean="0"/>
              <a:t>(</a:t>
            </a:r>
            <a:r>
              <a:rPr lang="bg-BG" dirty="0" smtClean="0"/>
              <a:t>2011</a:t>
            </a:r>
            <a:r>
              <a:rPr lang="en-US" dirty="0" smtClean="0"/>
              <a:t>)</a:t>
            </a:r>
            <a:endParaRPr lang="bg-BG" dirty="0"/>
          </a:p>
        </p:txBody>
      </p:sp>
      <p:pic>
        <p:nvPicPr>
          <p:cNvPr id="4" name="Picture 2"/>
          <p:cNvPicPr>
            <a:picLocks noChangeAspect="1" noChangeArrowheads="1"/>
          </p:cNvPicPr>
          <p:nvPr/>
        </p:nvPicPr>
        <p:blipFill>
          <a:blip r:embed="rId2"/>
          <a:srcRect/>
          <a:stretch>
            <a:fillRect/>
          </a:stretch>
        </p:blipFill>
        <p:spPr bwMode="auto">
          <a:xfrm>
            <a:off x="285720" y="1571612"/>
            <a:ext cx="4405305" cy="4087956"/>
          </a:xfrm>
          <a:prstGeom prst="rect">
            <a:avLst/>
          </a:prstGeom>
          <a:noFill/>
          <a:ln w="9525">
            <a:noFill/>
            <a:miter lim="800000"/>
            <a:headEnd/>
            <a:tailEnd/>
          </a:ln>
          <a:effectLst>
            <a:prstShdw prst="shdw13" dist="53882" dir="13500000">
              <a:schemeClr val="bg2">
                <a:alpha val="50000"/>
              </a:schemeClr>
            </a:prstShdw>
          </a:effectLst>
        </p:spPr>
      </p:pic>
      <p:pic>
        <p:nvPicPr>
          <p:cNvPr id="6" name="Picture 2"/>
          <p:cNvPicPr>
            <a:picLocks noChangeAspect="1" noChangeArrowheads="1"/>
          </p:cNvPicPr>
          <p:nvPr/>
        </p:nvPicPr>
        <p:blipFill>
          <a:blip r:embed="rId3"/>
          <a:srcRect/>
          <a:stretch>
            <a:fillRect/>
          </a:stretch>
        </p:blipFill>
        <p:spPr bwMode="auto">
          <a:xfrm>
            <a:off x="4786314" y="2500306"/>
            <a:ext cx="4214810" cy="1876996"/>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DSM-V: </a:t>
            </a:r>
            <a:r>
              <a:rPr lang="bg-BG" sz="2800" dirty="0" smtClean="0"/>
              <a:t>Голямо и леко неврокогнитивно разстройство </a:t>
            </a:r>
            <a:br>
              <a:rPr lang="bg-BG" sz="2800" dirty="0" smtClean="0"/>
            </a:br>
            <a:r>
              <a:rPr lang="bg-BG" sz="1600" dirty="0" smtClean="0"/>
              <a:t>(</a:t>
            </a:r>
            <a:r>
              <a:rPr lang="en-US" sz="1600" dirty="0" smtClean="0"/>
              <a:t>Major and Mild </a:t>
            </a:r>
            <a:r>
              <a:rPr lang="en-US" sz="1600" dirty="0" err="1" smtClean="0"/>
              <a:t>Neurocognitive</a:t>
            </a:r>
            <a:r>
              <a:rPr lang="en-US" sz="1600" dirty="0" smtClean="0"/>
              <a:t> Disorder)</a:t>
            </a:r>
            <a:endParaRPr lang="bg-BG" sz="1600" dirty="0"/>
          </a:p>
        </p:txBody>
      </p:sp>
      <p:sp>
        <p:nvSpPr>
          <p:cNvPr id="3" name="Content Placeholder 2"/>
          <p:cNvSpPr>
            <a:spLocks noGrp="1"/>
          </p:cNvSpPr>
          <p:nvPr>
            <p:ph idx="1"/>
          </p:nvPr>
        </p:nvSpPr>
        <p:spPr>
          <a:xfrm>
            <a:off x="3214678" y="1600200"/>
            <a:ext cx="5472122" cy="4525963"/>
          </a:xfrm>
        </p:spPr>
        <p:txBody>
          <a:bodyPr/>
          <a:lstStyle/>
          <a:p>
            <a:r>
              <a:rPr lang="bg-BG" b="1" dirty="0" smtClean="0"/>
              <a:t>Голямо НКР</a:t>
            </a:r>
            <a:endParaRPr lang="en-US" b="1" dirty="0" smtClean="0"/>
          </a:p>
          <a:p>
            <a:pPr lvl="1"/>
            <a:r>
              <a:rPr lang="bg-BG" b="1" dirty="0" smtClean="0"/>
              <a:t>Значително нарушение на когнитивните функции</a:t>
            </a:r>
            <a:endParaRPr lang="en-US" b="1" dirty="0" smtClean="0"/>
          </a:p>
          <a:p>
            <a:pPr lvl="1"/>
            <a:r>
              <a:rPr lang="bg-BG" b="1" dirty="0" smtClean="0"/>
              <a:t>Нарушава функционалната независимост на болния</a:t>
            </a:r>
            <a:endParaRPr lang="en-US" b="1" dirty="0" smtClean="0"/>
          </a:p>
          <a:p>
            <a:pPr lvl="1"/>
            <a:r>
              <a:rPr lang="bg-BG" b="1" dirty="0" smtClean="0"/>
              <a:t>Не се дължи на делир</a:t>
            </a:r>
            <a:endParaRPr lang="en-US" b="1" dirty="0" smtClean="0"/>
          </a:p>
          <a:p>
            <a:pPr lvl="1"/>
            <a:r>
              <a:rPr lang="bg-BG" b="1" dirty="0" smtClean="0"/>
              <a:t>Не се дължи на психично заболяване</a:t>
            </a:r>
            <a:endParaRPr lang="bg-BG" dirty="0"/>
          </a:p>
        </p:txBody>
      </p:sp>
      <p:pic>
        <p:nvPicPr>
          <p:cNvPr id="58370" name="Picture 2"/>
          <p:cNvPicPr>
            <a:picLocks noChangeAspect="1" noChangeArrowheads="1"/>
          </p:cNvPicPr>
          <p:nvPr/>
        </p:nvPicPr>
        <p:blipFill>
          <a:blip r:embed="rId2"/>
          <a:srcRect/>
          <a:stretch>
            <a:fillRect/>
          </a:stretch>
        </p:blipFill>
        <p:spPr bwMode="auto">
          <a:xfrm>
            <a:off x="428596" y="1643050"/>
            <a:ext cx="2681279" cy="3861304"/>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4678" y="1600200"/>
            <a:ext cx="5472122" cy="4525963"/>
          </a:xfrm>
        </p:spPr>
        <p:txBody>
          <a:bodyPr/>
          <a:lstStyle/>
          <a:p>
            <a:r>
              <a:rPr lang="bg-BG" b="1" dirty="0" smtClean="0"/>
              <a:t>Леко НКР</a:t>
            </a:r>
            <a:endParaRPr lang="en-US" b="1" dirty="0" smtClean="0"/>
          </a:p>
          <a:p>
            <a:pPr lvl="1"/>
            <a:r>
              <a:rPr lang="bg-BG" b="1" dirty="0" smtClean="0">
                <a:solidFill>
                  <a:srgbClr val="FFC000"/>
                </a:solidFill>
              </a:rPr>
              <a:t>Умерено</a:t>
            </a:r>
            <a:r>
              <a:rPr lang="bg-BG" b="1" dirty="0" smtClean="0"/>
              <a:t> нарушение на когнитивните функции</a:t>
            </a:r>
            <a:endParaRPr lang="en-US" b="1" dirty="0" smtClean="0"/>
          </a:p>
          <a:p>
            <a:pPr lvl="1"/>
            <a:r>
              <a:rPr lang="bg-BG" b="1" dirty="0" smtClean="0">
                <a:solidFill>
                  <a:srgbClr val="FFC000"/>
                </a:solidFill>
              </a:rPr>
              <a:t>НЕ</a:t>
            </a:r>
            <a:r>
              <a:rPr lang="bg-BG" b="1" dirty="0" smtClean="0"/>
              <a:t> нарушава функционалната независимост на болния</a:t>
            </a:r>
            <a:endParaRPr lang="en-US" b="1" dirty="0" smtClean="0"/>
          </a:p>
          <a:p>
            <a:pPr lvl="1"/>
            <a:r>
              <a:rPr lang="bg-BG" b="1" dirty="0" smtClean="0"/>
              <a:t>Не се дължи на делир</a:t>
            </a:r>
            <a:endParaRPr lang="en-US" b="1" dirty="0" smtClean="0"/>
          </a:p>
          <a:p>
            <a:pPr lvl="1"/>
            <a:r>
              <a:rPr lang="bg-BG" b="1" dirty="0" smtClean="0"/>
              <a:t>Не се дължи на психично заболяване</a:t>
            </a:r>
            <a:endParaRPr lang="bg-BG" dirty="0"/>
          </a:p>
        </p:txBody>
      </p:sp>
      <p:pic>
        <p:nvPicPr>
          <p:cNvPr id="58370" name="Picture 2"/>
          <p:cNvPicPr>
            <a:picLocks noChangeAspect="1" noChangeArrowheads="1"/>
          </p:cNvPicPr>
          <p:nvPr/>
        </p:nvPicPr>
        <p:blipFill>
          <a:blip r:embed="rId2"/>
          <a:srcRect/>
          <a:stretch>
            <a:fillRect/>
          </a:stretch>
        </p:blipFill>
        <p:spPr bwMode="auto">
          <a:xfrm>
            <a:off x="428596" y="1643050"/>
            <a:ext cx="2681279" cy="3861304"/>
          </a:xfrm>
          <a:prstGeom prst="rect">
            <a:avLst/>
          </a:prstGeom>
          <a:noFill/>
          <a:ln w="9525">
            <a:noFill/>
            <a:miter lim="800000"/>
            <a:headEnd/>
            <a:tailEnd/>
          </a:ln>
          <a:effectLst>
            <a:prstShdw prst="shdw13" dist="53882" dir="13500000">
              <a:schemeClr val="bg2">
                <a:alpha val="50000"/>
              </a:schemeClr>
            </a:prstShdw>
          </a:effectLst>
        </p:spPr>
      </p:pic>
      <p:sp>
        <p:nvSpPr>
          <p:cNvPr id="8" name="Title 1"/>
          <p:cNvSpPr>
            <a:spLocks noGrp="1"/>
          </p:cNvSpPr>
          <p:nvPr>
            <p:ph type="title"/>
          </p:nvPr>
        </p:nvSpPr>
        <p:spPr>
          <a:xfrm>
            <a:off x="457200" y="274638"/>
            <a:ext cx="8229600" cy="1143000"/>
          </a:xfrm>
        </p:spPr>
        <p:txBody>
          <a:bodyPr>
            <a:noAutofit/>
          </a:bodyPr>
          <a:lstStyle/>
          <a:p>
            <a:r>
              <a:rPr lang="en-US" sz="2800" dirty="0" smtClean="0"/>
              <a:t>DSM-V: </a:t>
            </a:r>
            <a:r>
              <a:rPr lang="bg-BG" sz="2800" dirty="0" smtClean="0"/>
              <a:t>Голямо и леко неврокогнитивно разстройство </a:t>
            </a:r>
            <a:br>
              <a:rPr lang="bg-BG" sz="2800" dirty="0" smtClean="0"/>
            </a:br>
            <a:r>
              <a:rPr lang="bg-BG" sz="1600" dirty="0" smtClean="0"/>
              <a:t>(</a:t>
            </a:r>
            <a:r>
              <a:rPr lang="en-US" sz="1600" dirty="0" smtClean="0"/>
              <a:t>Major and Mild </a:t>
            </a:r>
            <a:r>
              <a:rPr lang="en-US" sz="1600" dirty="0" err="1" smtClean="0"/>
              <a:t>Neurocognitive</a:t>
            </a:r>
            <a:r>
              <a:rPr lang="en-US" sz="1600" dirty="0" smtClean="0"/>
              <a:t> Disorder)</a:t>
            </a:r>
            <a:endParaRPr lang="bg-BG" sz="16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DSM-V: </a:t>
            </a:r>
            <a:r>
              <a:rPr lang="bg-BG" dirty="0" smtClean="0"/>
              <a:t>НКР, дължащо се на БА</a:t>
            </a:r>
            <a:endParaRPr lang="bg-BG" dirty="0"/>
          </a:p>
        </p:txBody>
      </p:sp>
      <p:sp>
        <p:nvSpPr>
          <p:cNvPr id="3" name="Content Placeholder 2"/>
          <p:cNvSpPr>
            <a:spLocks noGrp="1"/>
          </p:cNvSpPr>
          <p:nvPr>
            <p:ph idx="1"/>
          </p:nvPr>
        </p:nvSpPr>
        <p:spPr>
          <a:xfrm>
            <a:off x="3214678" y="1600200"/>
            <a:ext cx="5472122" cy="4525963"/>
          </a:xfrm>
        </p:spPr>
        <p:txBody>
          <a:bodyPr/>
          <a:lstStyle/>
          <a:p>
            <a:r>
              <a:rPr lang="bg-BG" b="1" dirty="0" smtClean="0"/>
              <a:t>Незабележимо начало и постепенно развитие</a:t>
            </a:r>
            <a:endParaRPr lang="en-US" b="1" dirty="0" smtClean="0"/>
          </a:p>
          <a:p>
            <a:r>
              <a:rPr lang="bg-BG" b="1" dirty="0" smtClean="0"/>
              <a:t>Голямо НКР</a:t>
            </a:r>
            <a:r>
              <a:rPr lang="en-US" b="1" dirty="0" smtClean="0"/>
              <a:t>: </a:t>
            </a:r>
            <a:r>
              <a:rPr lang="bg-BG" b="1" dirty="0" smtClean="0"/>
              <a:t>увреждане на </a:t>
            </a:r>
            <a:r>
              <a:rPr lang="en-US" b="1" dirty="0" smtClean="0"/>
              <a:t>2 </a:t>
            </a:r>
            <a:r>
              <a:rPr lang="bg-BG" b="1" dirty="0" smtClean="0"/>
              <a:t>или повече</a:t>
            </a:r>
            <a:r>
              <a:rPr lang="en-US" b="1" dirty="0" smtClean="0"/>
              <a:t> </a:t>
            </a:r>
            <a:r>
              <a:rPr lang="bg-BG" b="1" dirty="0" smtClean="0"/>
              <a:t>когнитивни сфери </a:t>
            </a:r>
            <a:r>
              <a:rPr lang="en-US" b="1" dirty="0" smtClean="0"/>
              <a:t>+ IADLs</a:t>
            </a:r>
          </a:p>
          <a:p>
            <a:r>
              <a:rPr lang="bg-BG" b="1" dirty="0" smtClean="0"/>
              <a:t>Леко</a:t>
            </a:r>
            <a:r>
              <a:rPr lang="en-US" b="1" dirty="0" smtClean="0"/>
              <a:t> </a:t>
            </a:r>
            <a:r>
              <a:rPr lang="bg-BG" b="1" dirty="0" smtClean="0"/>
              <a:t>НКР</a:t>
            </a:r>
            <a:r>
              <a:rPr lang="en-US" b="1" dirty="0" smtClean="0"/>
              <a:t>: </a:t>
            </a:r>
            <a:r>
              <a:rPr lang="bg-BG" b="1" dirty="0" smtClean="0"/>
              <a:t>увреждане на 1</a:t>
            </a:r>
            <a:r>
              <a:rPr lang="en-US" b="1" dirty="0" smtClean="0"/>
              <a:t> </a:t>
            </a:r>
            <a:r>
              <a:rPr lang="bg-BG" b="1" dirty="0" smtClean="0"/>
              <a:t>или повече</a:t>
            </a:r>
            <a:r>
              <a:rPr lang="en-US" b="1" dirty="0" smtClean="0"/>
              <a:t> </a:t>
            </a:r>
            <a:r>
              <a:rPr lang="bg-BG" b="1" dirty="0" smtClean="0"/>
              <a:t>когнитивни сфери при запазени</a:t>
            </a:r>
            <a:r>
              <a:rPr lang="en-US" b="1" dirty="0" smtClean="0"/>
              <a:t> IADLs</a:t>
            </a:r>
            <a:endParaRPr lang="bg-BG" dirty="0"/>
          </a:p>
        </p:txBody>
      </p:sp>
      <p:pic>
        <p:nvPicPr>
          <p:cNvPr id="58370" name="Picture 2"/>
          <p:cNvPicPr>
            <a:picLocks noChangeAspect="1" noChangeArrowheads="1"/>
          </p:cNvPicPr>
          <p:nvPr/>
        </p:nvPicPr>
        <p:blipFill>
          <a:blip r:embed="rId2"/>
          <a:srcRect/>
          <a:stretch>
            <a:fillRect/>
          </a:stretch>
        </p:blipFill>
        <p:spPr bwMode="auto">
          <a:xfrm>
            <a:off x="428596" y="1643050"/>
            <a:ext cx="2681279" cy="3861304"/>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4678" y="1600200"/>
            <a:ext cx="5472122" cy="4525963"/>
          </a:xfrm>
        </p:spPr>
        <p:txBody>
          <a:bodyPr>
            <a:normAutofit fontScale="92500" lnSpcReduction="10000"/>
          </a:bodyPr>
          <a:lstStyle/>
          <a:p>
            <a:r>
              <a:rPr lang="bg-BG" b="1" i="1" dirty="0" smtClean="0"/>
              <a:t>Вероятна БА</a:t>
            </a:r>
            <a:r>
              <a:rPr lang="en-US" b="1" i="1" dirty="0" smtClean="0"/>
              <a:t>: </a:t>
            </a:r>
            <a:endParaRPr lang="bg-BG" b="1" i="1" dirty="0" smtClean="0"/>
          </a:p>
          <a:p>
            <a:pPr lvl="1"/>
            <a:r>
              <a:rPr lang="bg-BG" b="1" i="1" dirty="0" smtClean="0"/>
              <a:t>Доказана генетична мутация</a:t>
            </a:r>
            <a:r>
              <a:rPr lang="en-US" b="1" dirty="0" smtClean="0"/>
              <a:t> </a:t>
            </a:r>
            <a:r>
              <a:rPr lang="bg-BG" b="1" dirty="0" smtClean="0"/>
              <a:t>ИЛИ</a:t>
            </a:r>
            <a:endParaRPr lang="en-US" b="1" dirty="0" smtClean="0"/>
          </a:p>
          <a:p>
            <a:pPr lvl="1"/>
            <a:r>
              <a:rPr lang="bg-BG" b="1" dirty="0" smtClean="0"/>
              <a:t>Наличие на следните 3 признака</a:t>
            </a:r>
            <a:r>
              <a:rPr lang="en-US" b="1" dirty="0" smtClean="0"/>
              <a:t>:</a:t>
            </a:r>
          </a:p>
          <a:p>
            <a:pPr lvl="2"/>
            <a:r>
              <a:rPr lang="bg-BG" b="1" dirty="0" smtClean="0"/>
              <a:t>Нарушение на паметта </a:t>
            </a:r>
            <a:r>
              <a:rPr lang="en-US" b="1" dirty="0" smtClean="0"/>
              <a:t>+ 1</a:t>
            </a:r>
            <a:r>
              <a:rPr lang="bg-BG" b="1" dirty="0" smtClean="0"/>
              <a:t> друга сфера</a:t>
            </a:r>
            <a:endParaRPr lang="en-US" b="1" dirty="0" smtClean="0"/>
          </a:p>
          <a:p>
            <a:pPr lvl="2"/>
            <a:r>
              <a:rPr lang="bg-BG" b="1" dirty="0" smtClean="0"/>
              <a:t>Прогресивно, постепенно влошаване</a:t>
            </a:r>
            <a:endParaRPr lang="en-US" b="1" dirty="0" smtClean="0"/>
          </a:p>
          <a:p>
            <a:pPr lvl="2"/>
            <a:r>
              <a:rPr lang="bg-BG" b="1" dirty="0" smtClean="0"/>
              <a:t>Липса на друга възможна етиология</a:t>
            </a:r>
            <a:endParaRPr lang="en-US" b="1" dirty="0" smtClean="0"/>
          </a:p>
          <a:p>
            <a:r>
              <a:rPr lang="bg-BG" b="1" dirty="0" smtClean="0"/>
              <a:t>В останалите случаи се диагностицира</a:t>
            </a:r>
            <a:r>
              <a:rPr lang="en-US" b="1" dirty="0" smtClean="0"/>
              <a:t> </a:t>
            </a:r>
            <a:r>
              <a:rPr lang="bg-BG" b="1" i="1" dirty="0" smtClean="0"/>
              <a:t>Възможна БА</a:t>
            </a:r>
            <a:endParaRPr lang="bg-BG" dirty="0"/>
          </a:p>
        </p:txBody>
      </p:sp>
      <p:pic>
        <p:nvPicPr>
          <p:cNvPr id="58370" name="Picture 2"/>
          <p:cNvPicPr>
            <a:picLocks noChangeAspect="1" noChangeArrowheads="1"/>
          </p:cNvPicPr>
          <p:nvPr/>
        </p:nvPicPr>
        <p:blipFill>
          <a:blip r:embed="rId2"/>
          <a:srcRect/>
          <a:stretch>
            <a:fillRect/>
          </a:stretch>
        </p:blipFill>
        <p:spPr bwMode="auto">
          <a:xfrm>
            <a:off x="428596" y="1643050"/>
            <a:ext cx="2681279" cy="3861304"/>
          </a:xfrm>
          <a:prstGeom prst="rect">
            <a:avLst/>
          </a:prstGeom>
          <a:noFill/>
          <a:ln w="9525">
            <a:noFill/>
            <a:miter lim="800000"/>
            <a:headEnd/>
            <a:tailEnd/>
          </a:ln>
          <a:effectLst>
            <a:prstShdw prst="shdw13" dist="53882" dir="13500000">
              <a:schemeClr val="bg2">
                <a:alpha val="50000"/>
              </a:schemeClr>
            </a:prstShdw>
          </a:effectLst>
        </p:spPr>
      </p:pic>
      <p:sp>
        <p:nvSpPr>
          <p:cNvPr id="7" name="Title 1"/>
          <p:cNvSpPr>
            <a:spLocks noGrp="1"/>
          </p:cNvSpPr>
          <p:nvPr>
            <p:ph type="title"/>
          </p:nvPr>
        </p:nvSpPr>
        <p:spPr>
          <a:xfrm>
            <a:off x="457200" y="274638"/>
            <a:ext cx="8229600" cy="1143000"/>
          </a:xfrm>
        </p:spPr>
        <p:txBody>
          <a:bodyPr>
            <a:normAutofit/>
          </a:bodyPr>
          <a:lstStyle/>
          <a:p>
            <a:r>
              <a:rPr lang="en-US" dirty="0" smtClean="0"/>
              <a:t>DSM-V: </a:t>
            </a:r>
            <a:r>
              <a:rPr lang="bg-BG" dirty="0" smtClean="0"/>
              <a:t>НКР, дължащо се на БА</a:t>
            </a:r>
            <a:endParaRPr lang="bg-BG"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 </a:t>
            </a:r>
            <a:r>
              <a:rPr lang="bg-BG" b="0" dirty="0" smtClean="0"/>
              <a:t>Предклиничен стадий на БА</a:t>
            </a:r>
            <a:endParaRPr lang="bg-BG" dirty="0"/>
          </a:p>
        </p:txBody>
      </p:sp>
      <p:sp>
        <p:nvSpPr>
          <p:cNvPr id="3" name="Content Placeholder 2"/>
          <p:cNvSpPr>
            <a:spLocks noGrp="1"/>
          </p:cNvSpPr>
          <p:nvPr>
            <p:ph idx="1"/>
          </p:nvPr>
        </p:nvSpPr>
        <p:spPr/>
        <p:txBody>
          <a:bodyPr>
            <a:normAutofit fontScale="92500" lnSpcReduction="20000"/>
          </a:bodyPr>
          <a:lstStyle/>
          <a:p>
            <a:r>
              <a:rPr lang="bg-BG" dirty="0" smtClean="0"/>
              <a:t>В този стадий пациентите имат доловими промени в мозъчното вещество, ликвора и/или кръвта </a:t>
            </a:r>
            <a:r>
              <a:rPr lang="en-US" dirty="0" smtClean="0"/>
              <a:t>(</a:t>
            </a:r>
            <a:r>
              <a:rPr lang="bg-BG" dirty="0" smtClean="0"/>
              <a:t>биомаркери</a:t>
            </a:r>
            <a:r>
              <a:rPr lang="en-US" dirty="0" smtClean="0"/>
              <a:t>)</a:t>
            </a:r>
            <a:r>
              <a:rPr lang="bg-BG" dirty="0" smtClean="0"/>
              <a:t>, които показват най-ранните белези на болестта. </a:t>
            </a:r>
          </a:p>
          <a:p>
            <a:pPr lvl="1"/>
            <a:r>
              <a:rPr lang="bg-BG" dirty="0" smtClean="0"/>
              <a:t>Все още обаче</a:t>
            </a:r>
            <a:r>
              <a:rPr lang="en-US" dirty="0" smtClean="0"/>
              <a:t> </a:t>
            </a:r>
            <a:r>
              <a:rPr lang="bg-BG" dirty="0" smtClean="0"/>
              <a:t>не са се появили характерните симптоми (нарушения на паметта и др.)</a:t>
            </a:r>
            <a:endParaRPr lang="en-US" dirty="0" smtClean="0"/>
          </a:p>
          <a:p>
            <a:r>
              <a:rPr lang="bg-BG" dirty="0" smtClean="0"/>
              <a:t>Обособени са следните стадии</a:t>
            </a:r>
            <a:r>
              <a:rPr lang="en-US" dirty="0" smtClean="0"/>
              <a:t>:</a:t>
            </a:r>
          </a:p>
          <a:p>
            <a:pPr lvl="1"/>
            <a:r>
              <a:rPr lang="en-US" b="1" dirty="0" smtClean="0"/>
              <a:t>1</a:t>
            </a:r>
            <a:r>
              <a:rPr lang="en-US" dirty="0" smtClean="0"/>
              <a:t> — </a:t>
            </a:r>
            <a:r>
              <a:rPr lang="bg-BG" dirty="0" smtClean="0"/>
              <a:t>асимптомна мозъчна амилоидоза</a:t>
            </a:r>
            <a:r>
              <a:rPr lang="en-US" dirty="0" smtClean="0"/>
              <a:t>;</a:t>
            </a:r>
          </a:p>
          <a:p>
            <a:pPr lvl="1"/>
            <a:r>
              <a:rPr lang="en-US" b="1" dirty="0" smtClean="0"/>
              <a:t>2</a:t>
            </a:r>
            <a:r>
              <a:rPr lang="en-US" dirty="0" smtClean="0"/>
              <a:t> — </a:t>
            </a:r>
            <a:r>
              <a:rPr lang="bg-BG" dirty="0" smtClean="0"/>
              <a:t>амилоидоза с доказателства за невродегенерация</a:t>
            </a:r>
            <a:endParaRPr lang="en-US" dirty="0" smtClean="0"/>
          </a:p>
          <a:p>
            <a:pPr lvl="1"/>
            <a:r>
              <a:rPr lang="en-US" b="1" dirty="0" smtClean="0"/>
              <a:t>3</a:t>
            </a:r>
            <a:r>
              <a:rPr lang="en-US" dirty="0" smtClean="0"/>
              <a:t> — </a:t>
            </a:r>
            <a:r>
              <a:rPr lang="bg-BG" dirty="0" smtClean="0"/>
              <a:t>амилоидоза</a:t>
            </a:r>
            <a:r>
              <a:rPr lang="en-US" dirty="0" smtClean="0"/>
              <a:t>,</a:t>
            </a:r>
            <a:r>
              <a:rPr lang="bg-BG" dirty="0" smtClean="0"/>
              <a:t> увреждане на невроните</a:t>
            </a:r>
            <a:r>
              <a:rPr lang="en-US" dirty="0" smtClean="0"/>
              <a:t>, </a:t>
            </a:r>
            <a:r>
              <a:rPr lang="bg-BG" dirty="0" smtClean="0"/>
              <a:t>леки когнитивни/поведенчески нарушения</a:t>
            </a:r>
            <a:r>
              <a:rPr lang="en-US" dirty="0" smtClean="0"/>
              <a:t>.</a:t>
            </a:r>
            <a:br>
              <a:rPr lang="en-US" dirty="0" smtClean="0"/>
            </a:br>
            <a:endParaRPr lang="bg-BG" dirty="0" smtClean="0"/>
          </a:p>
          <a:p>
            <a:pPr lvl="1" algn="r">
              <a:buNone/>
            </a:pPr>
            <a:r>
              <a:rPr lang="en-US" sz="1900" i="1" dirty="0" smtClean="0"/>
              <a:t>(</a:t>
            </a:r>
            <a:r>
              <a:rPr lang="en-US" sz="1900" i="1" dirty="0" err="1" smtClean="0"/>
              <a:t>Sperling</a:t>
            </a:r>
            <a:r>
              <a:rPr lang="en-US" sz="1900" i="1" dirty="0" smtClean="0"/>
              <a:t>, R., 2011)</a:t>
            </a:r>
          </a:p>
          <a:p>
            <a:endParaRPr lang="bg-BG"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bg-BG" dirty="0" smtClean="0"/>
              <a:t>Биомаркери</a:t>
            </a:r>
            <a:endParaRPr lang="bg-BG" dirty="0"/>
          </a:p>
        </p:txBody>
      </p:sp>
      <p:sp>
        <p:nvSpPr>
          <p:cNvPr id="6" name="Content Placeholder 5"/>
          <p:cNvSpPr>
            <a:spLocks noGrp="1"/>
          </p:cNvSpPr>
          <p:nvPr>
            <p:ph idx="1"/>
          </p:nvPr>
        </p:nvSpPr>
        <p:spPr>
          <a:xfrm>
            <a:off x="428596" y="1428736"/>
            <a:ext cx="8229600" cy="4525963"/>
          </a:xfrm>
        </p:spPr>
        <p:txBody>
          <a:bodyPr/>
          <a:lstStyle/>
          <a:p>
            <a:r>
              <a:rPr lang="bg-BG" dirty="0" smtClean="0"/>
              <a:t>Идеалният биомаркер би следвало:</a:t>
            </a:r>
          </a:p>
          <a:p>
            <a:pPr lvl="1"/>
            <a:r>
              <a:rPr lang="bg-BG" dirty="0" smtClean="0"/>
              <a:t>да открива фундаментални невропатологични белези на БА рано в хода на болестта;</a:t>
            </a:r>
          </a:p>
          <a:p>
            <a:pPr lvl="1"/>
            <a:r>
              <a:rPr lang="bg-BG" dirty="0" smtClean="0"/>
              <a:t>да има висока чувствителност и специфичност</a:t>
            </a:r>
          </a:p>
          <a:p>
            <a:r>
              <a:rPr lang="bg-BG" dirty="0" smtClean="0"/>
              <a:t>Нивата на </a:t>
            </a:r>
            <a:r>
              <a:rPr lang="en-US" dirty="0" smtClean="0"/>
              <a:t>A beta 42  </a:t>
            </a:r>
            <a:r>
              <a:rPr lang="bg-BG" dirty="0" smtClean="0"/>
              <a:t>и </a:t>
            </a:r>
            <a:r>
              <a:rPr lang="en-US" dirty="0" smtClean="0"/>
              <a:t>tau </a:t>
            </a:r>
            <a:r>
              <a:rPr lang="bg-BG" dirty="0" smtClean="0"/>
              <a:t>в ликвора в известна степен отговарят на тези условия</a:t>
            </a:r>
          </a:p>
          <a:p>
            <a:pPr lvl="1"/>
            <a:r>
              <a:rPr lang="bg-BG" dirty="0" smtClean="0"/>
              <a:t>За надежден маркер се смята съчетанието на понижен </a:t>
            </a:r>
            <a:r>
              <a:rPr lang="en-US" dirty="0" smtClean="0"/>
              <a:t>A beta 42 </a:t>
            </a:r>
            <a:r>
              <a:rPr lang="bg-BG" dirty="0" smtClean="0"/>
              <a:t>и повишен </a:t>
            </a:r>
            <a:r>
              <a:rPr lang="en-US" dirty="0" smtClean="0"/>
              <a:t>tau</a:t>
            </a:r>
            <a:endParaRPr lang="bg-BG" dirty="0" smtClean="0"/>
          </a:p>
          <a:p>
            <a:pPr lvl="1" algn="r">
              <a:buNone/>
            </a:pPr>
            <a:r>
              <a:rPr lang="en-US" dirty="0" smtClean="0"/>
              <a:t> </a:t>
            </a:r>
            <a:br>
              <a:rPr lang="en-US" dirty="0" smtClean="0"/>
            </a:br>
            <a:r>
              <a:rPr lang="en-US" sz="1800" i="1" dirty="0" smtClean="0"/>
              <a:t>(</a:t>
            </a:r>
            <a:r>
              <a:rPr lang="en-US" sz="1800" i="1" dirty="0" err="1" smtClean="0"/>
              <a:t>Tapiola</a:t>
            </a:r>
            <a:r>
              <a:rPr lang="bg-BG" sz="1800" i="1" dirty="0" smtClean="0"/>
              <a:t>,</a:t>
            </a:r>
            <a:r>
              <a:rPr lang="en-US" sz="1800" i="1" dirty="0" smtClean="0"/>
              <a:t> T</a:t>
            </a:r>
            <a:r>
              <a:rPr lang="bg-BG" sz="1800" i="1" dirty="0" smtClean="0"/>
              <a:t>.</a:t>
            </a:r>
            <a:r>
              <a:rPr lang="en-US" sz="1800" i="1" dirty="0" smtClean="0"/>
              <a:t> et al</a:t>
            </a:r>
            <a:r>
              <a:rPr lang="bg-BG" sz="1800" i="1" dirty="0" smtClean="0"/>
              <a:t>,</a:t>
            </a:r>
            <a:r>
              <a:rPr lang="en-US" sz="1800" i="1" dirty="0" smtClean="0"/>
              <a:t> 2009)</a:t>
            </a:r>
            <a:endParaRPr lang="bg-BG" sz="1800" i="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srcRect/>
          <a:stretch>
            <a:fillRect/>
          </a:stretch>
        </p:blipFill>
        <p:spPr bwMode="auto">
          <a:xfrm>
            <a:off x="1762125" y="1319235"/>
            <a:ext cx="5619750" cy="5324475"/>
          </a:xfrm>
          <a:prstGeom prst="rect">
            <a:avLst/>
          </a:prstGeom>
          <a:noFill/>
          <a:ln w="9525">
            <a:noFill/>
            <a:miter lim="800000"/>
            <a:headEnd/>
            <a:tailEnd/>
          </a:ln>
          <a:effectLst>
            <a:prstShdw prst="shdw13" dist="53882" dir="13500000">
              <a:schemeClr val="bg2">
                <a:alpha val="50000"/>
              </a:schemeClr>
            </a:prstShdw>
          </a:effectLst>
        </p:spPr>
      </p:pic>
      <p:sp>
        <p:nvSpPr>
          <p:cNvPr id="4" name="Title 4"/>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bg-BG" sz="36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rPr>
              <a:t>Биомаркери</a:t>
            </a:r>
            <a:endParaRPr kumimoji="0" lang="bg-BG" sz="3600" b="1" i="0" u="none" strike="noStrike" kern="0" cap="none" spc="0" normalizeH="0" baseline="0" noProof="0" dirty="0">
              <a:ln>
                <a:noFill/>
              </a:ln>
              <a:solidFill>
                <a:srgbClr val="FFCC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Диагностика</a:t>
            </a:r>
          </a:p>
        </p:txBody>
      </p:sp>
      <p:sp>
        <p:nvSpPr>
          <p:cNvPr id="3" name="Content Placeholder 2"/>
          <p:cNvSpPr>
            <a:spLocks noGrp="1"/>
          </p:cNvSpPr>
          <p:nvPr>
            <p:ph idx="1"/>
          </p:nvPr>
        </p:nvSpPr>
        <p:spPr>
          <a:xfrm>
            <a:off x="457200" y="1600200"/>
            <a:ext cx="8229600" cy="4614863"/>
          </a:xfrm>
        </p:spPr>
        <p:txBody>
          <a:bodyPr>
            <a:normAutofit/>
          </a:bodyPr>
          <a:lstStyle/>
          <a:p>
            <a:pPr eaLnBrk="1" hangingPunct="1">
              <a:defRPr/>
            </a:pPr>
            <a:r>
              <a:rPr lang="bg-BG" dirty="0" smtClean="0"/>
              <a:t>Невропсихологично изследване</a:t>
            </a:r>
          </a:p>
          <a:p>
            <a:pPr lvl="1" eaLnBrk="1" hangingPunct="1">
              <a:defRPr/>
            </a:pPr>
            <a:r>
              <a:rPr lang="bg-BG" dirty="0" smtClean="0"/>
              <a:t>Формални скали за обща когнитивна оценка</a:t>
            </a:r>
          </a:p>
          <a:p>
            <a:pPr lvl="1" eaLnBrk="1" hangingPunct="1">
              <a:defRPr/>
            </a:pPr>
            <a:r>
              <a:rPr lang="bg-BG" dirty="0" smtClean="0"/>
              <a:t>Скали за оценка и документиране на справянето с ежедневните дейности</a:t>
            </a:r>
          </a:p>
          <a:p>
            <a:pPr lvl="1" eaLnBrk="1" hangingPunct="1">
              <a:defRPr/>
            </a:pPr>
            <a:r>
              <a:rPr lang="bg-BG" dirty="0" smtClean="0"/>
              <a:t>Скали за оценка на депресивността</a:t>
            </a:r>
          </a:p>
          <a:p>
            <a:pPr lvl="1" eaLnBrk="1" hangingPunct="1">
              <a:defRPr/>
            </a:pPr>
            <a:r>
              <a:rPr lang="bg-BG" dirty="0" smtClean="0"/>
              <a:t>Подробни невропсихологични набори</a:t>
            </a:r>
          </a:p>
          <a:p>
            <a:pPr lvl="1" eaLnBrk="1" hangingPunct="1">
              <a:defRPr/>
            </a:pPr>
            <a:endParaRPr lang="bg-BG"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Диагностика</a:t>
            </a:r>
          </a:p>
        </p:txBody>
      </p:sp>
      <p:sp>
        <p:nvSpPr>
          <p:cNvPr id="3" name="Content Placeholder 2"/>
          <p:cNvSpPr>
            <a:spLocks noGrp="1"/>
          </p:cNvSpPr>
          <p:nvPr>
            <p:ph idx="1"/>
          </p:nvPr>
        </p:nvSpPr>
        <p:spPr>
          <a:xfrm>
            <a:off x="457200" y="1600200"/>
            <a:ext cx="3900488" cy="1257300"/>
          </a:xfrm>
        </p:spPr>
        <p:txBody>
          <a:bodyPr/>
          <a:lstStyle/>
          <a:p>
            <a:pPr eaLnBrk="1" hangingPunct="1">
              <a:defRPr/>
            </a:pPr>
            <a:r>
              <a:rPr lang="bg-BG" dirty="0" smtClean="0"/>
              <a:t>МРТ</a:t>
            </a:r>
          </a:p>
        </p:txBody>
      </p:sp>
      <p:pic>
        <p:nvPicPr>
          <p:cNvPr id="1026" name="Picture 2"/>
          <p:cNvPicPr>
            <a:picLocks noChangeAspect="1" noChangeArrowheads="1"/>
          </p:cNvPicPr>
          <p:nvPr/>
        </p:nvPicPr>
        <p:blipFill>
          <a:blip r:embed="rId2"/>
          <a:srcRect l="29649" t="13140" r="27525" b="5252"/>
          <a:stretch>
            <a:fillRect/>
          </a:stretch>
        </p:blipFill>
        <p:spPr bwMode="auto">
          <a:xfrm>
            <a:off x="714348" y="2285992"/>
            <a:ext cx="4071966" cy="4214842"/>
          </a:xfrm>
          <a:prstGeom prst="rect">
            <a:avLst/>
          </a:prstGeom>
          <a:noFill/>
          <a:ln w="6350">
            <a:solidFill>
              <a:schemeClr val="tx1"/>
            </a:solidFill>
            <a:miter lim="800000"/>
            <a:headEnd/>
            <a:tailEnd/>
          </a:ln>
          <a:effectLst/>
        </p:spPr>
      </p:pic>
      <p:pic>
        <p:nvPicPr>
          <p:cNvPr id="1027" name="Picture 3"/>
          <p:cNvPicPr>
            <a:picLocks noChangeAspect="1" noChangeArrowheads="1"/>
          </p:cNvPicPr>
          <p:nvPr/>
        </p:nvPicPr>
        <p:blipFill>
          <a:blip r:embed="rId3"/>
          <a:srcRect l="31881" t="22709" r="31881" b="5525"/>
          <a:stretch>
            <a:fillRect/>
          </a:stretch>
        </p:blipFill>
        <p:spPr bwMode="auto">
          <a:xfrm>
            <a:off x="4929191" y="2285992"/>
            <a:ext cx="3918022" cy="4214842"/>
          </a:xfrm>
          <a:prstGeom prst="rect">
            <a:avLst/>
          </a:prstGeom>
          <a:noFill/>
          <a:ln w="6350">
            <a:solidFill>
              <a:schemeClr val="tx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bg-BG" dirty="0" smtClean="0"/>
              <a:t>Деменция</a:t>
            </a:r>
          </a:p>
        </p:txBody>
      </p:sp>
      <p:sp>
        <p:nvSpPr>
          <p:cNvPr id="17411" name="Rectangle 3"/>
          <p:cNvSpPr>
            <a:spLocks noGrp="1" noChangeArrowheads="1"/>
          </p:cNvSpPr>
          <p:nvPr>
            <p:ph type="body" idx="1"/>
          </p:nvPr>
        </p:nvSpPr>
        <p:spPr/>
        <p:txBody>
          <a:bodyPr/>
          <a:lstStyle/>
          <a:p>
            <a:pPr eaLnBrk="1" hangingPunct="1"/>
            <a:r>
              <a:rPr lang="en-GB" sz="2800" dirty="0" err="1" smtClean="0">
                <a:solidFill>
                  <a:srgbClr val="FF9900"/>
                </a:solidFill>
              </a:rPr>
              <a:t>Деменцията</a:t>
            </a:r>
            <a:r>
              <a:rPr lang="en-GB" sz="2800" dirty="0" smtClean="0"/>
              <a:t> е </a:t>
            </a:r>
            <a:r>
              <a:rPr lang="en-GB" sz="2800" dirty="0" err="1" smtClean="0"/>
              <a:t>синдром</a:t>
            </a:r>
            <a:r>
              <a:rPr lang="en-GB" sz="2800" dirty="0" smtClean="0"/>
              <a:t>, </a:t>
            </a:r>
            <a:r>
              <a:rPr lang="en-GB" sz="2800" dirty="0" err="1" smtClean="0"/>
              <a:t>който</a:t>
            </a:r>
            <a:r>
              <a:rPr lang="en-GB" sz="2800" dirty="0" smtClean="0"/>
              <a:t> </a:t>
            </a:r>
            <a:r>
              <a:rPr lang="en-GB" sz="2800" dirty="0" err="1" smtClean="0"/>
              <a:t>се</a:t>
            </a:r>
            <a:r>
              <a:rPr lang="en-GB" sz="2800" dirty="0" smtClean="0"/>
              <a:t> </a:t>
            </a:r>
            <a:r>
              <a:rPr lang="en-GB" sz="2800" dirty="0" err="1" smtClean="0"/>
              <a:t>характеризира</a:t>
            </a:r>
            <a:r>
              <a:rPr lang="en-GB" sz="2800" dirty="0" smtClean="0"/>
              <a:t> с </a:t>
            </a:r>
            <a:r>
              <a:rPr lang="en-GB" sz="2800" dirty="0" err="1" smtClean="0"/>
              <a:t>упадък</a:t>
            </a:r>
            <a:r>
              <a:rPr lang="en-GB" sz="2800" dirty="0" smtClean="0"/>
              <a:t> </a:t>
            </a:r>
            <a:r>
              <a:rPr lang="en-GB" sz="2800" dirty="0" err="1" smtClean="0"/>
              <a:t>на</a:t>
            </a:r>
            <a:r>
              <a:rPr lang="en-GB" sz="2800" dirty="0" smtClean="0"/>
              <a:t> </a:t>
            </a:r>
            <a:r>
              <a:rPr lang="en-GB" sz="2800" dirty="0" err="1" smtClean="0"/>
              <a:t>множество</a:t>
            </a:r>
            <a:r>
              <a:rPr lang="en-GB" sz="2800" dirty="0" smtClean="0"/>
              <a:t> </a:t>
            </a:r>
            <a:r>
              <a:rPr lang="en-GB" sz="2800" dirty="0" err="1" smtClean="0"/>
              <a:t>когнитивни</a:t>
            </a:r>
            <a:r>
              <a:rPr lang="en-GB" sz="2800" dirty="0" smtClean="0"/>
              <a:t> </a:t>
            </a:r>
            <a:r>
              <a:rPr lang="en-GB" sz="2800" dirty="0" err="1" smtClean="0"/>
              <a:t>функции</a:t>
            </a:r>
            <a:r>
              <a:rPr lang="en-GB" sz="2800" dirty="0" smtClean="0"/>
              <a:t>, </a:t>
            </a:r>
            <a:r>
              <a:rPr lang="en-GB" sz="2800" dirty="0" err="1" smtClean="0"/>
              <a:t>достатъчно</a:t>
            </a:r>
            <a:r>
              <a:rPr lang="en-GB" sz="2800" dirty="0" smtClean="0"/>
              <a:t> </a:t>
            </a:r>
            <a:r>
              <a:rPr lang="en-GB" sz="2800" dirty="0" err="1" smtClean="0"/>
              <a:t>значим</a:t>
            </a:r>
            <a:r>
              <a:rPr lang="en-GB" sz="2800" dirty="0" smtClean="0"/>
              <a:t>, </a:t>
            </a:r>
            <a:r>
              <a:rPr lang="en-GB" sz="2800" dirty="0" err="1" smtClean="0"/>
              <a:t>за</a:t>
            </a:r>
            <a:r>
              <a:rPr lang="en-GB" sz="2800" dirty="0" smtClean="0"/>
              <a:t> </a:t>
            </a:r>
            <a:r>
              <a:rPr lang="en-GB" sz="2800" dirty="0" err="1" smtClean="0"/>
              <a:t>да</a:t>
            </a:r>
            <a:r>
              <a:rPr lang="en-GB" sz="2800" dirty="0" smtClean="0"/>
              <a:t> </a:t>
            </a:r>
            <a:r>
              <a:rPr lang="en-GB" sz="2800" dirty="0" err="1" smtClean="0"/>
              <a:t>наруши</a:t>
            </a:r>
            <a:r>
              <a:rPr lang="en-GB" sz="2800" dirty="0" smtClean="0"/>
              <a:t> </a:t>
            </a:r>
            <a:r>
              <a:rPr lang="en-GB" sz="2800" dirty="0" err="1" smtClean="0"/>
              <a:t>ежедневните</a:t>
            </a:r>
            <a:r>
              <a:rPr lang="en-GB" sz="2800" dirty="0" smtClean="0"/>
              <a:t> </a:t>
            </a:r>
            <a:r>
              <a:rPr lang="en-GB" sz="2800" dirty="0" err="1" smtClean="0"/>
              <a:t>дейности</a:t>
            </a:r>
            <a:r>
              <a:rPr lang="en-GB" sz="2800" dirty="0" smtClean="0"/>
              <a:t> </a:t>
            </a:r>
            <a:r>
              <a:rPr lang="en-GB" sz="2800" dirty="0" err="1" smtClean="0"/>
              <a:t>на</a:t>
            </a:r>
            <a:r>
              <a:rPr lang="en-GB" sz="2800" dirty="0" smtClean="0"/>
              <a:t> </a:t>
            </a:r>
            <a:r>
              <a:rPr lang="en-GB" sz="2800" dirty="0" err="1" smtClean="0"/>
              <a:t>болните</a:t>
            </a:r>
            <a:r>
              <a:rPr lang="en-GB" sz="2800" dirty="0" smtClean="0"/>
              <a:t>. </a:t>
            </a:r>
            <a:endParaRPr lang="bg-BG" sz="2800" dirty="0" smtClean="0"/>
          </a:p>
          <a:p>
            <a:pPr eaLnBrk="1" hangingPunct="1"/>
            <a:r>
              <a:rPr lang="en-GB" sz="2800" dirty="0" smtClean="0"/>
              <a:t>С </a:t>
            </a:r>
            <a:r>
              <a:rPr lang="en-GB" sz="2800" dirty="0" err="1" smtClean="0"/>
              <a:t>напредването</a:t>
            </a:r>
            <a:r>
              <a:rPr lang="en-GB" sz="2800" dirty="0" smtClean="0"/>
              <a:t> </a:t>
            </a:r>
            <a:r>
              <a:rPr lang="en-GB" sz="2800" dirty="0" err="1" smtClean="0"/>
              <a:t>на</a:t>
            </a:r>
            <a:r>
              <a:rPr lang="en-GB" sz="2800" dirty="0" smtClean="0"/>
              <a:t> </a:t>
            </a:r>
            <a:r>
              <a:rPr lang="en-GB" sz="2800" dirty="0" err="1" smtClean="0"/>
              <a:t>деменцията</a:t>
            </a:r>
            <a:r>
              <a:rPr lang="en-GB" sz="2800" dirty="0" smtClean="0"/>
              <a:t> </a:t>
            </a:r>
            <a:r>
              <a:rPr lang="en-GB" sz="2800" dirty="0" err="1" smtClean="0"/>
              <a:t>когнитивните</a:t>
            </a:r>
            <a:r>
              <a:rPr lang="en-GB" sz="2800" dirty="0" smtClean="0"/>
              <a:t> и </a:t>
            </a:r>
            <a:r>
              <a:rPr lang="en-GB" sz="2800" dirty="0" err="1" smtClean="0"/>
              <a:t>поведенчески</a:t>
            </a:r>
            <a:r>
              <a:rPr lang="bg-BG" sz="2800" dirty="0" smtClean="0"/>
              <a:t>те</a:t>
            </a:r>
            <a:r>
              <a:rPr lang="en-GB" sz="2800" dirty="0" smtClean="0"/>
              <a:t> </a:t>
            </a:r>
            <a:r>
              <a:rPr lang="en-GB" sz="2800" dirty="0" err="1" smtClean="0"/>
              <a:t>нарушения</a:t>
            </a:r>
            <a:r>
              <a:rPr lang="en-GB" sz="2800" dirty="0" smtClean="0"/>
              <a:t> </a:t>
            </a:r>
            <a:r>
              <a:rPr lang="en-GB" sz="2800" dirty="0" err="1" smtClean="0"/>
              <a:t>водят</a:t>
            </a:r>
            <a:r>
              <a:rPr lang="en-GB" sz="2800" dirty="0" smtClean="0"/>
              <a:t> </a:t>
            </a:r>
            <a:r>
              <a:rPr lang="en-GB" sz="2800" dirty="0" err="1" smtClean="0"/>
              <a:t>до</a:t>
            </a:r>
            <a:r>
              <a:rPr lang="en-GB" sz="2800" dirty="0" smtClean="0"/>
              <a:t> </a:t>
            </a:r>
            <a:r>
              <a:rPr lang="en-GB" sz="2800" dirty="0" err="1" smtClean="0"/>
              <a:t>прогресивна</a:t>
            </a:r>
            <a:r>
              <a:rPr lang="en-GB" sz="2800" dirty="0" smtClean="0"/>
              <a:t> </a:t>
            </a:r>
            <a:r>
              <a:rPr lang="en-GB" sz="2800" dirty="0" err="1" smtClean="0"/>
              <a:t>загуба</a:t>
            </a:r>
            <a:r>
              <a:rPr lang="en-GB" sz="2800" dirty="0" smtClean="0"/>
              <a:t> </a:t>
            </a:r>
            <a:r>
              <a:rPr lang="en-GB" sz="2800" dirty="0" err="1" smtClean="0"/>
              <a:t>на</a:t>
            </a:r>
            <a:r>
              <a:rPr lang="en-GB" sz="2800" dirty="0" smtClean="0"/>
              <a:t> </a:t>
            </a:r>
            <a:r>
              <a:rPr lang="bg-BG" sz="2800" dirty="0" smtClean="0"/>
              <a:t>самостоятелността</a:t>
            </a:r>
            <a:r>
              <a:rPr lang="en-GB" sz="2800" dirty="0" smtClean="0"/>
              <a:t> </a:t>
            </a:r>
            <a:r>
              <a:rPr lang="en-GB" sz="2800" dirty="0" err="1" smtClean="0"/>
              <a:t>на</a:t>
            </a:r>
            <a:r>
              <a:rPr lang="en-GB" sz="2800" dirty="0" smtClean="0"/>
              <a:t> </a:t>
            </a:r>
            <a:r>
              <a:rPr lang="en-GB" sz="2800" dirty="0" err="1" smtClean="0"/>
              <a:t>болните</a:t>
            </a:r>
            <a:r>
              <a:rPr lang="en-GB" sz="2800" dirty="0" smtClean="0"/>
              <a:t>.</a:t>
            </a:r>
            <a:endParaRPr lang="bg-BG" sz="2800" dirty="0" smtClean="0"/>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VBM</a:t>
            </a:r>
            <a:endParaRPr lang="bg-BG" dirty="0"/>
          </a:p>
        </p:txBody>
      </p:sp>
      <p:sp>
        <p:nvSpPr>
          <p:cNvPr id="3" name="Content Placeholder 2"/>
          <p:cNvSpPr>
            <a:spLocks noGrp="1"/>
          </p:cNvSpPr>
          <p:nvPr>
            <p:ph idx="1"/>
          </p:nvPr>
        </p:nvSpPr>
        <p:spPr>
          <a:xfrm>
            <a:off x="457200" y="5572140"/>
            <a:ext cx="8229600" cy="554023"/>
          </a:xfrm>
        </p:spPr>
        <p:txBody>
          <a:bodyPr/>
          <a:lstStyle/>
          <a:p>
            <a:pPr>
              <a:buNone/>
            </a:pPr>
            <a:r>
              <a:rPr lang="en-US" dirty="0" smtClean="0"/>
              <a:t>(</a:t>
            </a:r>
            <a:r>
              <a:rPr lang="en-US" dirty="0" err="1" smtClean="0"/>
              <a:t>Hariprasad</a:t>
            </a:r>
            <a:r>
              <a:rPr lang="en-US" dirty="0" smtClean="0"/>
              <a:t>, V.R. et al, 2013)</a:t>
            </a:r>
            <a:endParaRPr lang="bg-BG" dirty="0"/>
          </a:p>
        </p:txBody>
      </p:sp>
      <p:pic>
        <p:nvPicPr>
          <p:cNvPr id="100354" name="Picture 2" descr="http://www.indianjpsychiatry.org/articles/2013/55/7/images/IndianJPsychiatry_2013_55_7_394_116309_f1.jpg"/>
          <p:cNvPicPr>
            <a:picLocks noChangeAspect="1" noChangeArrowheads="1"/>
          </p:cNvPicPr>
          <p:nvPr/>
        </p:nvPicPr>
        <p:blipFill>
          <a:blip r:embed="rId2"/>
          <a:srcRect/>
          <a:stretch>
            <a:fillRect/>
          </a:stretch>
        </p:blipFill>
        <p:spPr bwMode="auto">
          <a:xfrm>
            <a:off x="785786" y="1571612"/>
            <a:ext cx="7656477" cy="3452796"/>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FSL </a:t>
            </a:r>
            <a:r>
              <a:rPr lang="en-US" sz="2000" dirty="0" smtClean="0"/>
              <a:t>(FMRIB, Oxford, UK)</a:t>
            </a:r>
            <a:endParaRPr lang="bg-BG" dirty="0"/>
          </a:p>
        </p:txBody>
      </p:sp>
      <p:pic>
        <p:nvPicPr>
          <p:cNvPr id="2050" name="Picture 2" descr="first3Dview.png"/>
          <p:cNvPicPr>
            <a:picLocks noChangeAspect="1" noChangeArrowheads="1"/>
          </p:cNvPicPr>
          <p:nvPr/>
        </p:nvPicPr>
        <p:blipFill>
          <a:blip r:embed="rId2"/>
          <a:srcRect/>
          <a:stretch>
            <a:fillRect/>
          </a:stretch>
        </p:blipFill>
        <p:spPr bwMode="auto">
          <a:xfrm>
            <a:off x="714348" y="1571612"/>
            <a:ext cx="3396648" cy="2714644"/>
          </a:xfrm>
          <a:prstGeom prst="rect">
            <a:avLst/>
          </a:prstGeom>
          <a:noFill/>
        </p:spPr>
      </p:pic>
      <p:pic>
        <p:nvPicPr>
          <p:cNvPr id="2052" name="Picture 4" descr="vertexana.png"/>
          <p:cNvPicPr>
            <a:picLocks noChangeAspect="1" noChangeArrowheads="1"/>
          </p:cNvPicPr>
          <p:nvPr/>
        </p:nvPicPr>
        <p:blipFill>
          <a:blip r:embed="rId3"/>
          <a:srcRect/>
          <a:stretch>
            <a:fillRect/>
          </a:stretch>
        </p:blipFill>
        <p:spPr bwMode="auto">
          <a:xfrm>
            <a:off x="4572000" y="1571612"/>
            <a:ext cx="3714776" cy="4784181"/>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Диагностика</a:t>
            </a:r>
          </a:p>
        </p:txBody>
      </p:sp>
      <p:sp>
        <p:nvSpPr>
          <p:cNvPr id="3" name="Content Placeholder 2"/>
          <p:cNvSpPr>
            <a:spLocks noGrp="1"/>
          </p:cNvSpPr>
          <p:nvPr>
            <p:ph idx="1"/>
          </p:nvPr>
        </p:nvSpPr>
        <p:spPr>
          <a:xfrm>
            <a:off x="457200" y="1600200"/>
            <a:ext cx="3900488" cy="1257300"/>
          </a:xfrm>
        </p:spPr>
        <p:txBody>
          <a:bodyPr/>
          <a:lstStyle/>
          <a:p>
            <a:pPr eaLnBrk="1" hangingPunct="1">
              <a:defRPr/>
            </a:pPr>
            <a:r>
              <a:rPr lang="en-US" dirty="0" smtClean="0"/>
              <a:t>PET</a:t>
            </a:r>
            <a:endParaRPr lang="bg-BG" dirty="0" smtClean="0"/>
          </a:p>
        </p:txBody>
      </p:sp>
      <p:pic>
        <p:nvPicPr>
          <p:cNvPr id="6" name="Picture 2"/>
          <p:cNvPicPr>
            <a:picLocks noChangeAspect="1" noChangeArrowheads="1"/>
          </p:cNvPicPr>
          <p:nvPr/>
        </p:nvPicPr>
        <p:blipFill>
          <a:blip r:embed="rId2"/>
          <a:srcRect/>
          <a:stretch>
            <a:fillRect/>
          </a:stretch>
        </p:blipFill>
        <p:spPr bwMode="auto">
          <a:xfrm>
            <a:off x="2285984" y="1857364"/>
            <a:ext cx="4845224" cy="41434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457200" y="1714488"/>
            <a:ext cx="8229600" cy="4411675"/>
          </a:xfrm>
        </p:spPr>
        <p:txBody>
          <a:bodyPr/>
          <a:lstStyle/>
          <a:p>
            <a:endParaRPr lang="bg-BG" dirty="0"/>
          </a:p>
        </p:txBody>
      </p:sp>
      <p:pic>
        <p:nvPicPr>
          <p:cNvPr id="1026" name="Picture 2"/>
          <p:cNvPicPr>
            <a:picLocks noChangeAspect="1" noChangeArrowheads="1"/>
          </p:cNvPicPr>
          <p:nvPr/>
        </p:nvPicPr>
        <p:blipFill>
          <a:blip r:embed="rId2"/>
          <a:srcRect/>
          <a:stretch>
            <a:fillRect/>
          </a:stretch>
        </p:blipFill>
        <p:spPr bwMode="auto">
          <a:xfrm>
            <a:off x="1571604" y="142852"/>
            <a:ext cx="6102350" cy="1562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81101" y="1795485"/>
            <a:ext cx="7305675" cy="48482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Florbetapir</a:t>
            </a:r>
            <a:r>
              <a:rPr lang="en-US" dirty="0" smtClean="0"/>
              <a:t> PET</a:t>
            </a:r>
            <a:endParaRPr lang="bg-BG" dirty="0"/>
          </a:p>
        </p:txBody>
      </p:sp>
      <p:sp>
        <p:nvSpPr>
          <p:cNvPr id="3" name="Content Placeholder 2"/>
          <p:cNvSpPr>
            <a:spLocks noGrp="1"/>
          </p:cNvSpPr>
          <p:nvPr>
            <p:ph idx="1"/>
          </p:nvPr>
        </p:nvSpPr>
        <p:spPr>
          <a:xfrm>
            <a:off x="428596" y="5857892"/>
            <a:ext cx="8229600" cy="554023"/>
          </a:xfrm>
        </p:spPr>
        <p:txBody>
          <a:bodyPr/>
          <a:lstStyle/>
          <a:p>
            <a:pPr>
              <a:buNone/>
            </a:pPr>
            <a:r>
              <a:rPr lang="en-US" dirty="0" smtClean="0"/>
              <a:t>(</a:t>
            </a:r>
            <a:r>
              <a:rPr lang="en-US" dirty="0" err="1" smtClean="0"/>
              <a:t>Doraiswamy</a:t>
            </a:r>
            <a:r>
              <a:rPr lang="en-US" dirty="0" smtClean="0"/>
              <a:t>, P. et al, 2012)</a:t>
            </a:r>
            <a:endParaRPr lang="bg-BG" dirty="0"/>
          </a:p>
        </p:txBody>
      </p:sp>
      <p:pic>
        <p:nvPicPr>
          <p:cNvPr id="99330" name="Picture 2" descr="http://images.iop.org/objects/med/news/7/7/36/pic1.jpg"/>
          <p:cNvPicPr>
            <a:picLocks noChangeAspect="1" noChangeArrowheads="1"/>
          </p:cNvPicPr>
          <p:nvPr/>
        </p:nvPicPr>
        <p:blipFill>
          <a:blip r:embed="rId2"/>
          <a:srcRect/>
          <a:stretch>
            <a:fillRect/>
          </a:stretch>
        </p:blipFill>
        <p:spPr bwMode="auto">
          <a:xfrm>
            <a:off x="1285852" y="1500174"/>
            <a:ext cx="6667500" cy="4305301"/>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Abeta</a:t>
            </a:r>
            <a:r>
              <a:rPr lang="en-US" dirty="0" smtClean="0"/>
              <a:t>/Tau PET Imaging</a:t>
            </a:r>
            <a:endParaRPr lang="bg-BG" dirty="0"/>
          </a:p>
        </p:txBody>
      </p:sp>
      <p:sp>
        <p:nvSpPr>
          <p:cNvPr id="3" name="Content Placeholder 2"/>
          <p:cNvSpPr>
            <a:spLocks noGrp="1"/>
          </p:cNvSpPr>
          <p:nvPr>
            <p:ph idx="1"/>
          </p:nvPr>
        </p:nvSpPr>
        <p:spPr>
          <a:xfrm>
            <a:off x="457200" y="6000768"/>
            <a:ext cx="8229600" cy="696899"/>
          </a:xfrm>
        </p:spPr>
        <p:txBody>
          <a:bodyPr>
            <a:normAutofit fontScale="85000" lnSpcReduction="20000"/>
          </a:bodyPr>
          <a:lstStyle/>
          <a:p>
            <a:r>
              <a:rPr lang="en-US" dirty="0" smtClean="0"/>
              <a:t>Spotting tau tangles in the brain</a:t>
            </a:r>
            <a:br>
              <a:rPr lang="en-US" dirty="0" smtClean="0"/>
            </a:br>
            <a:r>
              <a:rPr lang="en-US" i="1" dirty="0" smtClean="0"/>
              <a:t>(Image: Neuron, Maruyama et al)</a:t>
            </a:r>
            <a:endParaRPr lang="bg-BG" dirty="0"/>
          </a:p>
        </p:txBody>
      </p:sp>
      <p:pic>
        <p:nvPicPr>
          <p:cNvPr id="62466" name="Picture 2" descr="http://www.newscientist.com/data/images/ns/cms/dn24221/dn24221-1_1200.jpg"/>
          <p:cNvPicPr>
            <a:picLocks noChangeAspect="1" noChangeArrowheads="1"/>
          </p:cNvPicPr>
          <p:nvPr/>
        </p:nvPicPr>
        <p:blipFill>
          <a:blip r:embed="rId2"/>
          <a:srcRect/>
          <a:stretch>
            <a:fillRect/>
          </a:stretch>
        </p:blipFill>
        <p:spPr bwMode="auto">
          <a:xfrm>
            <a:off x="1428728" y="1214422"/>
            <a:ext cx="5929274" cy="4545777"/>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1026" name="Picture 2"/>
          <p:cNvPicPr>
            <a:picLocks noChangeAspect="1" noChangeArrowheads="1"/>
          </p:cNvPicPr>
          <p:nvPr/>
        </p:nvPicPr>
        <p:blipFill>
          <a:blip r:embed="rId2"/>
          <a:srcRect/>
          <a:stretch>
            <a:fillRect/>
          </a:stretch>
        </p:blipFill>
        <p:spPr bwMode="auto">
          <a:xfrm>
            <a:off x="947738" y="757238"/>
            <a:ext cx="7248525" cy="53435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lstStyle/>
          <a:p>
            <a:endParaRPr lang="bg-BG"/>
          </a:p>
        </p:txBody>
      </p:sp>
      <p:pic>
        <p:nvPicPr>
          <p:cNvPr id="61442" name="Picture 2"/>
          <p:cNvPicPr>
            <a:picLocks noChangeAspect="1" noChangeArrowheads="1"/>
          </p:cNvPicPr>
          <p:nvPr/>
        </p:nvPicPr>
        <p:blipFill>
          <a:blip r:embed="rId2"/>
          <a:srcRect/>
          <a:stretch>
            <a:fillRect/>
          </a:stretch>
        </p:blipFill>
        <p:spPr bwMode="auto">
          <a:xfrm>
            <a:off x="1571604" y="142852"/>
            <a:ext cx="6072230" cy="6643710"/>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dirty="0" smtClean="0"/>
              <a:t>Лечение</a:t>
            </a:r>
            <a:endParaRPr lang="bg-BG" dirty="0"/>
          </a:p>
        </p:txBody>
      </p:sp>
      <p:sp>
        <p:nvSpPr>
          <p:cNvPr id="3" name="Content Placeholder 2"/>
          <p:cNvSpPr>
            <a:spLocks noGrp="1"/>
          </p:cNvSpPr>
          <p:nvPr>
            <p:ph idx="1"/>
          </p:nvPr>
        </p:nvSpPr>
        <p:spPr/>
        <p:txBody>
          <a:bodyPr/>
          <a:lstStyle/>
          <a:p>
            <a:r>
              <a:rPr lang="bg-BG" sz="2400" dirty="0" smtClean="0"/>
              <a:t>Медикаментозно лечение </a:t>
            </a:r>
          </a:p>
          <a:p>
            <a:r>
              <a:rPr lang="bg-BG" sz="2400" dirty="0" smtClean="0"/>
              <a:t>Други подходи – осигуряване на подходяща социална среда, насочени занимания и др.</a:t>
            </a:r>
          </a:p>
          <a:p>
            <a:pPr>
              <a:buFontTx/>
              <a:buBlip>
                <a:blip r:embed="rId2"/>
              </a:buBlip>
            </a:pPr>
            <a:endParaRPr lang="bg-BG" dirty="0" smtClean="0"/>
          </a:p>
        </p:txBody>
      </p:sp>
      <p:pic>
        <p:nvPicPr>
          <p:cNvPr id="32772" name="Picture 5" descr="DAA Calls for Heath Review of Dementia Patients Under Antipsychotic Drugs"/>
          <p:cNvPicPr>
            <a:picLocks noChangeAspect="1" noChangeArrowheads="1"/>
          </p:cNvPicPr>
          <p:nvPr/>
        </p:nvPicPr>
        <p:blipFill>
          <a:blip r:embed="rId3"/>
          <a:srcRect/>
          <a:stretch>
            <a:fillRect/>
          </a:stretch>
        </p:blipFill>
        <p:spPr bwMode="auto">
          <a:xfrm>
            <a:off x="3000375" y="3786188"/>
            <a:ext cx="3048000" cy="22860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00306"/>
            <a:ext cx="8229600" cy="1143000"/>
          </a:xfrm>
        </p:spPr>
        <p:txBody>
          <a:bodyPr/>
          <a:lstStyle/>
          <a:p>
            <a:r>
              <a:rPr lang="bg-BG" dirty="0" smtClean="0"/>
              <a:t>Подобряване на синаптичната невротрансмисия</a:t>
            </a:r>
            <a:endParaRPr lang="bg-BG"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Болест на Алцхаймер</a:t>
            </a:r>
          </a:p>
        </p:txBody>
      </p:sp>
      <p:sp>
        <p:nvSpPr>
          <p:cNvPr id="3" name="Content Placeholder 2"/>
          <p:cNvSpPr>
            <a:spLocks noGrp="1"/>
          </p:cNvSpPr>
          <p:nvPr>
            <p:ph idx="1"/>
          </p:nvPr>
        </p:nvSpPr>
        <p:spPr>
          <a:xfrm>
            <a:off x="457200" y="1600201"/>
            <a:ext cx="8229600" cy="4043378"/>
          </a:xfrm>
        </p:spPr>
        <p:txBody>
          <a:bodyPr>
            <a:normAutofit fontScale="92500" lnSpcReduction="10000"/>
          </a:bodyPr>
          <a:lstStyle/>
          <a:p>
            <a:pPr eaLnBrk="1" hangingPunct="1">
              <a:defRPr/>
            </a:pPr>
            <a:r>
              <a:rPr lang="ru-RU" dirty="0" smtClean="0">
                <a:solidFill>
                  <a:srgbClr val="FF9900"/>
                </a:solidFill>
              </a:rPr>
              <a:t>БА е най-честата причина за деменция</a:t>
            </a:r>
            <a:endParaRPr lang="ru-RU" dirty="0" smtClean="0"/>
          </a:p>
          <a:p>
            <a:pPr eaLnBrk="1" hangingPunct="1">
              <a:defRPr/>
            </a:pPr>
            <a:r>
              <a:rPr lang="ru-RU" dirty="0" smtClean="0"/>
              <a:t>Обикновено дебютира с паметови нарушения, които са и най-характерният симптом – затруднения при запомняне на имена, телефонни номера, подробности от скорошни събития, разговори</a:t>
            </a:r>
          </a:p>
          <a:p>
            <a:pPr eaLnBrk="1" hangingPunct="1">
              <a:defRPr/>
            </a:pPr>
            <a:r>
              <a:rPr lang="ru-RU" dirty="0" smtClean="0"/>
              <a:t>Типични за началния стадий на лека деменция са също дезориентацията за време и пространство, дефицитът на вниманието, затрудненията при смятане.</a:t>
            </a:r>
            <a:endParaRPr lang="bg-BG"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85750"/>
          <a:ext cx="8229600" cy="6311301"/>
        </p:xfrm>
        <a:graphic>
          <a:graphicData uri="http://schemas.openxmlformats.org/drawingml/2006/table">
            <a:tbl>
              <a:tblPr firstRow="1" bandRow="1">
                <a:tableStyleId>{5C22544A-7EE6-4342-B048-85BDC9FD1C3A}</a:tableStyleId>
              </a:tblPr>
              <a:tblGrid>
                <a:gridCol w="4114800"/>
                <a:gridCol w="4114800"/>
              </a:tblGrid>
              <a:tr h="428629">
                <a:tc>
                  <a:txBody>
                    <a:bodyPr/>
                    <a:lstStyle/>
                    <a:p>
                      <a:pPr algn="ctr"/>
                      <a:r>
                        <a:rPr lang="en-US" dirty="0" smtClean="0"/>
                        <a:t>Drug</a:t>
                      </a:r>
                      <a:endParaRPr lang="bg-BG" dirty="0"/>
                    </a:p>
                  </a:txBody>
                  <a:tcPr/>
                </a:tc>
                <a:tc>
                  <a:txBody>
                    <a:bodyPr/>
                    <a:lstStyle/>
                    <a:p>
                      <a:pPr algn="ctr"/>
                      <a:r>
                        <a:rPr lang="fr-FR" dirty="0" err="1" smtClean="0"/>
                        <a:t>Mechanism</a:t>
                      </a:r>
                      <a:r>
                        <a:rPr lang="fr-FR" dirty="0" smtClean="0"/>
                        <a:t> of Action</a:t>
                      </a:r>
                      <a:endParaRPr lang="bg-BG" dirty="0"/>
                    </a:p>
                  </a:txBody>
                  <a:tcPr/>
                </a:tc>
              </a:tr>
              <a:tr h="1214446">
                <a:tc>
                  <a:txBody>
                    <a:bodyPr/>
                    <a:lstStyle/>
                    <a:p>
                      <a:pPr algn="ctr"/>
                      <a:r>
                        <a:rPr lang="en-US" sz="1600" b="0" dirty="0" err="1" smtClean="0">
                          <a:solidFill>
                            <a:schemeClr val="bg2"/>
                          </a:solidFill>
                        </a:rPr>
                        <a:t>Galantamine</a:t>
                      </a:r>
                      <a:endParaRPr lang="en-US" sz="1600" b="0" dirty="0" smtClean="0">
                        <a:solidFill>
                          <a:schemeClr val="bg2"/>
                        </a:solidFill>
                      </a:endParaRPr>
                    </a:p>
                  </a:txBody>
                  <a:tcPr>
                    <a:solidFill>
                      <a:schemeClr val="bg1">
                        <a:lumMod val="20000"/>
                        <a:lumOff val="80000"/>
                      </a:schemeClr>
                    </a:solidFill>
                  </a:tcPr>
                </a:tc>
                <a:tc>
                  <a:txBody>
                    <a:bodyPr/>
                    <a:lstStyle/>
                    <a:p>
                      <a:r>
                        <a:rPr lang="en-US" sz="1600" b="0" dirty="0" smtClean="0">
                          <a:solidFill>
                            <a:schemeClr val="bg2"/>
                          </a:solidFill>
                        </a:rPr>
                        <a:t>Prevents the breakdown of acetylcholine and stimulates nicotinic receptors to release more acetylcholine in the brain. </a:t>
                      </a:r>
                      <a:endParaRPr lang="bg-BG" sz="1600" b="0" dirty="0">
                        <a:solidFill>
                          <a:schemeClr val="bg2"/>
                        </a:solidFill>
                      </a:endParaRPr>
                    </a:p>
                  </a:txBody>
                  <a:tcPr>
                    <a:solidFill>
                      <a:schemeClr val="bg1">
                        <a:lumMod val="20000"/>
                        <a:lumOff val="80000"/>
                      </a:schemeClr>
                    </a:solidFill>
                  </a:tcPr>
                </a:tc>
              </a:tr>
              <a:tr h="1214446">
                <a:tc>
                  <a:txBody>
                    <a:bodyPr/>
                    <a:lstStyle/>
                    <a:p>
                      <a:pPr algn="ctr"/>
                      <a:r>
                        <a:rPr lang="en-US" sz="1600" dirty="0" err="1" smtClean="0"/>
                        <a:t>Rivastigmine</a:t>
                      </a:r>
                      <a:endParaRPr lang="en-US" sz="1600" dirty="0" smtClean="0"/>
                    </a:p>
                  </a:txBody>
                  <a:tcPr>
                    <a:solidFill>
                      <a:schemeClr val="bg1">
                        <a:lumMod val="20000"/>
                        <a:lumOff val="80000"/>
                      </a:schemeClr>
                    </a:solidFill>
                  </a:tcPr>
                </a:tc>
                <a:tc>
                  <a:txBody>
                    <a:bodyPr/>
                    <a:lstStyle/>
                    <a:p>
                      <a:r>
                        <a:rPr lang="en-US" sz="1600" dirty="0" smtClean="0"/>
                        <a:t>Prevents the breakdown of acetylcholine and </a:t>
                      </a:r>
                      <a:r>
                        <a:rPr lang="en-US" sz="1600" dirty="0" err="1" smtClean="0"/>
                        <a:t>butyrylcholine</a:t>
                      </a:r>
                      <a:r>
                        <a:rPr lang="en-US" sz="1600" dirty="0" smtClean="0"/>
                        <a:t> (a brain chemical similar to acetylcholine) in the brain.</a:t>
                      </a:r>
                      <a:endParaRPr lang="bg-BG" sz="1600" dirty="0"/>
                    </a:p>
                  </a:txBody>
                  <a:tcPr>
                    <a:solidFill>
                      <a:schemeClr val="bg1">
                        <a:lumMod val="20000"/>
                        <a:lumOff val="80000"/>
                      </a:schemeClr>
                    </a:solidFill>
                  </a:tcPr>
                </a:tc>
              </a:tr>
              <a:tr h="2143140">
                <a:tc>
                  <a:txBody>
                    <a:bodyPr/>
                    <a:lstStyle/>
                    <a:p>
                      <a:pPr algn="ctr"/>
                      <a:r>
                        <a:rPr lang="en-US" sz="1600" dirty="0" err="1" smtClean="0"/>
                        <a:t>Donepezil</a:t>
                      </a:r>
                      <a:endParaRPr lang="bg-BG" sz="1600" dirty="0"/>
                    </a:p>
                  </a:txBody>
                  <a:tcPr>
                    <a:solidFill>
                      <a:schemeClr val="bg1">
                        <a:lumMod val="20000"/>
                        <a:lumOff val="80000"/>
                      </a:schemeClr>
                    </a:solidFill>
                  </a:tcPr>
                </a:tc>
                <a:tc>
                  <a:txBody>
                    <a:bodyPr/>
                    <a:lstStyle/>
                    <a:p>
                      <a:r>
                        <a:rPr lang="en-US" sz="1600" dirty="0" smtClean="0"/>
                        <a:t>Inhibits the action of cholinesterase, one of the enzymes that breaks down acetylcholine. This inhibition increases the amount of acetylcholine available for cell-to-cell communication, which may relieve some memory impairment. </a:t>
                      </a:r>
                    </a:p>
                    <a:p>
                      <a:endParaRPr lang="bg-BG" sz="1600" dirty="0"/>
                    </a:p>
                  </a:txBody>
                  <a:tcPr>
                    <a:solidFill>
                      <a:schemeClr val="bg1">
                        <a:lumMod val="20000"/>
                        <a:lumOff val="80000"/>
                      </a:schemeClr>
                    </a:solidFill>
                  </a:tcPr>
                </a:tc>
              </a:tr>
              <a:tr h="1214446">
                <a:tc>
                  <a:txBody>
                    <a:bodyPr/>
                    <a:lstStyle/>
                    <a:p>
                      <a:pPr algn="ctr"/>
                      <a:r>
                        <a:rPr lang="en-US" sz="1600" dirty="0" err="1" smtClean="0"/>
                        <a:t>Memantine</a:t>
                      </a:r>
                      <a:endParaRPr lang="bg-BG" sz="1600" dirty="0"/>
                    </a:p>
                  </a:txBody>
                  <a:tcPr>
                    <a:solidFill>
                      <a:schemeClr val="bg1">
                        <a:lumMod val="40000"/>
                        <a:lumOff val="60000"/>
                      </a:schemeClr>
                    </a:solidFill>
                  </a:tcPr>
                </a:tc>
                <a:tc>
                  <a:txBody>
                    <a:bodyPr/>
                    <a:lstStyle/>
                    <a:p>
                      <a:r>
                        <a:rPr lang="en-US" sz="1600" dirty="0" err="1" smtClean="0"/>
                        <a:t>Memantine</a:t>
                      </a:r>
                      <a:r>
                        <a:rPr lang="en-US" sz="1600" dirty="0" smtClean="0"/>
                        <a:t> is believed to function as a low to moderate affinity uncompetitive (open-channel) NMDA receptor antagonist which binds to the NMDA receptor-operated </a:t>
                      </a:r>
                      <a:r>
                        <a:rPr lang="en-US" sz="1600" dirty="0" err="1" smtClean="0"/>
                        <a:t>cation</a:t>
                      </a:r>
                      <a:r>
                        <a:rPr lang="en-US" sz="1600" dirty="0" smtClean="0"/>
                        <a:t> channels. </a:t>
                      </a:r>
                    </a:p>
                  </a:txBody>
                  <a:tcPr>
                    <a:solidFill>
                      <a:schemeClr val="bg1">
                        <a:lumMod val="40000"/>
                        <a:lumOff val="6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Проучвания – Фаза ІІ</a:t>
            </a:r>
            <a:endParaRPr lang="bg-BG" dirty="0"/>
          </a:p>
        </p:txBody>
      </p:sp>
      <p:sp>
        <p:nvSpPr>
          <p:cNvPr id="3" name="Content Placeholder 2"/>
          <p:cNvSpPr>
            <a:spLocks noGrp="1"/>
          </p:cNvSpPr>
          <p:nvPr>
            <p:ph idx="1"/>
          </p:nvPr>
        </p:nvSpPr>
        <p:spPr/>
        <p:txBody>
          <a:bodyPr>
            <a:normAutofit fontScale="92500" lnSpcReduction="20000"/>
          </a:bodyPr>
          <a:lstStyle/>
          <a:p>
            <a:r>
              <a:rPr lang="bg-BG" dirty="0" smtClean="0"/>
              <a:t>Комбиниран препарат – donepezil с незабавно и memantine с контролирано освобождаване – еднократен дневен прием (Adamas Pharmaceuticals). </a:t>
            </a:r>
          </a:p>
          <a:p>
            <a:r>
              <a:rPr lang="bg-BG" dirty="0" smtClean="0"/>
              <a:t>Нови AChE инхибитори:</a:t>
            </a:r>
          </a:p>
          <a:p>
            <a:pPr lvl="1"/>
            <a:r>
              <a:rPr lang="bg-BG" dirty="0" smtClean="0"/>
              <a:t>methanesulfonyl fluoride (SeneXta Therapeutics), </a:t>
            </a:r>
          </a:p>
          <a:p>
            <a:pPr lvl="1"/>
            <a:r>
              <a:rPr lang="bg-BG" dirty="0" smtClean="0"/>
              <a:t>ladostigil (Avraham)</a:t>
            </a:r>
          </a:p>
          <a:p>
            <a:pPr lvl="1"/>
            <a:r>
              <a:rPr lang="bg-BG" dirty="0" smtClean="0"/>
              <a:t>rilapladib (GlaxoSmithKline) </a:t>
            </a:r>
          </a:p>
          <a:p>
            <a:pPr lvl="1"/>
            <a:r>
              <a:rPr lang="bg-BG" dirty="0" smtClean="0"/>
              <a:t>R-phenserine (QR Pharma) и др.</a:t>
            </a:r>
          </a:p>
          <a:p>
            <a:r>
              <a:rPr lang="bg-BG" dirty="0" smtClean="0"/>
              <a:t>Никотинови </a:t>
            </a:r>
            <a:r>
              <a:rPr lang="en-US" dirty="0" err="1" smtClean="0"/>
              <a:t>AChR</a:t>
            </a:r>
            <a:r>
              <a:rPr lang="en-US" dirty="0" smtClean="0"/>
              <a:t> </a:t>
            </a:r>
            <a:r>
              <a:rPr lang="bg-BG" dirty="0" smtClean="0"/>
              <a:t>агонисти: </a:t>
            </a:r>
          </a:p>
          <a:p>
            <a:pPr lvl="1"/>
            <a:r>
              <a:rPr lang="bg-BG" dirty="0" smtClean="0"/>
              <a:t>ispronicline, AZD 1446 (AstraZenenca) </a:t>
            </a:r>
          </a:p>
          <a:p>
            <a:pPr lvl="1"/>
            <a:r>
              <a:rPr lang="bg-BG" dirty="0" smtClean="0"/>
              <a:t>ABT 126 (AbbVie)</a:t>
            </a:r>
          </a:p>
          <a:p>
            <a:pPr lvl="1"/>
            <a:r>
              <a:rPr lang="bg-BG" dirty="0" smtClean="0"/>
              <a:t>EVP 6124 (EnVivo Pharmaceuticals)</a:t>
            </a:r>
          </a:p>
          <a:p>
            <a:endParaRPr lang="bg-BG" dirty="0"/>
          </a:p>
        </p:txBody>
      </p:sp>
      <p:sp>
        <p:nvSpPr>
          <p:cNvPr id="4" name="Rectangle 3"/>
          <p:cNvSpPr/>
          <p:nvPr/>
        </p:nvSpPr>
        <p:spPr>
          <a:xfrm>
            <a:off x="4643438" y="6286520"/>
            <a:ext cx="4183646" cy="307777"/>
          </a:xfrm>
          <a:prstGeom prst="rect">
            <a:avLst/>
          </a:prstGeom>
        </p:spPr>
        <p:txBody>
          <a:bodyPr wrap="none">
            <a:spAutoFit/>
          </a:bodyPr>
          <a:lstStyle/>
          <a:p>
            <a:r>
              <a:rPr lang="en-US" sz="1400" i="1" dirty="0" smtClean="0">
                <a:solidFill>
                  <a:schemeClr val="tx1">
                    <a:lumMod val="95000"/>
                  </a:schemeClr>
                </a:solidFill>
                <a:latin typeface="+mj-lt"/>
              </a:rPr>
              <a:t>(</a:t>
            </a:r>
            <a:r>
              <a:rPr lang="en-US" sz="1400" i="1" dirty="0" err="1" smtClean="0">
                <a:solidFill>
                  <a:schemeClr val="tx1">
                    <a:lumMod val="95000"/>
                  </a:schemeClr>
                </a:solidFill>
                <a:latin typeface="+mj-lt"/>
              </a:rPr>
              <a:t>Adis</a:t>
            </a:r>
            <a:r>
              <a:rPr lang="en-US" sz="1400" i="1" dirty="0" smtClean="0">
                <a:solidFill>
                  <a:schemeClr val="tx1">
                    <a:lumMod val="95000"/>
                  </a:schemeClr>
                </a:solidFill>
                <a:latin typeface="+mj-lt"/>
              </a:rPr>
              <a:t> R&amp;D Insight and Clinical Trials Insight, 2013)</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Проучвания – Фаза ІІ</a:t>
            </a:r>
            <a:endParaRPr lang="bg-BG" dirty="0"/>
          </a:p>
        </p:txBody>
      </p:sp>
      <p:sp>
        <p:nvSpPr>
          <p:cNvPr id="3" name="Content Placeholder 2"/>
          <p:cNvSpPr>
            <a:spLocks noGrp="1"/>
          </p:cNvSpPr>
          <p:nvPr>
            <p:ph idx="1"/>
          </p:nvPr>
        </p:nvSpPr>
        <p:spPr/>
        <p:txBody>
          <a:bodyPr>
            <a:normAutofit/>
          </a:bodyPr>
          <a:lstStyle/>
          <a:p>
            <a:r>
              <a:rPr lang="en-US" dirty="0" smtClean="0"/>
              <a:t>S</a:t>
            </a:r>
            <a:r>
              <a:rPr lang="bg-BG" dirty="0" smtClean="0"/>
              <a:t>erotonin 6 рецепторни антагонисти:</a:t>
            </a:r>
          </a:p>
          <a:p>
            <a:pPr lvl="1"/>
            <a:r>
              <a:rPr lang="bg-BG" dirty="0" smtClean="0"/>
              <a:t>Lu AE 58054 (Lundbeck A/S)</a:t>
            </a:r>
          </a:p>
          <a:p>
            <a:pPr lvl="1"/>
            <a:r>
              <a:rPr lang="bg-BG" dirty="0" smtClean="0"/>
              <a:t>SB 742457 (GlaxoSmithKline)</a:t>
            </a:r>
          </a:p>
          <a:p>
            <a:r>
              <a:rPr lang="bg-BG" dirty="0" smtClean="0"/>
              <a:t>Histamine H3 рецепторни антагонисти: </a:t>
            </a:r>
          </a:p>
          <a:p>
            <a:pPr lvl="1"/>
            <a:r>
              <a:rPr lang="bg-BG" dirty="0" smtClean="0"/>
              <a:t>ABT 288 (AbbVie)</a:t>
            </a:r>
          </a:p>
          <a:p>
            <a:pPr lvl="1"/>
            <a:r>
              <a:rPr lang="bg-BG" dirty="0" smtClean="0"/>
              <a:t>AZD 5213 (AstraZeneca)</a:t>
            </a:r>
          </a:p>
          <a:p>
            <a:pPr lvl="1"/>
            <a:r>
              <a:rPr lang="bg-BG" dirty="0" smtClean="0"/>
              <a:t>GSK 239512 (GlaxoSmithKline)</a:t>
            </a:r>
          </a:p>
          <a:p>
            <a:pPr lvl="1"/>
            <a:r>
              <a:rPr lang="bg-BG" dirty="0" smtClean="0"/>
              <a:t>S38093 (Servier)</a:t>
            </a:r>
          </a:p>
          <a:p>
            <a:pPr lvl="1"/>
            <a:r>
              <a:rPr lang="bg-BG" dirty="0" smtClean="0"/>
              <a:t>SAR 110894 (Sanofi)</a:t>
            </a:r>
          </a:p>
          <a:p>
            <a:endParaRPr lang="bg-BG"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Nitromemantine</a:t>
            </a:r>
            <a:endParaRPr lang="bg-BG" dirty="0"/>
          </a:p>
        </p:txBody>
      </p:sp>
      <p:sp>
        <p:nvSpPr>
          <p:cNvPr id="3" name="Content Placeholder 2"/>
          <p:cNvSpPr>
            <a:spLocks noGrp="1"/>
          </p:cNvSpPr>
          <p:nvPr>
            <p:ph idx="1"/>
          </p:nvPr>
        </p:nvSpPr>
        <p:spPr/>
        <p:txBody>
          <a:bodyPr>
            <a:normAutofit/>
          </a:bodyPr>
          <a:lstStyle/>
          <a:p>
            <a:r>
              <a:rPr lang="en-US" dirty="0" smtClean="0"/>
              <a:t>N</a:t>
            </a:r>
            <a:r>
              <a:rPr lang="bg-BG" dirty="0" smtClean="0"/>
              <a:t>itromemantine селективно инхибира екстрасинаптичните NMDA рецептори и не влияе върху физиологичната синаптична NMDA рецепторна активност.</a:t>
            </a:r>
          </a:p>
          <a:p>
            <a:r>
              <a:rPr lang="bg-BG" dirty="0" smtClean="0"/>
              <a:t>Така се постигат по-малко странични ефекти, невропротективно действие, дори възстановяване на синапсите при продължително приложение.</a:t>
            </a:r>
          </a:p>
          <a:p>
            <a:endParaRPr lang="en-US" dirty="0" smtClean="0"/>
          </a:p>
          <a:p>
            <a:pPr algn="r">
              <a:buNone/>
            </a:pPr>
            <a:r>
              <a:rPr lang="en-US" sz="1400" i="1" dirty="0" smtClean="0"/>
              <a:t>(Lieberman, B., 2013, </a:t>
            </a:r>
            <a:r>
              <a:rPr lang="en-US" sz="1400" i="1" dirty="0" err="1" smtClean="0"/>
              <a:t>Talantova</a:t>
            </a:r>
            <a:r>
              <a:rPr lang="en-US" sz="1400" i="1" dirty="0" smtClean="0"/>
              <a:t>, M. et al, 2013)</a:t>
            </a:r>
            <a:endParaRPr lang="bg-BG" sz="1400" i="1"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500306"/>
            <a:ext cx="8229600" cy="1143000"/>
          </a:xfrm>
        </p:spPr>
        <p:txBody>
          <a:bodyPr/>
          <a:lstStyle/>
          <a:p>
            <a:r>
              <a:rPr lang="bg-BG" dirty="0" smtClean="0"/>
              <a:t>Терапия, насочена срещу </a:t>
            </a:r>
            <a:r>
              <a:rPr lang="en-US" dirty="0" err="1" smtClean="0"/>
              <a:t>A</a:t>
            </a:r>
            <a:r>
              <a:rPr lang="en-US" dirty="0" err="1" smtClean="0">
                <a:latin typeface="Symbol" pitchFamily="18" charset="2"/>
              </a:rPr>
              <a:t>b</a:t>
            </a:r>
            <a:endParaRPr lang="bg-BG"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dirty="0" smtClean="0"/>
              <a:t>Гама-секретазни инхибитори</a:t>
            </a:r>
            <a:endParaRPr lang="bg-BG" dirty="0"/>
          </a:p>
        </p:txBody>
      </p:sp>
      <p:sp>
        <p:nvSpPr>
          <p:cNvPr id="3" name="Content Placeholder 2"/>
          <p:cNvSpPr>
            <a:spLocks noGrp="1"/>
          </p:cNvSpPr>
          <p:nvPr>
            <p:ph idx="1"/>
          </p:nvPr>
        </p:nvSpPr>
        <p:spPr/>
        <p:txBody>
          <a:bodyPr>
            <a:normAutofit/>
          </a:bodyPr>
          <a:lstStyle/>
          <a:p>
            <a:pPr>
              <a:defRPr/>
            </a:pPr>
            <a:r>
              <a:rPr lang="bg-BG" dirty="0" smtClean="0"/>
              <a:t>Обещаващи резултати при опитни животни</a:t>
            </a:r>
          </a:p>
          <a:p>
            <a:pPr>
              <a:defRPr/>
            </a:pPr>
            <a:r>
              <a:rPr lang="bg-BG" dirty="0" smtClean="0"/>
              <a:t>Разочароващи резултати от клиничните проучвания</a:t>
            </a:r>
          </a:p>
          <a:p>
            <a:pPr lvl="1">
              <a:defRPr/>
            </a:pPr>
            <a:r>
              <a:rPr lang="en-US" dirty="0" err="1" smtClean="0"/>
              <a:t>avagacestat</a:t>
            </a:r>
            <a:r>
              <a:rPr lang="en-US" dirty="0" smtClean="0"/>
              <a:t> </a:t>
            </a:r>
            <a:r>
              <a:rPr lang="bg-BG" dirty="0" smtClean="0"/>
              <a:t>(</a:t>
            </a:r>
            <a:r>
              <a:rPr lang="en-US" dirty="0" smtClean="0"/>
              <a:t>Bristol-Myers Squibb</a:t>
            </a:r>
            <a:r>
              <a:rPr lang="bg-BG" dirty="0" smtClean="0"/>
              <a:t>) –</a:t>
            </a:r>
            <a:r>
              <a:rPr lang="en-US" dirty="0" smtClean="0"/>
              <a:t> </a:t>
            </a:r>
            <a:r>
              <a:rPr lang="bg-BG" dirty="0" smtClean="0"/>
              <a:t>отказ от фаза ІІІ</a:t>
            </a:r>
            <a:r>
              <a:rPr lang="en-US" dirty="0" smtClean="0"/>
              <a:t>. </a:t>
            </a:r>
            <a:endParaRPr lang="bg-BG" dirty="0" smtClean="0"/>
          </a:p>
          <a:p>
            <a:pPr lvl="1">
              <a:defRPr/>
            </a:pPr>
            <a:r>
              <a:rPr lang="en-US" dirty="0" err="1" smtClean="0"/>
              <a:t>tarenflurbil</a:t>
            </a:r>
            <a:r>
              <a:rPr lang="en-US" dirty="0" smtClean="0"/>
              <a:t> (</a:t>
            </a:r>
            <a:r>
              <a:rPr lang="en-US" dirty="0" err="1" smtClean="0"/>
              <a:t>Flurizan</a:t>
            </a:r>
            <a:r>
              <a:rPr lang="en-US" dirty="0" smtClean="0"/>
              <a:t>, Myriad Genetics)</a:t>
            </a:r>
            <a:r>
              <a:rPr lang="bg-BG" dirty="0" smtClean="0"/>
              <a:t> и </a:t>
            </a:r>
            <a:r>
              <a:rPr lang="en-US" dirty="0" err="1" smtClean="0"/>
              <a:t>semagacestat</a:t>
            </a:r>
            <a:r>
              <a:rPr lang="en-US" dirty="0" smtClean="0"/>
              <a:t> (Eli Lilly) </a:t>
            </a:r>
            <a:r>
              <a:rPr lang="bg-BG" dirty="0" smtClean="0"/>
              <a:t>– неефективни (фаза ІІІ)</a:t>
            </a:r>
          </a:p>
          <a:p>
            <a:pPr>
              <a:defRPr/>
            </a:pPr>
            <a:r>
              <a:rPr lang="bg-BG" dirty="0" smtClean="0"/>
              <a:t>Разработват се ГСИ от ново поколение</a:t>
            </a:r>
          </a:p>
          <a:p>
            <a:pPr lvl="1">
              <a:defRPr/>
            </a:pPr>
            <a:endParaRPr lang="bg-BG" dirty="0" smtClean="0"/>
          </a:p>
          <a:p>
            <a:pPr lvl="1">
              <a:defRPr/>
            </a:pPr>
            <a:endParaRPr lang="en-US" dirty="0" smtClean="0"/>
          </a:p>
          <a:p>
            <a:pPr>
              <a:buFont typeface="Courier New" pitchFamily="49" charset="0"/>
              <a:buChar char="o"/>
              <a:defRPr/>
            </a:pPr>
            <a:endParaRPr lang="bg-BG"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Бета-секретазни инхибитори</a:t>
            </a:r>
            <a:endParaRPr lang="bg-BG" dirty="0"/>
          </a:p>
        </p:txBody>
      </p:sp>
      <p:sp>
        <p:nvSpPr>
          <p:cNvPr id="3" name="Content Placeholder 2"/>
          <p:cNvSpPr>
            <a:spLocks noGrp="1"/>
          </p:cNvSpPr>
          <p:nvPr>
            <p:ph idx="1"/>
          </p:nvPr>
        </p:nvSpPr>
        <p:spPr/>
        <p:txBody>
          <a:bodyPr/>
          <a:lstStyle/>
          <a:p>
            <a:r>
              <a:rPr lang="bg-BG" dirty="0" smtClean="0"/>
              <a:t>MK 8931 (Merck &amp; Co.) – перорално средство в процес на проучване, фаза II/III при лека/умерена БА</a:t>
            </a:r>
            <a:endParaRPr lang="en-US" dirty="0" smtClean="0"/>
          </a:p>
          <a:p>
            <a:r>
              <a:rPr lang="bg-BG" dirty="0" smtClean="0"/>
              <a:t>LY 2886721 (Lilly) – фаза ІІ е прекратена през м.06.2013 г. поради хепатотоксичност</a:t>
            </a:r>
          </a:p>
          <a:p>
            <a:endParaRPr lang="bg-BG"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Моноклонални антитела</a:t>
            </a:r>
            <a:endParaRPr lang="bg-BG" dirty="0"/>
          </a:p>
        </p:txBody>
      </p:sp>
      <p:sp>
        <p:nvSpPr>
          <p:cNvPr id="3" name="Content Placeholder 2"/>
          <p:cNvSpPr>
            <a:spLocks noGrp="1"/>
          </p:cNvSpPr>
          <p:nvPr>
            <p:ph idx="1"/>
          </p:nvPr>
        </p:nvSpPr>
        <p:spPr/>
        <p:txBody>
          <a:bodyPr>
            <a:normAutofit lnSpcReduction="10000"/>
          </a:bodyPr>
          <a:lstStyle/>
          <a:p>
            <a:r>
              <a:rPr lang="bg-BG" dirty="0" smtClean="0"/>
              <a:t>През 2012 г. 2 изпитвани анти-Aß медикамента за </a:t>
            </a:r>
            <a:r>
              <a:rPr lang="en-US" dirty="0" smtClean="0"/>
              <a:t>iv</a:t>
            </a:r>
            <a:r>
              <a:rPr lang="bg-BG" dirty="0" smtClean="0"/>
              <a:t> приложение, bapineuzumab (Pfizer, Johnson &amp; Johnson, Elan) и solanezumab (</a:t>
            </a:r>
            <a:r>
              <a:rPr lang="en-US" dirty="0" smtClean="0"/>
              <a:t>L</a:t>
            </a:r>
            <a:r>
              <a:rPr lang="bg-BG" dirty="0" smtClean="0"/>
              <a:t>illy), претърпяха неуспех в големи проучвания – фаза III. </a:t>
            </a:r>
          </a:p>
          <a:p>
            <a:pPr lvl="1"/>
            <a:r>
              <a:rPr lang="bg-BG" dirty="0" smtClean="0"/>
              <a:t>Развитието на </a:t>
            </a:r>
            <a:r>
              <a:rPr lang="en-US" dirty="0" smtClean="0"/>
              <a:t>iv </a:t>
            </a:r>
            <a:r>
              <a:rPr lang="bg-BG" dirty="0" smtClean="0"/>
              <a:t>bapineuzumab е прекратено, но се работи по фаза ІІ проучване на </a:t>
            </a:r>
            <a:r>
              <a:rPr lang="en-US" dirty="0" smtClean="0"/>
              <a:t>sc </a:t>
            </a:r>
            <a:r>
              <a:rPr lang="bg-BG" dirty="0" smtClean="0"/>
              <a:t>формула</a:t>
            </a:r>
          </a:p>
          <a:p>
            <a:pPr lvl="1"/>
            <a:r>
              <a:rPr lang="en-US" dirty="0" smtClean="0"/>
              <a:t>S</a:t>
            </a:r>
            <a:r>
              <a:rPr lang="bg-BG" dirty="0" smtClean="0"/>
              <a:t>olanezumab е показал известен ефект на забавяне на когнитивния спад, което донякъде е в подкрепа на амилоидната хипотеза. </a:t>
            </a:r>
          </a:p>
          <a:p>
            <a:pPr lvl="2"/>
            <a:r>
              <a:rPr lang="bg-BG" dirty="0" smtClean="0"/>
              <a:t>Инициирано е проучването EXPEDITION3, фаза ІІІ.</a:t>
            </a:r>
          </a:p>
          <a:p>
            <a:pPr lvl="1"/>
            <a:endParaRPr lang="bg-BG"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Моноклонални антитела</a:t>
            </a:r>
            <a:endParaRPr lang="bg-BG" dirty="0"/>
          </a:p>
        </p:txBody>
      </p:sp>
      <p:sp>
        <p:nvSpPr>
          <p:cNvPr id="3" name="Content Placeholder 2"/>
          <p:cNvSpPr>
            <a:spLocks noGrp="1"/>
          </p:cNvSpPr>
          <p:nvPr>
            <p:ph idx="1"/>
          </p:nvPr>
        </p:nvSpPr>
        <p:spPr/>
        <p:txBody>
          <a:bodyPr>
            <a:normAutofit/>
          </a:bodyPr>
          <a:lstStyle/>
          <a:p>
            <a:r>
              <a:rPr lang="bg-BG" dirty="0" smtClean="0"/>
              <a:t>Разработват се нови моноклонални антитела с висок афинитет към Aß във фаза II: </a:t>
            </a:r>
          </a:p>
          <a:p>
            <a:pPr lvl="1"/>
            <a:r>
              <a:rPr lang="bg-BG" dirty="0" smtClean="0"/>
              <a:t>gantenerumab (Roche); </a:t>
            </a:r>
          </a:p>
          <a:p>
            <a:pPr lvl="1"/>
            <a:r>
              <a:rPr lang="bg-BG" dirty="0" smtClean="0"/>
              <a:t>crenezumab (Genentech); </a:t>
            </a:r>
          </a:p>
          <a:p>
            <a:pPr lvl="1"/>
            <a:r>
              <a:rPr lang="bg-BG" dirty="0" smtClean="0"/>
              <a:t>BAN 2401 (BioArctic Neuroscience, Eisai).</a:t>
            </a:r>
          </a:p>
          <a:p>
            <a:endParaRPr lang="bg-BG"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500306"/>
            <a:ext cx="8229600" cy="1143000"/>
          </a:xfrm>
        </p:spPr>
        <p:txBody>
          <a:bodyPr/>
          <a:lstStyle/>
          <a:p>
            <a:r>
              <a:rPr lang="bg-BG" dirty="0" smtClean="0"/>
              <a:t>Терапия, насочена срещу </a:t>
            </a:r>
            <a:r>
              <a:rPr lang="en-US" dirty="0" smtClean="0"/>
              <a:t>Tau</a:t>
            </a:r>
            <a:endParaRPr lang="bg-BG"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Болест на Алцхаймер</a:t>
            </a:r>
          </a:p>
        </p:txBody>
      </p:sp>
      <p:sp>
        <p:nvSpPr>
          <p:cNvPr id="3" name="Content Placeholder 2"/>
          <p:cNvSpPr>
            <a:spLocks noGrp="1"/>
          </p:cNvSpPr>
          <p:nvPr>
            <p:ph idx="1"/>
          </p:nvPr>
        </p:nvSpPr>
        <p:spPr/>
        <p:txBody>
          <a:bodyPr>
            <a:normAutofit fontScale="92500" lnSpcReduction="10000"/>
          </a:bodyPr>
          <a:lstStyle/>
          <a:p>
            <a:pPr eaLnBrk="1" hangingPunct="1">
              <a:defRPr/>
            </a:pPr>
            <a:r>
              <a:rPr lang="ru-RU" dirty="0" smtClean="0"/>
              <a:t>С напредване на заболяването и прехода към умерен стадий паметта се уврежда до степен да се помни само добре заучен материал.</a:t>
            </a:r>
            <a:endParaRPr lang="bg-BG" dirty="0" smtClean="0"/>
          </a:p>
          <a:p>
            <a:pPr eaLnBrk="1" hangingPunct="1">
              <a:defRPr/>
            </a:pPr>
            <a:r>
              <a:rPr lang="ru-RU" dirty="0" smtClean="0"/>
              <a:t>В някои случаи е възможно да се установят огнищни неврологични симптоми.</a:t>
            </a:r>
            <a:endParaRPr lang="bg-BG" dirty="0" smtClean="0"/>
          </a:p>
          <a:p>
            <a:pPr eaLnBrk="1" hangingPunct="1">
              <a:defRPr/>
            </a:pPr>
            <a:r>
              <a:rPr lang="ru-RU" dirty="0" smtClean="0"/>
              <a:t>Понякога се наблюдават невропсихиатрични симптоми – налудности, халюцинации, депресия, апатия, агресивност и др.</a:t>
            </a:r>
            <a:endParaRPr lang="bg-BG" dirty="0" smtClean="0"/>
          </a:p>
          <a:p>
            <a:pPr eaLnBrk="1" hangingPunct="1">
              <a:defRPr/>
            </a:pPr>
            <a:r>
              <a:rPr lang="en-GB" dirty="0" err="1" smtClean="0"/>
              <a:t>Налага</a:t>
            </a:r>
            <a:r>
              <a:rPr lang="en-GB" dirty="0" smtClean="0"/>
              <a:t> </a:t>
            </a:r>
            <a:r>
              <a:rPr lang="en-GB" dirty="0" err="1" smtClean="0"/>
              <a:t>се</a:t>
            </a:r>
            <a:r>
              <a:rPr lang="en-GB" dirty="0" smtClean="0"/>
              <a:t> </a:t>
            </a:r>
            <a:r>
              <a:rPr lang="en-GB" dirty="0" err="1" smtClean="0"/>
              <a:t>болните</a:t>
            </a:r>
            <a:r>
              <a:rPr lang="en-GB" dirty="0" smtClean="0"/>
              <a:t> </a:t>
            </a:r>
            <a:r>
              <a:rPr lang="en-GB" dirty="0" err="1" smtClean="0"/>
              <a:t>да</a:t>
            </a:r>
            <a:r>
              <a:rPr lang="en-GB" dirty="0" smtClean="0"/>
              <a:t> </a:t>
            </a:r>
            <a:r>
              <a:rPr lang="en-GB" dirty="0" err="1" smtClean="0"/>
              <a:t>бъдат</a:t>
            </a:r>
            <a:r>
              <a:rPr lang="en-GB" dirty="0" smtClean="0"/>
              <a:t> </a:t>
            </a:r>
            <a:r>
              <a:rPr lang="en-GB" dirty="0" err="1" smtClean="0"/>
              <a:t>наблюдавани</a:t>
            </a:r>
            <a:r>
              <a:rPr lang="en-GB" dirty="0" smtClean="0"/>
              <a:t> и </a:t>
            </a:r>
            <a:r>
              <a:rPr lang="en-GB" dirty="0" err="1" smtClean="0"/>
              <a:t>подпомагани</a:t>
            </a:r>
            <a:r>
              <a:rPr lang="en-GB" dirty="0" smtClean="0"/>
              <a:t> </a:t>
            </a:r>
            <a:r>
              <a:rPr lang="en-GB" dirty="0" err="1" smtClean="0"/>
              <a:t>при</a:t>
            </a:r>
            <a:r>
              <a:rPr lang="en-GB" dirty="0" smtClean="0"/>
              <a:t> </a:t>
            </a:r>
            <a:r>
              <a:rPr lang="en-GB" dirty="0" err="1" smtClean="0"/>
              <a:t>извършване</a:t>
            </a:r>
            <a:r>
              <a:rPr lang="en-GB" dirty="0" smtClean="0"/>
              <a:t> </a:t>
            </a:r>
            <a:r>
              <a:rPr lang="en-GB" dirty="0" err="1" smtClean="0"/>
              <a:t>на</a:t>
            </a:r>
            <a:r>
              <a:rPr lang="en-GB" dirty="0" smtClean="0"/>
              <a:t> </a:t>
            </a:r>
            <a:r>
              <a:rPr lang="en-GB" dirty="0" err="1" smtClean="0"/>
              <a:t>ежедневни</a:t>
            </a:r>
            <a:r>
              <a:rPr lang="en-GB" dirty="0" smtClean="0"/>
              <a:t> </a:t>
            </a:r>
            <a:r>
              <a:rPr lang="en-GB" dirty="0" err="1" smtClean="0"/>
              <a:t>дейности</a:t>
            </a:r>
            <a:r>
              <a:rPr lang="en-GB" dirty="0" smtClean="0"/>
              <a:t>.</a:t>
            </a:r>
            <a:endParaRPr lang="bg-BG" dirty="0" smtClean="0"/>
          </a:p>
          <a:p>
            <a:pPr eaLnBrk="1" hangingPunct="1">
              <a:defRPr/>
            </a:pPr>
            <a:endParaRPr lang="bg-BG"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p:txBody>
          <a:bodyPr>
            <a:normAutofit/>
          </a:bodyPr>
          <a:lstStyle/>
          <a:p>
            <a:r>
              <a:rPr lang="bg-BG" dirty="0" smtClean="0"/>
              <a:t>TRx 0237 (leuco-methylthioninium,</a:t>
            </a:r>
            <a:r>
              <a:rPr lang="en-US" dirty="0" smtClean="0"/>
              <a:t> LMTX,</a:t>
            </a:r>
            <a:r>
              <a:rPr lang="bg-BG" dirty="0" smtClean="0"/>
              <a:t> TauRx Pharmaceuticals)</a:t>
            </a:r>
            <a:endParaRPr lang="en-US" dirty="0" smtClean="0"/>
          </a:p>
          <a:p>
            <a:pPr lvl="1"/>
            <a:r>
              <a:rPr lang="bg-BG" dirty="0" smtClean="0"/>
              <a:t>инхибитор на агрегацията на </a:t>
            </a:r>
            <a:r>
              <a:rPr lang="en-US" dirty="0" smtClean="0"/>
              <a:t>Tau</a:t>
            </a:r>
            <a:r>
              <a:rPr lang="bg-BG" dirty="0" smtClean="0"/>
              <a:t> – в процес на проучване – фаза III</a:t>
            </a:r>
          </a:p>
          <a:p>
            <a:r>
              <a:rPr lang="en-US" dirty="0" smtClean="0"/>
              <a:t>D</a:t>
            </a:r>
            <a:r>
              <a:rPr lang="bg-BG" dirty="0" smtClean="0"/>
              <a:t>avunetide (Allon Therapeutics)</a:t>
            </a:r>
            <a:endParaRPr lang="en-US" dirty="0" smtClean="0"/>
          </a:p>
          <a:p>
            <a:pPr lvl="1"/>
            <a:r>
              <a:rPr lang="bg-BG" dirty="0" smtClean="0"/>
              <a:t>препарат за интраназално приложение, дериват на activity-dependent neuroprotective protein (ADNP)– в процес на проучване – фаза II</a:t>
            </a:r>
          </a:p>
          <a:p>
            <a:endParaRPr lang="bg-BG"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500306"/>
            <a:ext cx="8229600" cy="1143000"/>
          </a:xfrm>
        </p:spPr>
        <p:txBody>
          <a:bodyPr/>
          <a:lstStyle/>
          <a:p>
            <a:r>
              <a:rPr lang="bg-BG" dirty="0" smtClean="0"/>
              <a:t>Други подходи</a:t>
            </a:r>
            <a:endParaRPr lang="bg-BG"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NGF</a:t>
            </a:r>
            <a:endParaRPr lang="bg-BG" dirty="0"/>
          </a:p>
        </p:txBody>
      </p:sp>
      <p:sp>
        <p:nvSpPr>
          <p:cNvPr id="3" name="Content Placeholder 2"/>
          <p:cNvSpPr>
            <a:spLocks noGrp="1"/>
          </p:cNvSpPr>
          <p:nvPr>
            <p:ph idx="1"/>
          </p:nvPr>
        </p:nvSpPr>
        <p:spPr>
          <a:xfrm>
            <a:off x="457200" y="1600200"/>
            <a:ext cx="8229600" cy="4614882"/>
          </a:xfrm>
        </p:spPr>
        <p:txBody>
          <a:bodyPr>
            <a:normAutofit fontScale="85000" lnSpcReduction="20000"/>
          </a:bodyPr>
          <a:lstStyle/>
          <a:p>
            <a:pPr>
              <a:defRPr/>
            </a:pPr>
            <a:r>
              <a:rPr lang="en-US" dirty="0" smtClean="0"/>
              <a:t>CERE-110</a:t>
            </a:r>
            <a:r>
              <a:rPr lang="bg-BG" dirty="0" smtClean="0"/>
              <a:t> (</a:t>
            </a:r>
            <a:r>
              <a:rPr lang="en-US" dirty="0" smtClean="0"/>
              <a:t>Nerve Growth Factor Gene Therapy</a:t>
            </a:r>
            <a:r>
              <a:rPr lang="bg-BG" dirty="0" smtClean="0"/>
              <a:t>)</a:t>
            </a:r>
            <a:endParaRPr lang="en-US" dirty="0" smtClean="0"/>
          </a:p>
          <a:p>
            <a:pPr>
              <a:defRPr/>
            </a:pPr>
            <a:r>
              <a:rPr lang="bg-BG" dirty="0" smtClean="0"/>
              <a:t>Механизъм</a:t>
            </a:r>
            <a:r>
              <a:rPr lang="en-US" dirty="0" smtClean="0"/>
              <a:t>: NGF </a:t>
            </a:r>
            <a:r>
              <a:rPr lang="bg-BG" dirty="0" smtClean="0"/>
              <a:t>може да редуцира загубата на холинергични неврони при БА</a:t>
            </a:r>
            <a:endParaRPr lang="en-US" dirty="0" smtClean="0"/>
          </a:p>
          <a:p>
            <a:pPr lvl="1">
              <a:defRPr/>
            </a:pPr>
            <a:r>
              <a:rPr lang="en-US" dirty="0" smtClean="0"/>
              <a:t>NGF </a:t>
            </a:r>
            <a:r>
              <a:rPr lang="bg-BG" dirty="0" smtClean="0"/>
              <a:t>се насочва специфично към базалните холинергични неврони, които освобождават </a:t>
            </a:r>
            <a:r>
              <a:rPr lang="en-US" dirty="0" err="1" smtClean="0"/>
              <a:t>ACh</a:t>
            </a:r>
            <a:r>
              <a:rPr lang="en-US" dirty="0" smtClean="0"/>
              <a:t> </a:t>
            </a:r>
            <a:r>
              <a:rPr lang="bg-BG" dirty="0" smtClean="0"/>
              <a:t>в мозъчната кора и хипокампа</a:t>
            </a:r>
            <a:r>
              <a:rPr lang="en-US" dirty="0" smtClean="0"/>
              <a:t>. </a:t>
            </a:r>
            <a:r>
              <a:rPr lang="bg-BG" dirty="0" smtClean="0"/>
              <a:t>При опитни животни </a:t>
            </a:r>
            <a:r>
              <a:rPr lang="en-US" dirty="0" smtClean="0"/>
              <a:t>NGF</a:t>
            </a:r>
            <a:r>
              <a:rPr lang="bg-BG" dirty="0" smtClean="0"/>
              <a:t> може да предотврати загиването на невроните</a:t>
            </a:r>
            <a:r>
              <a:rPr lang="en-US" dirty="0" smtClean="0"/>
              <a:t> (</a:t>
            </a:r>
            <a:r>
              <a:rPr lang="en-US" dirty="0" err="1" smtClean="0"/>
              <a:t>Hefti</a:t>
            </a:r>
            <a:r>
              <a:rPr lang="en-US" dirty="0" smtClean="0"/>
              <a:t>, 1986) </a:t>
            </a:r>
            <a:r>
              <a:rPr lang="bg-BG" dirty="0" smtClean="0"/>
              <a:t>и да възстанови възрастовите промени в поведението</a:t>
            </a:r>
            <a:r>
              <a:rPr lang="en-US" dirty="0" smtClean="0"/>
              <a:t> (Fischer, 1987). </a:t>
            </a:r>
            <a:endParaRPr lang="bg-BG" dirty="0" smtClean="0"/>
          </a:p>
          <a:p>
            <a:pPr lvl="1">
              <a:defRPr/>
            </a:pPr>
            <a:r>
              <a:rPr lang="en-US" dirty="0" smtClean="0"/>
              <a:t>NGF </a:t>
            </a:r>
            <a:r>
              <a:rPr lang="bg-BG" dirty="0" smtClean="0"/>
              <a:t>-генна терапия е изпитвана при маймуни</a:t>
            </a:r>
            <a:r>
              <a:rPr lang="en-US" dirty="0" smtClean="0"/>
              <a:t> (</a:t>
            </a:r>
            <a:r>
              <a:rPr lang="en-US" dirty="0" err="1" smtClean="0"/>
              <a:t>Tuszynski</a:t>
            </a:r>
            <a:r>
              <a:rPr lang="en-US" dirty="0" smtClean="0"/>
              <a:t>, 2005), </a:t>
            </a:r>
            <a:r>
              <a:rPr lang="bg-BG" dirty="0" smtClean="0"/>
              <a:t>с данни за повишаване на плътността на холинергичните аксони при възрастни индивиди до нивата при млади. Ескалирането на дозата, обаче е довело до силно токсични ефекти</a:t>
            </a:r>
            <a:r>
              <a:rPr lang="en-US" dirty="0" smtClean="0"/>
              <a:t>.</a:t>
            </a:r>
            <a:endParaRPr lang="bg-BG" dirty="0" smtClean="0"/>
          </a:p>
          <a:p>
            <a:pPr>
              <a:defRPr/>
            </a:pPr>
            <a:r>
              <a:rPr lang="bg-BG" dirty="0" smtClean="0"/>
              <a:t>Тече проучване при хора, което се очаква да приключи в края на 2014 г.</a:t>
            </a:r>
            <a:endParaRPr lang="en-US" dirty="0" smtClean="0"/>
          </a:p>
          <a:p>
            <a:pPr>
              <a:defRPr/>
            </a:pPr>
            <a:endParaRPr lang="bg-BG"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PBT2</a:t>
            </a:r>
            <a:endParaRPr lang="bg-BG" dirty="0"/>
          </a:p>
        </p:txBody>
      </p:sp>
      <p:sp>
        <p:nvSpPr>
          <p:cNvPr id="3" name="Content Placeholder 2"/>
          <p:cNvSpPr>
            <a:spLocks noGrp="1"/>
          </p:cNvSpPr>
          <p:nvPr>
            <p:ph idx="1"/>
          </p:nvPr>
        </p:nvSpPr>
        <p:spPr/>
        <p:txBody>
          <a:bodyPr>
            <a:normAutofit fontScale="92500" lnSpcReduction="20000"/>
          </a:bodyPr>
          <a:lstStyle/>
          <a:p>
            <a:r>
              <a:rPr lang="bg-BG" dirty="0" smtClean="0"/>
              <a:t>PBT2 е </a:t>
            </a:r>
            <a:r>
              <a:rPr lang="en-US" dirty="0" smtClean="0"/>
              <a:t>Cu</a:t>
            </a:r>
            <a:r>
              <a:rPr lang="bg-BG" dirty="0" smtClean="0"/>
              <a:t>/</a:t>
            </a:r>
            <a:r>
              <a:rPr lang="en-US" dirty="0" smtClean="0"/>
              <a:t>Zn</a:t>
            </a:r>
            <a:r>
              <a:rPr lang="bg-BG" dirty="0" smtClean="0"/>
              <a:t> йонофор, предотвратяващ метал-зависимата агрегация, отлагане и токсичност на </a:t>
            </a:r>
            <a:r>
              <a:rPr lang="en-US" dirty="0" err="1" smtClean="0"/>
              <a:t>Aβ</a:t>
            </a:r>
            <a:r>
              <a:rPr lang="en-US" dirty="0" smtClean="0"/>
              <a:t> (Ritchie et al., 2003)</a:t>
            </a:r>
            <a:r>
              <a:rPr lang="bg-BG" dirty="0" smtClean="0"/>
              <a:t>,</a:t>
            </a:r>
            <a:r>
              <a:rPr lang="en-US" dirty="0" smtClean="0"/>
              <a:t> </a:t>
            </a:r>
            <a:r>
              <a:rPr lang="bg-BG" dirty="0" smtClean="0"/>
              <a:t>показал способност за подобряване на когнитивните функции при миши модели на БА.</a:t>
            </a:r>
          </a:p>
          <a:p>
            <a:r>
              <a:rPr lang="bg-BG" dirty="0" smtClean="0"/>
              <a:t>Проучване - фаза IIa демонстрира добра поносимост, значителен ефект върху нивата на </a:t>
            </a:r>
            <a:r>
              <a:rPr lang="en-US" dirty="0" err="1" smtClean="0"/>
              <a:t>Aβ</a:t>
            </a:r>
            <a:r>
              <a:rPr lang="bg-BG" dirty="0" smtClean="0"/>
              <a:t>42 в ликвора и значимо подобрение на екзекутивните функции след 12-седмично лечение на пациенти с БА.</a:t>
            </a:r>
            <a:endParaRPr lang="en-US" dirty="0" smtClean="0"/>
          </a:p>
          <a:p>
            <a:r>
              <a:rPr lang="bg-BG" dirty="0" smtClean="0"/>
              <a:t>Prana Biotechnology провежда допълнителни проучвания на медикамента при БА и БХ.</a:t>
            </a:r>
            <a:endParaRPr lang="bg-BG" i="1"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dirty="0" smtClean="0"/>
              <a:t>“Ваксина</a:t>
            </a:r>
            <a:r>
              <a:rPr lang="en-US" dirty="0" smtClean="0"/>
              <a:t>”</a:t>
            </a:r>
            <a:r>
              <a:rPr lang="bg-BG" dirty="0" smtClean="0"/>
              <a:t> – амилоидна имунотерапия</a:t>
            </a:r>
            <a:endParaRPr lang="bg-BG" dirty="0"/>
          </a:p>
        </p:txBody>
      </p:sp>
      <p:sp>
        <p:nvSpPr>
          <p:cNvPr id="3" name="Content Placeholder 2"/>
          <p:cNvSpPr>
            <a:spLocks noGrp="1"/>
          </p:cNvSpPr>
          <p:nvPr>
            <p:ph idx="1"/>
          </p:nvPr>
        </p:nvSpPr>
        <p:spPr>
          <a:xfrm>
            <a:off x="457200" y="1600200"/>
            <a:ext cx="8229600" cy="4972050"/>
          </a:xfrm>
        </p:spPr>
        <p:txBody>
          <a:bodyPr>
            <a:normAutofit/>
          </a:bodyPr>
          <a:lstStyle/>
          <a:p>
            <a:pPr>
              <a:defRPr/>
            </a:pPr>
            <a:r>
              <a:rPr lang="en-US" dirty="0" smtClean="0"/>
              <a:t>AN-1792</a:t>
            </a:r>
            <a:r>
              <a:rPr lang="bg-BG" dirty="0" smtClean="0"/>
              <a:t> (</a:t>
            </a:r>
            <a:r>
              <a:rPr lang="en-US" dirty="0" err="1" smtClean="0"/>
              <a:t>Elan</a:t>
            </a:r>
            <a:r>
              <a:rPr lang="bg-BG" dirty="0" smtClean="0"/>
              <a:t>/</a:t>
            </a:r>
            <a:r>
              <a:rPr lang="en-US" dirty="0" smtClean="0"/>
              <a:t>Wyeth</a:t>
            </a:r>
            <a:r>
              <a:rPr lang="bg-BG" dirty="0" smtClean="0"/>
              <a:t>)</a:t>
            </a:r>
            <a:r>
              <a:rPr lang="en-US" dirty="0" smtClean="0"/>
              <a:t>: </a:t>
            </a:r>
            <a:r>
              <a:rPr lang="bg-BG" dirty="0" smtClean="0"/>
              <a:t>синтетична форма на амилоид-бета пептид</a:t>
            </a:r>
            <a:endParaRPr lang="en-US" dirty="0" smtClean="0"/>
          </a:p>
          <a:p>
            <a:pPr lvl="1">
              <a:defRPr/>
            </a:pPr>
            <a:r>
              <a:rPr lang="bg-BG" dirty="0" smtClean="0"/>
              <a:t>Стимулиране на имунен отговор срещу пептида и последващо “изчистване” на амилоида и плаките от мозъчното вещество при болни с БА </a:t>
            </a:r>
            <a:r>
              <a:rPr lang="en-US" dirty="0" smtClean="0"/>
              <a:t>(</a:t>
            </a:r>
            <a:r>
              <a:rPr lang="bg-BG" dirty="0" smtClean="0"/>
              <a:t>активна имунизация</a:t>
            </a:r>
            <a:r>
              <a:rPr lang="en-US" dirty="0" smtClean="0"/>
              <a:t>).</a:t>
            </a:r>
          </a:p>
          <a:p>
            <a:pPr>
              <a:defRPr/>
            </a:pPr>
            <a:r>
              <a:rPr lang="bg-BG" dirty="0" smtClean="0"/>
              <a:t>Резултати до момента</a:t>
            </a:r>
            <a:r>
              <a:rPr lang="en-US" dirty="0" smtClean="0"/>
              <a:t>: </a:t>
            </a:r>
            <a:r>
              <a:rPr lang="bg-BG" dirty="0" smtClean="0">
                <a:solidFill>
                  <a:srgbClr val="FFC000"/>
                </a:solidFill>
              </a:rPr>
              <a:t>отрицателни</a:t>
            </a:r>
            <a:endParaRPr lang="en-US" dirty="0" smtClean="0">
              <a:solidFill>
                <a:srgbClr val="FFC000"/>
              </a:solidFill>
            </a:endParaRPr>
          </a:p>
          <a:p>
            <a:pPr>
              <a:defRPr/>
            </a:pPr>
            <a:r>
              <a:rPr lang="bg-BG" dirty="0" smtClean="0"/>
              <a:t>Някои експерти и компании все още вярват в успеха на имунотерапията като подход за лечение или превенция и разработват нови продукти</a:t>
            </a:r>
            <a:r>
              <a:rPr lang="en-US" dirty="0" smtClean="0"/>
              <a:t>. </a:t>
            </a:r>
            <a:endParaRPr lang="bg-BG"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l="23828" t="21250" r="25000" b="17500"/>
          <a:stretch>
            <a:fillRect/>
          </a:stretch>
        </p:blipFill>
        <p:spPr bwMode="auto">
          <a:xfrm>
            <a:off x="359345" y="285728"/>
            <a:ext cx="8498935" cy="6357982"/>
          </a:xfrm>
          <a:prstGeom prst="rect">
            <a:avLst/>
          </a:prstGeom>
          <a:noFill/>
          <a:ln w="9525">
            <a:noFill/>
            <a:miter lim="800000"/>
            <a:headEnd/>
            <a:tailEnd/>
          </a:ln>
          <a:effectLst>
            <a:prstShdw prst="shdw13" dist="53882" dir="13500000">
              <a:schemeClr val="bg2">
                <a:alpha val="50000"/>
              </a:schemeClr>
            </a:prst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dirty="0" smtClean="0"/>
              <a:t>Цената...</a:t>
            </a:r>
            <a:endParaRPr lang="bg-BG" dirty="0"/>
          </a:p>
        </p:txBody>
      </p:sp>
      <p:sp>
        <p:nvSpPr>
          <p:cNvPr id="3" name="Content Placeholder 2"/>
          <p:cNvSpPr>
            <a:spLocks noGrp="1"/>
          </p:cNvSpPr>
          <p:nvPr>
            <p:ph idx="1"/>
          </p:nvPr>
        </p:nvSpPr>
        <p:spPr/>
        <p:txBody>
          <a:bodyPr/>
          <a:lstStyle/>
          <a:p>
            <a:pPr>
              <a:defRPr/>
            </a:pPr>
            <a:r>
              <a:rPr lang="bg-BG" dirty="0" smtClean="0"/>
              <a:t>Според </a:t>
            </a:r>
            <a:r>
              <a:rPr lang="en-US" dirty="0" smtClean="0"/>
              <a:t>Myriad Genetics</a:t>
            </a:r>
            <a:r>
              <a:rPr lang="bg-BG" dirty="0" smtClean="0"/>
              <a:t> потенциалните спестявания за здравната система на САЩ от лекарство, модифициращо хода на БА, биха възлизали на </a:t>
            </a:r>
            <a:r>
              <a:rPr lang="en-US" dirty="0" smtClean="0"/>
              <a:t>4 </a:t>
            </a:r>
            <a:r>
              <a:rPr lang="bg-BG" dirty="0" smtClean="0"/>
              <a:t>трилиона долара.</a:t>
            </a:r>
            <a:r>
              <a:rPr lang="en-US" dirty="0" smtClean="0"/>
              <a:t> </a:t>
            </a:r>
          </a:p>
          <a:p>
            <a:pPr>
              <a:defRPr/>
            </a:pPr>
            <a:r>
              <a:rPr lang="bg-BG" dirty="0" smtClean="0"/>
              <a:t>Това са средствата, които ще бъдат изразходвани за нововъзникнали случаи между </a:t>
            </a:r>
            <a:r>
              <a:rPr lang="en-US" dirty="0" smtClean="0"/>
              <a:t>2010 </a:t>
            </a:r>
            <a:r>
              <a:rPr lang="bg-BG" dirty="0" smtClean="0"/>
              <a:t>и</a:t>
            </a:r>
            <a:r>
              <a:rPr lang="en-US" dirty="0" smtClean="0"/>
              <a:t> 2050</a:t>
            </a:r>
            <a:r>
              <a:rPr lang="bg-BG" dirty="0" smtClean="0"/>
              <a:t> г.</a:t>
            </a:r>
            <a:r>
              <a:rPr lang="en-US" dirty="0" smtClean="0"/>
              <a:t>, </a:t>
            </a:r>
            <a:r>
              <a:rPr lang="bg-BG" dirty="0" smtClean="0"/>
              <a:t>когато се очаква пик на болестността.</a:t>
            </a:r>
            <a:endParaRPr lang="bg-BG"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dirty="0" smtClean="0"/>
              <a:t>Профилактика?</a:t>
            </a:r>
            <a:endParaRPr lang="bg-BG" dirty="0"/>
          </a:p>
        </p:txBody>
      </p:sp>
      <p:sp>
        <p:nvSpPr>
          <p:cNvPr id="7" name="Content Placeholder 6"/>
          <p:cNvSpPr>
            <a:spLocks noGrp="1"/>
          </p:cNvSpPr>
          <p:nvPr>
            <p:ph idx="1"/>
          </p:nvPr>
        </p:nvSpPr>
        <p:spPr>
          <a:xfrm>
            <a:off x="457200" y="1600201"/>
            <a:ext cx="8229600" cy="2114551"/>
          </a:xfrm>
        </p:spPr>
        <p:txBody>
          <a:bodyPr>
            <a:normAutofit/>
          </a:bodyPr>
          <a:lstStyle/>
          <a:p>
            <a:r>
              <a:rPr lang="bg-BG" dirty="0" smtClean="0"/>
              <a:t>Плаките от Aß могат да се открият 20 г. преди развитието на деменция – добро условие за съсредоточаване на усилията към създаване на профилактична терапия.</a:t>
            </a:r>
          </a:p>
          <a:p>
            <a:endParaRPr lang="bg-BG" dirty="0"/>
          </a:p>
        </p:txBody>
      </p:sp>
      <p:pic>
        <p:nvPicPr>
          <p:cNvPr id="101378" name="Picture 2" descr="http://www.awarenesstshirts.com/Design/240/16630.png"/>
          <p:cNvPicPr>
            <a:picLocks noChangeAspect="1" noChangeArrowheads="1"/>
          </p:cNvPicPr>
          <p:nvPr/>
        </p:nvPicPr>
        <p:blipFill>
          <a:blip r:embed="rId2"/>
          <a:srcRect/>
          <a:stretch>
            <a:fillRect/>
          </a:stretch>
        </p:blipFill>
        <p:spPr bwMode="auto">
          <a:xfrm>
            <a:off x="5429256" y="4214818"/>
            <a:ext cx="2286000" cy="2286001"/>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bg-BG" dirty="0" smtClean="0"/>
              <a:t>Болест на Алцхаймер</a:t>
            </a:r>
          </a:p>
        </p:txBody>
      </p:sp>
      <p:sp>
        <p:nvSpPr>
          <p:cNvPr id="3" name="Content Placeholder 2"/>
          <p:cNvSpPr>
            <a:spLocks noGrp="1"/>
          </p:cNvSpPr>
          <p:nvPr>
            <p:ph idx="1"/>
          </p:nvPr>
        </p:nvSpPr>
        <p:spPr/>
        <p:txBody>
          <a:bodyPr>
            <a:normAutofit/>
          </a:bodyPr>
          <a:lstStyle/>
          <a:p>
            <a:pPr eaLnBrk="1" hangingPunct="1">
              <a:defRPr/>
            </a:pPr>
            <a:r>
              <a:rPr lang="en-GB" dirty="0" smtClean="0"/>
              <a:t>В </a:t>
            </a:r>
            <a:r>
              <a:rPr lang="en-GB" dirty="0" err="1" smtClean="0"/>
              <a:t>крайния</a:t>
            </a:r>
            <a:r>
              <a:rPr lang="en-GB" dirty="0" smtClean="0"/>
              <a:t> </a:t>
            </a:r>
            <a:r>
              <a:rPr lang="en-GB" dirty="0" err="1" smtClean="0"/>
              <a:t>стадий</a:t>
            </a:r>
            <a:r>
              <a:rPr lang="en-GB" dirty="0" smtClean="0"/>
              <a:t> </a:t>
            </a:r>
            <a:r>
              <a:rPr lang="en-GB" dirty="0" err="1" smtClean="0"/>
              <a:t>пациентите</a:t>
            </a:r>
            <a:r>
              <a:rPr lang="en-GB" dirty="0" smtClean="0"/>
              <a:t> </a:t>
            </a:r>
            <a:r>
              <a:rPr lang="en-GB" dirty="0" err="1" smtClean="0"/>
              <a:t>са</a:t>
            </a:r>
            <a:r>
              <a:rPr lang="en-GB" dirty="0" smtClean="0"/>
              <a:t> </a:t>
            </a:r>
            <a:r>
              <a:rPr lang="en-GB" dirty="0" err="1" smtClean="0"/>
              <a:t>неспособни</a:t>
            </a:r>
            <a:r>
              <a:rPr lang="en-GB" dirty="0" smtClean="0"/>
              <a:t> </a:t>
            </a:r>
            <a:r>
              <a:rPr lang="en-GB" dirty="0" err="1" smtClean="0"/>
              <a:t>да</a:t>
            </a:r>
            <a:r>
              <a:rPr lang="en-GB" dirty="0" smtClean="0"/>
              <a:t> </a:t>
            </a:r>
            <a:r>
              <a:rPr lang="en-GB" dirty="0" err="1" smtClean="0"/>
              <a:t>общуват</a:t>
            </a:r>
            <a:r>
              <a:rPr lang="en-GB" dirty="0" smtClean="0"/>
              <a:t>, </a:t>
            </a:r>
            <a:r>
              <a:rPr lang="en-GB" dirty="0" err="1" smtClean="0"/>
              <a:t>остават</a:t>
            </a:r>
            <a:r>
              <a:rPr lang="en-GB" dirty="0" smtClean="0"/>
              <a:t> </a:t>
            </a:r>
            <a:r>
              <a:rPr lang="en-GB" dirty="0" err="1" smtClean="0"/>
              <a:t>на</a:t>
            </a:r>
            <a:r>
              <a:rPr lang="en-GB" dirty="0" smtClean="0"/>
              <a:t> </a:t>
            </a:r>
            <a:r>
              <a:rPr lang="en-GB" dirty="0" err="1" smtClean="0"/>
              <a:t>легло</a:t>
            </a:r>
            <a:r>
              <a:rPr lang="en-GB" dirty="0" smtClean="0"/>
              <a:t>, </a:t>
            </a:r>
            <a:r>
              <a:rPr lang="en-GB" dirty="0" err="1" smtClean="0"/>
              <a:t>като</a:t>
            </a:r>
            <a:r>
              <a:rPr lang="en-GB" dirty="0" smtClean="0"/>
              <a:t> е </a:t>
            </a:r>
            <a:r>
              <a:rPr lang="en-GB" dirty="0" err="1" smtClean="0"/>
              <a:t>необходимо</a:t>
            </a:r>
            <a:r>
              <a:rPr lang="en-GB" dirty="0" smtClean="0"/>
              <a:t> </a:t>
            </a:r>
            <a:r>
              <a:rPr lang="en-GB" dirty="0" err="1" smtClean="0"/>
              <a:t>да</a:t>
            </a:r>
            <a:r>
              <a:rPr lang="en-GB" dirty="0" smtClean="0"/>
              <a:t> </a:t>
            </a:r>
            <a:r>
              <a:rPr lang="en-GB" dirty="0" err="1" smtClean="0"/>
              <a:t>бъдат</a:t>
            </a:r>
            <a:r>
              <a:rPr lang="en-GB" dirty="0" smtClean="0"/>
              <a:t> </a:t>
            </a:r>
            <a:r>
              <a:rPr lang="en-GB" dirty="0" err="1" smtClean="0"/>
              <a:t>обслужвани</a:t>
            </a:r>
            <a:r>
              <a:rPr lang="en-GB" dirty="0" smtClean="0"/>
              <a:t>. </a:t>
            </a:r>
            <a:endParaRPr lang="bg-BG" dirty="0" smtClean="0"/>
          </a:p>
          <a:p>
            <a:pPr eaLnBrk="1" hangingPunct="1">
              <a:defRPr/>
            </a:pPr>
            <a:r>
              <a:rPr lang="en-GB" dirty="0" err="1" smtClean="0"/>
              <a:t>Това</a:t>
            </a:r>
            <a:r>
              <a:rPr lang="en-GB" dirty="0" smtClean="0"/>
              <a:t> </a:t>
            </a:r>
            <a:r>
              <a:rPr lang="en-GB" dirty="0" err="1" smtClean="0"/>
              <a:t>нерядко</a:t>
            </a:r>
            <a:r>
              <a:rPr lang="en-GB" dirty="0" smtClean="0"/>
              <a:t> </a:t>
            </a:r>
            <a:r>
              <a:rPr lang="en-GB" dirty="0" err="1" smtClean="0"/>
              <a:t>налага</a:t>
            </a:r>
            <a:r>
              <a:rPr lang="en-GB" dirty="0" smtClean="0"/>
              <a:t> </a:t>
            </a:r>
            <a:r>
              <a:rPr lang="en-GB" dirty="0" err="1" smtClean="0"/>
              <a:t>те</a:t>
            </a:r>
            <a:r>
              <a:rPr lang="en-GB" dirty="0" smtClean="0"/>
              <a:t> </a:t>
            </a:r>
            <a:r>
              <a:rPr lang="en-GB" dirty="0" err="1" smtClean="0"/>
              <a:t>да</a:t>
            </a:r>
            <a:r>
              <a:rPr lang="en-GB" dirty="0" smtClean="0"/>
              <a:t> </a:t>
            </a:r>
            <a:r>
              <a:rPr lang="en-GB" dirty="0" err="1" smtClean="0"/>
              <a:t>бъдат</a:t>
            </a:r>
            <a:r>
              <a:rPr lang="en-GB" dirty="0" smtClean="0"/>
              <a:t> </a:t>
            </a:r>
            <a:r>
              <a:rPr lang="en-GB" dirty="0" err="1" smtClean="0"/>
              <a:t>насочвани</a:t>
            </a:r>
            <a:r>
              <a:rPr lang="en-GB" dirty="0" smtClean="0"/>
              <a:t> </a:t>
            </a:r>
            <a:r>
              <a:rPr lang="en-GB" dirty="0" err="1" smtClean="0"/>
              <a:t>за</a:t>
            </a:r>
            <a:r>
              <a:rPr lang="en-GB" dirty="0" smtClean="0"/>
              <a:t> </a:t>
            </a:r>
            <a:r>
              <a:rPr lang="en-GB" dirty="0" err="1" smtClean="0"/>
              <a:t>обгрижване</a:t>
            </a:r>
            <a:r>
              <a:rPr lang="en-GB" dirty="0" smtClean="0"/>
              <a:t> в </a:t>
            </a:r>
            <a:r>
              <a:rPr lang="en-GB" dirty="0" err="1" smtClean="0"/>
              <a:t>специализирани</a:t>
            </a:r>
            <a:r>
              <a:rPr lang="en-GB" dirty="0" smtClean="0"/>
              <a:t> </a:t>
            </a:r>
            <a:r>
              <a:rPr lang="en-GB" dirty="0" err="1" smtClean="0"/>
              <a:t>домове</a:t>
            </a:r>
            <a:r>
              <a:rPr lang="en-GB" dirty="0" smtClean="0"/>
              <a:t>. </a:t>
            </a:r>
            <a:endParaRPr lang="bg-BG" dirty="0" smtClean="0"/>
          </a:p>
          <a:p>
            <a:pPr eaLnBrk="1" hangingPunct="1">
              <a:defRPr/>
            </a:pPr>
            <a:r>
              <a:rPr lang="ru-RU" dirty="0" smtClean="0"/>
              <a:t>Продължителността на заболяването от началото до леталния изход обикновено е между 8 и 10 години. </a:t>
            </a:r>
            <a:endParaRPr lang="bg-BG"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dirty="0" smtClean="0"/>
              <a:t>Диагностика</a:t>
            </a:r>
            <a:endParaRPr lang="bg-BG" dirty="0"/>
          </a:p>
        </p:txBody>
      </p:sp>
      <p:sp>
        <p:nvSpPr>
          <p:cNvPr id="3" name="Content Placeholder 2"/>
          <p:cNvSpPr>
            <a:spLocks noGrp="1"/>
          </p:cNvSpPr>
          <p:nvPr>
            <p:ph idx="1"/>
          </p:nvPr>
        </p:nvSpPr>
        <p:spPr/>
        <p:txBody>
          <a:bodyPr/>
          <a:lstStyle/>
          <a:p>
            <a:r>
              <a:rPr lang="bg-BG" sz="2400" dirty="0" smtClean="0"/>
              <a:t>Диагностиката на БА е комплексна: изискват се невропсихологични, образни, лабораторни и други изследвания. </a:t>
            </a:r>
            <a:endParaRPr lang="en-US" sz="2400" dirty="0" smtClean="0"/>
          </a:p>
          <a:p>
            <a:r>
              <a:rPr lang="bg-BG" sz="2400" dirty="0" smtClean="0"/>
              <a:t>Поставянето на диагнозата се основава на критерии. </a:t>
            </a:r>
          </a:p>
          <a:p>
            <a:pPr>
              <a:buNone/>
            </a:pPr>
            <a:r>
              <a:rPr lang="bg-BG" sz="2400" i="1" dirty="0" smtClean="0"/>
              <a:t>	</a:t>
            </a:r>
          </a:p>
          <a:p>
            <a:pPr>
              <a:buNone/>
            </a:pPr>
            <a:r>
              <a:rPr lang="bg-BG" sz="2400" i="1" dirty="0" smtClean="0"/>
              <a:t>	Все повече акцентът се поставя върху търсенето на нови методи за ранно диагностициране на когнитивните нарушения още в предементния стадий, когато лечението би било по-ефективно, а прогнозата – по-добра.</a:t>
            </a: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a:srcRect/>
          <a:stretch>
            <a:fillRect/>
          </a:stretch>
        </p:blipFill>
        <p:spPr>
          <a:xfrm>
            <a:off x="2143108" y="1285860"/>
            <a:ext cx="4786313" cy="4572000"/>
          </a:xfrm>
          <a:noFill/>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496"/>
            <a:ext cx="8229600" cy="1143000"/>
          </a:xfrm>
        </p:spPr>
        <p:txBody>
          <a:bodyPr/>
          <a:lstStyle/>
          <a:p>
            <a:r>
              <a:rPr lang="bg-BG" dirty="0" smtClean="0"/>
              <a:t>Диагностични критерии</a:t>
            </a:r>
            <a:endParaRPr lang="bg-BG"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NINCDS–ADRDA (1984)</a:t>
            </a:r>
            <a:endParaRPr lang="bg-BG" dirty="0"/>
          </a:p>
        </p:txBody>
      </p:sp>
      <p:sp>
        <p:nvSpPr>
          <p:cNvPr id="3" name="Content Placeholder 2"/>
          <p:cNvSpPr>
            <a:spLocks noGrp="1"/>
          </p:cNvSpPr>
          <p:nvPr>
            <p:ph idx="1"/>
          </p:nvPr>
        </p:nvSpPr>
        <p:spPr/>
        <p:txBody>
          <a:bodyPr/>
          <a:lstStyle/>
          <a:p>
            <a:r>
              <a:rPr lang="bg-BG" dirty="0" smtClean="0"/>
              <a:t>Основен недостатък е презумпцията, че:</a:t>
            </a:r>
          </a:p>
          <a:p>
            <a:pPr lvl="1"/>
            <a:r>
              <a:rPr lang="bg-BG" dirty="0" smtClean="0"/>
              <a:t>съществува близко съвпадение между клиничните симптоми и подлежащата патология;</a:t>
            </a:r>
          </a:p>
          <a:p>
            <a:pPr lvl="1"/>
            <a:r>
              <a:rPr lang="bg-BG" dirty="0" smtClean="0"/>
              <a:t>пациентите са или дементни, с разгърната Алцхаймерова патология, или недементни, свободни от нея</a:t>
            </a:r>
            <a:r>
              <a:rPr lang="en-US" dirty="0" smtClean="0"/>
              <a:t>. </a:t>
            </a:r>
            <a:endParaRPr lang="bg-BG" dirty="0" smtClean="0"/>
          </a:p>
          <a:p>
            <a:pPr lvl="1"/>
            <a:r>
              <a:rPr lang="bg-BG" i="1" dirty="0" smtClean="0">
                <a:solidFill>
                  <a:srgbClr val="FFC000"/>
                </a:solidFill>
              </a:rPr>
              <a:t>междинни, предементни състояния?</a:t>
            </a:r>
          </a:p>
          <a:p>
            <a:pPr lvl="1"/>
            <a:r>
              <a:rPr lang="bg-BG" i="1" dirty="0" smtClean="0">
                <a:solidFill>
                  <a:srgbClr val="FFC000"/>
                </a:solidFill>
              </a:rPr>
              <a:t>ниски чувствителност и специфичност?</a:t>
            </a:r>
            <a:endParaRPr lang="bg-BG" i="1" dirty="0">
              <a:solidFill>
                <a:srgbClr val="FFC00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3686</TotalTime>
  <Words>1588</Words>
  <Application>Microsoft Office PowerPoint</Application>
  <PresentationFormat>On-screen Show (4:3)</PresentationFormat>
  <Paragraphs>182</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Stream</vt:lpstr>
      <vt:lpstr>Ранна диагностика и лечение на Болестта на Алцхаймер:  експериментални и клинични аспекти</vt:lpstr>
      <vt:lpstr>Деменция</vt:lpstr>
      <vt:lpstr>Болест на Алцхаймер</vt:lpstr>
      <vt:lpstr>Болест на Алцхаймер</vt:lpstr>
      <vt:lpstr>Болест на Алцхаймер</vt:lpstr>
      <vt:lpstr>Диагностика</vt:lpstr>
      <vt:lpstr>PowerPoint Presentation</vt:lpstr>
      <vt:lpstr>Диагностични критерии</vt:lpstr>
      <vt:lpstr>NINCDS–ADRDA (1984)</vt:lpstr>
      <vt:lpstr>NIA (2011)</vt:lpstr>
      <vt:lpstr>DSM-V: Голямо и леко неврокогнитивно разстройство  (Major and Mild Neurocognitive Disorder)</vt:lpstr>
      <vt:lpstr>DSM-V: Голямо и леко неврокогнитивно разстройство  (Major and Mild Neurocognitive Disorder)</vt:lpstr>
      <vt:lpstr>DSM-V: НКР, дължащо се на БА</vt:lpstr>
      <vt:lpstr>DSM-V: НКР, дължащо се на БА</vt:lpstr>
      <vt:lpstr> Предклиничен стадий на БА</vt:lpstr>
      <vt:lpstr>Биомаркери</vt:lpstr>
      <vt:lpstr>PowerPoint Presentation</vt:lpstr>
      <vt:lpstr>Диагностика</vt:lpstr>
      <vt:lpstr>Диагностика</vt:lpstr>
      <vt:lpstr>VBM</vt:lpstr>
      <vt:lpstr>FSL (FMRIB, Oxford, UK)</vt:lpstr>
      <vt:lpstr>Диагностика</vt:lpstr>
      <vt:lpstr>PowerPoint Presentation</vt:lpstr>
      <vt:lpstr>Florbetapir PET</vt:lpstr>
      <vt:lpstr>Abeta/Tau PET Imaging</vt:lpstr>
      <vt:lpstr>PowerPoint Presentation</vt:lpstr>
      <vt:lpstr>PowerPoint Presentation</vt:lpstr>
      <vt:lpstr>Лечение</vt:lpstr>
      <vt:lpstr>Подобряване на синаптичната невротрансмисия</vt:lpstr>
      <vt:lpstr>PowerPoint Presentation</vt:lpstr>
      <vt:lpstr>Проучвания – Фаза ІІ</vt:lpstr>
      <vt:lpstr>Проучвания – Фаза ІІ</vt:lpstr>
      <vt:lpstr>Nitromemantine</vt:lpstr>
      <vt:lpstr>Терапия, насочена срещу Ab</vt:lpstr>
      <vt:lpstr>Гама-секретазни инхибитори</vt:lpstr>
      <vt:lpstr>Бета-секретазни инхибитори</vt:lpstr>
      <vt:lpstr>Моноклонални антитела</vt:lpstr>
      <vt:lpstr>Моноклонални антитела</vt:lpstr>
      <vt:lpstr>Терапия, насочена срещу Tau</vt:lpstr>
      <vt:lpstr>PowerPoint Presentation</vt:lpstr>
      <vt:lpstr>Други подходи</vt:lpstr>
      <vt:lpstr>NGF</vt:lpstr>
      <vt:lpstr>PBT2</vt:lpstr>
      <vt:lpstr>“Ваксина” – амилоидна имунотерапия</vt:lpstr>
      <vt:lpstr>PowerPoint Presentation</vt:lpstr>
      <vt:lpstr>Цената...</vt:lpstr>
      <vt:lpstr>Профилактика?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Spinal Cord</dc:title>
  <dc:creator>WildCat</dc:creator>
  <cp:lastModifiedBy>Ilieva</cp:lastModifiedBy>
  <cp:revision>249</cp:revision>
  <dcterms:created xsi:type="dcterms:W3CDTF">2005-05-31T06:11:10Z</dcterms:created>
  <dcterms:modified xsi:type="dcterms:W3CDTF">2014-03-18T08:54:00Z</dcterms:modified>
</cp:coreProperties>
</file>