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698" r:id="rId5"/>
    <p:sldMasterId id="2147483712" r:id="rId6"/>
  </p:sldMasterIdLst>
  <p:notesMasterIdLst>
    <p:notesMasterId r:id="rId41"/>
  </p:notesMasterIdLst>
  <p:sldIdLst>
    <p:sldId id="256" r:id="rId7"/>
    <p:sldId id="278" r:id="rId8"/>
    <p:sldId id="257" r:id="rId9"/>
    <p:sldId id="258" r:id="rId10"/>
    <p:sldId id="260" r:id="rId11"/>
    <p:sldId id="290" r:id="rId12"/>
    <p:sldId id="259" r:id="rId13"/>
    <p:sldId id="262" r:id="rId14"/>
    <p:sldId id="263" r:id="rId15"/>
    <p:sldId id="285" r:id="rId16"/>
    <p:sldId id="289" r:id="rId17"/>
    <p:sldId id="284" r:id="rId18"/>
    <p:sldId id="287" r:id="rId19"/>
    <p:sldId id="288" r:id="rId20"/>
    <p:sldId id="277" r:id="rId21"/>
    <p:sldId id="261" r:id="rId22"/>
    <p:sldId id="283" r:id="rId23"/>
    <p:sldId id="281" r:id="rId24"/>
    <p:sldId id="266" r:id="rId25"/>
    <p:sldId id="267" r:id="rId26"/>
    <p:sldId id="268" r:id="rId27"/>
    <p:sldId id="270" r:id="rId28"/>
    <p:sldId id="269" r:id="rId29"/>
    <p:sldId id="271" r:id="rId30"/>
    <p:sldId id="272" r:id="rId31"/>
    <p:sldId id="273" r:id="rId32"/>
    <p:sldId id="282" r:id="rId33"/>
    <p:sldId id="275" r:id="rId34"/>
    <p:sldId id="274" r:id="rId35"/>
    <p:sldId id="265" r:id="rId36"/>
    <p:sldId id="280" r:id="rId37"/>
    <p:sldId id="276" r:id="rId38"/>
    <p:sldId id="291" r:id="rId39"/>
    <p:sldId id="279" r:id="rId4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36377-CCD9-4E45-B1CE-0A522B4F48EF}" type="datetimeFigureOut">
              <a:rPr lang="bg-BG" smtClean="0"/>
              <a:pPr/>
              <a:t>7.2.2014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CF352-A01C-404A-8488-FC155C6456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360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/>
              <a:pPr/>
              <a:t>7.2.2014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7022345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/>
              <a:pPr/>
              <a:t>7.2.2014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0229227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/>
              <a:pPr/>
              <a:t>7.2.2014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2025400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bg-BG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bg-BG">
                <a:solidFill>
                  <a:srgbClr val="FFFFFF"/>
                </a:solidFill>
              </a:endParaRPr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bg-BG"/>
              <a:t>Click to edit Master subtitle style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bg-BG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02CC-D6C3-44F1-B783-1A55FD222BF1}" type="slidenum">
              <a:rPr lang="bg-BG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29278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51B6B-13AA-46CF-92EB-6E4EEDC5CB85}" type="slidenum">
              <a:rPr lang="bg-BG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29324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7BDAD-CCDC-46DF-8D9B-AA8C94C71AEB}" type="slidenum">
              <a:rPr lang="bg-BG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31850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63BB8-C450-4690-AC3A-3B06A0EF868D}" type="slidenum">
              <a:rPr lang="bg-BG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20476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91F1F-0CD8-4012-8DFE-E4E250CA6CE1}" type="slidenum">
              <a:rPr lang="bg-BG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61075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A7BBF-E06B-422C-AFF6-299EB21130CC}" type="slidenum">
              <a:rPr lang="bg-BG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39303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7084A-4808-47A5-9442-1189250E9942}" type="slidenum">
              <a:rPr lang="bg-BG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31088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8F55F-DC09-486B-83E2-2DB44DFBEE6C}" type="slidenum">
              <a:rPr lang="bg-BG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64464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/>
              <a:pPr/>
              <a:t>7.2.2014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7160680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C627-AAB6-4848-B096-FC9636C6B07C}" type="slidenum">
              <a:rPr lang="bg-BG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13758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26685-6FA3-4E22-8597-9D0AF802289F}" type="slidenum">
              <a:rPr lang="bg-BG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53527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1CC2-D277-48E1-9546-EF54BBC9D2EB}" type="slidenum">
              <a:rPr lang="bg-BG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76756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9" descr="fond_150dpi_ble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625475"/>
            <a:ext cx="7935913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2" descr="SANOFI_Logo_H_2011_Quadri copi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308725"/>
            <a:ext cx="1584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8" y="2176463"/>
            <a:ext cx="6461125" cy="147002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Cliquez pour modifier le style du titre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4100513"/>
            <a:ext cx="6400800" cy="17526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2181415B-A834-4408-8EE2-0B08196B0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72621776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6C102B9B-0FC1-4C34-8C78-302071216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7094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66664CA1-99DC-4263-AA37-4C88DE8EB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23535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063" y="1390650"/>
            <a:ext cx="385445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390650"/>
            <a:ext cx="385603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84709E66-4CD1-472F-9D3D-C1F9EA0CD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3543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266F2035-0FE2-4501-9730-D1517F699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71796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461B1DEE-DC19-4167-A37F-F57713D29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67967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F2EA327B-E00A-4AFF-94C7-71CE57BE3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86230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/>
              <a:pPr/>
              <a:t>7.2.2014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6796159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27E6572F-513C-440A-B094-CFDA96DB7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20470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B298661D-495F-43F7-9D7B-A21DE39B4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0165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A9ECCD85-982A-4FDA-B3F9-3A63FF73C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44307"/>
      </p:ext>
    </p:extLst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284163"/>
            <a:ext cx="1965325" cy="5354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063" y="284163"/>
            <a:ext cx="5745162" cy="5354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2F165FBB-F1F9-4EB4-A4F8-4A5412EC1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4744"/>
      </p:ext>
    </p:extLst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7063" y="284163"/>
            <a:ext cx="7862887" cy="5354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6DA24C69-0C70-487B-991F-9B0BD7098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4779"/>
      </p:ext>
    </p:extLst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63" y="284163"/>
            <a:ext cx="7858125" cy="841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7063" y="1390650"/>
            <a:ext cx="7862887" cy="4248150"/>
          </a:xfrm>
        </p:spPr>
        <p:txBody>
          <a:bodyPr/>
          <a:lstStyle/>
          <a:p>
            <a:pPr lvl="0"/>
            <a:endParaRPr lang="bg-BG" noProof="0" smtClean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13F10DF6-E742-4618-BED0-B05214213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37331"/>
      </p:ext>
    </p:extLst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bg-BG" noProof="0" smtClean="0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bg-BG" noProof="0" smtClean="0"/>
              <a:t>Click to edit Master subtitle style</a:t>
            </a: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159AEAF-DC62-4D46-8793-31D7CC37AC0D}" type="slidenum">
              <a:rPr lang="bg-BG">
                <a:solidFill>
                  <a:srgbClr val="EAEAEA"/>
                </a:solidFill>
              </a:rPr>
              <a:pPr/>
              <a:t>‹#›</a:t>
            </a:fld>
            <a:endParaRPr lang="bg-BG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83081"/>
      </p:ext>
    </p:extLst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1C298-9816-4C1F-A9BF-685204935A44}" type="slidenum">
              <a:rPr lang="bg-BG">
                <a:solidFill>
                  <a:srgbClr val="EAEAEA"/>
                </a:solidFill>
              </a:rPr>
              <a:pPr/>
              <a:t>‹#›</a:t>
            </a:fld>
            <a:endParaRPr lang="bg-BG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6876"/>
      </p:ext>
    </p:extLst>
  </p:cSld>
  <p:clrMapOvr>
    <a:masterClrMapping/>
  </p:clrMapOvr>
  <p:transition spd="slow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BE1C5-32F6-46E0-9007-5C50BF335E2C}" type="slidenum">
              <a:rPr lang="bg-BG">
                <a:solidFill>
                  <a:srgbClr val="EAEAEA"/>
                </a:solidFill>
              </a:rPr>
              <a:pPr/>
              <a:t>‹#›</a:t>
            </a:fld>
            <a:endParaRPr lang="bg-BG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3483"/>
      </p:ext>
    </p:extLst>
  </p:cSld>
  <p:clrMapOvr>
    <a:masterClrMapping/>
  </p:clrMapOvr>
  <p:transition spd="slow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E6F0B-BD43-42D1-8DDE-FA5A36F4679F}" type="slidenum">
              <a:rPr lang="bg-BG">
                <a:solidFill>
                  <a:srgbClr val="EAEAEA"/>
                </a:solidFill>
              </a:rPr>
              <a:pPr/>
              <a:t>‹#›</a:t>
            </a:fld>
            <a:endParaRPr lang="bg-BG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40194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/>
              <a:pPr/>
              <a:t>7.2.2014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8386842"/>
      </p:ext>
    </p:extLst>
  </p:cSld>
  <p:clrMapOvr>
    <a:masterClrMapping/>
  </p:clrMapOvr>
  <p:transition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DDFC7-1632-4F8B-95C3-8736C609F03C}" type="slidenum">
              <a:rPr lang="bg-BG">
                <a:solidFill>
                  <a:srgbClr val="EAEAEA"/>
                </a:solidFill>
              </a:rPr>
              <a:pPr/>
              <a:t>‹#›</a:t>
            </a:fld>
            <a:endParaRPr lang="bg-BG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74028"/>
      </p:ext>
    </p:extLst>
  </p:cSld>
  <p:clrMapOvr>
    <a:masterClrMapping/>
  </p:clrMapOvr>
  <p:transition spd="slow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66C96-6FB7-4695-AEA5-6DD725AB8A04}" type="slidenum">
              <a:rPr lang="bg-BG">
                <a:solidFill>
                  <a:srgbClr val="EAEAEA"/>
                </a:solidFill>
              </a:rPr>
              <a:pPr/>
              <a:t>‹#›</a:t>
            </a:fld>
            <a:endParaRPr lang="bg-BG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0089"/>
      </p:ext>
    </p:extLst>
  </p:cSld>
  <p:clrMapOvr>
    <a:masterClrMapping/>
  </p:clrMapOvr>
  <p:transition spd="slow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0C41C-8DFE-4A34-93AB-D13013B0E602}" type="slidenum">
              <a:rPr lang="bg-BG">
                <a:solidFill>
                  <a:srgbClr val="EAEAEA"/>
                </a:solidFill>
              </a:rPr>
              <a:pPr/>
              <a:t>‹#›</a:t>
            </a:fld>
            <a:endParaRPr lang="bg-BG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31883"/>
      </p:ext>
    </p:extLst>
  </p:cSld>
  <p:clrMapOvr>
    <a:masterClrMapping/>
  </p:clrMapOvr>
  <p:transition spd="slow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417BD-51F5-4575-8808-12DB70898FB8}" type="slidenum">
              <a:rPr lang="bg-BG">
                <a:solidFill>
                  <a:srgbClr val="EAEAEA"/>
                </a:solidFill>
              </a:rPr>
              <a:pPr/>
              <a:t>‹#›</a:t>
            </a:fld>
            <a:endParaRPr lang="bg-BG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01256"/>
      </p:ext>
    </p:extLst>
  </p:cSld>
  <p:clrMapOvr>
    <a:masterClrMapping/>
  </p:clrMapOvr>
  <p:transition spd="slow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A22C8-41D3-45CF-819E-591B091A8A03}" type="slidenum">
              <a:rPr lang="bg-BG">
                <a:solidFill>
                  <a:srgbClr val="EAEAEA"/>
                </a:solidFill>
              </a:rPr>
              <a:pPr/>
              <a:t>‹#›</a:t>
            </a:fld>
            <a:endParaRPr lang="bg-BG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76354"/>
      </p:ext>
    </p:extLst>
  </p:cSld>
  <p:clrMapOvr>
    <a:masterClrMapping/>
  </p:clrMapOvr>
  <p:transition spd="slow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DE5BC-E917-422F-BF40-93E275A4CBE0}" type="slidenum">
              <a:rPr lang="bg-BG">
                <a:solidFill>
                  <a:srgbClr val="EAEAEA"/>
                </a:solidFill>
              </a:rPr>
              <a:pPr/>
              <a:t>‹#›</a:t>
            </a:fld>
            <a:endParaRPr lang="bg-BG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45235"/>
      </p:ext>
    </p:extLst>
  </p:cSld>
  <p:clrMapOvr>
    <a:masterClrMapping/>
  </p:clrMapOvr>
  <p:transition spd="slow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29FD0-C269-41BA-99E6-75A97352B12B}" type="slidenum">
              <a:rPr lang="bg-BG">
                <a:solidFill>
                  <a:srgbClr val="EAEAEA"/>
                </a:solidFill>
              </a:rPr>
              <a:pPr/>
              <a:t>‹#›</a:t>
            </a:fld>
            <a:endParaRPr lang="bg-BG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73128"/>
      </p:ext>
    </p:extLst>
  </p:cSld>
  <p:clrMapOvr>
    <a:masterClrMapping/>
  </p:clrMapOvr>
  <p:transition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D52C-1D4C-4A4C-B256-B8A45DFEF6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68E5-53B9-4D75-83AF-6FEBD97138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42450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43D90-6127-421C-8198-5D59F4CE97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5E55D-EA66-403B-BBB4-FC229D63B2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3976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89D74-F492-4E73-8D3E-BD86E211E3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E3B0-6D08-4E79-87F3-AEE14D6B3C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1127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/>
              <a:pPr/>
              <a:t>7.2.2014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309051"/>
      </p:ext>
    </p:extLst>
  </p:cSld>
  <p:clrMapOvr>
    <a:masterClrMapping/>
  </p:clrMapOvr>
  <p:transition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FFFF9-13F7-4C75-A229-E263E07FE9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5CE0-5E65-424B-8B46-1D42FFCA6B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43340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3F0D-6ED9-4EB1-88D4-79FDBCF482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702D7-3720-4DDC-B862-571B0D27BF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83473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10FB3-FD24-4814-A98C-EFA31F2A2E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98B5-399C-40AB-AAE8-DE6BB81AA6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89495"/>
      </p:ext>
    </p:extLst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1AE09-DDA3-483A-BD45-1FF14AC1D7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395B-36BD-4487-B0F6-0918AC4FDE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53242"/>
      </p:ext>
    </p:extLst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4DE5-281A-4606-92C3-28D56375B9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6D70-CF52-46F5-9C44-CF59B15376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72653"/>
      </p:ext>
    </p:extLst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2233-B42E-4BDE-8A19-2A5C850EBE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26D-7D35-4979-AD7A-B380186DEA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51094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6F72-FE82-4DD8-A079-5CD1D5FA1D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5470-BA23-450D-A209-4706881CF2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38314"/>
      </p:ext>
    </p:extLst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C3AE-36B0-4691-B35D-A19E29BBD0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57D0D-809D-4FCB-9657-554E00AC47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36881"/>
      </p:ext>
    </p:extLst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7063" y="284163"/>
            <a:ext cx="7862887" cy="5354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NAME OF PRESENTATION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|</a:t>
            </a:r>
            <a:r>
              <a:rPr lang="en-US" sz="900" baseline="16000">
                <a:solidFill>
                  <a:prstClr val="black">
                    <a:tint val="75000"/>
                  </a:prstClr>
                </a:solidFill>
              </a:rPr>
              <a:t>        </a:t>
            </a:r>
            <a:fld id="{6D7ADAEE-5889-4C8D-BCFE-0C393CB11C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81262"/>
      </p:ext>
    </p:extLst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00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600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733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830222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/>
              <a:pPr/>
              <a:t>7.2.2014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6847229"/>
      </p:ext>
    </p:extLst>
  </p:cSld>
  <p:clrMapOvr>
    <a:masterClrMapping/>
  </p:clrMapOvr>
  <p:transition spd="slow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60798"/>
      </p:ext>
    </p:extLst>
  </p:cSld>
  <p:clrMapOvr>
    <a:masterClrMapping/>
  </p:clrMapOvr>
  <p:transition spd="slow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59170"/>
      </p:ext>
    </p:extLst>
  </p:cSld>
  <p:clrMapOvr>
    <a:masterClrMapping/>
  </p:clrMapOvr>
  <p:transition spd="slow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10536"/>
      </p:ext>
    </p:extLst>
  </p:cSld>
  <p:clrMapOvr>
    <a:masterClrMapping/>
  </p:clrMapOvr>
  <p:transition spd="slow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11334"/>
      </p:ext>
    </p:extLst>
  </p:cSld>
  <p:clrMapOvr>
    <a:masterClrMapping/>
  </p:clrMapOvr>
  <p:transition spd="slow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47232"/>
      </p:ext>
    </p:extLst>
  </p:cSld>
  <p:clrMapOvr>
    <a:masterClrMapping/>
  </p:clrMapOvr>
  <p:transition spd="slow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52998"/>
      </p:ext>
    </p:extLst>
  </p:cSld>
  <p:clrMapOvr>
    <a:masterClrMapping/>
  </p:clrMapOvr>
  <p:transition spd="slow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63236"/>
      </p:ext>
    </p:extLst>
  </p:cSld>
  <p:clrMapOvr>
    <a:masterClrMapping/>
  </p:clrMapOvr>
  <p:transition spd="slow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47342"/>
      </p:ext>
    </p:extLst>
  </p:cSld>
  <p:clrMapOvr>
    <a:masterClrMapping/>
  </p:clrMapOvr>
  <p:transition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16297"/>
      </p:ext>
    </p:extLst>
  </p:cSld>
  <p:clrMapOvr>
    <a:masterClrMapping/>
  </p:clrMapOvr>
  <p:transition spd="slow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22350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/>
              <a:pPr/>
              <a:t>7.2.2014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1010161"/>
      </p:ext>
    </p:extLst>
  </p:cSld>
  <p:clrMapOvr>
    <a:masterClrMapping/>
  </p:clrMapOvr>
  <p:transition spd="slow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84552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/>
              <a:pPr/>
              <a:t>7.2.2014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66688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B5E9-749E-45AD-9362-D518A815C5F0}" type="datetimeFigureOut">
              <a:rPr lang="bg-BG" smtClean="0"/>
              <a:pPr/>
              <a:t>7.2.2014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8F4A-7394-4D8F-BBF8-2AD85DA73E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1873797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2B5E9-749E-45AD-9362-D518A815C5F0}" type="datetimeFigureOut">
              <a:rPr lang="bg-BG" smtClean="0"/>
              <a:pPr/>
              <a:t>7.2.2014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08F4A-7394-4D8F-BBF8-2AD85DA73E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082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bg-BG">
                <a:solidFill>
                  <a:srgbClr val="FFFFFF"/>
                </a:solidFill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bg-BG">
                <a:solidFill>
                  <a:srgbClr val="FFFFFF"/>
                </a:solidFill>
              </a:endParaRPr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bg-BG">
              <a:solidFill>
                <a:srgbClr val="FFFFFF"/>
              </a:solidFill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445215-2000-4E62-A3A2-E0671C448767}" type="slidenum">
              <a:rPr lang="bg-BG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92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284163"/>
            <a:ext cx="78581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1390650"/>
            <a:ext cx="78628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65725" y="6427788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NAME OF PRESENTATION</a:t>
            </a: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86725" y="6424613"/>
            <a:ext cx="482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9DE99827-24AB-4987-9F0D-3A97CC1954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5126" name="Picture 45" descr="SANOFI_Logo_H_2011_Quadri copi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308725"/>
            <a:ext cx="1584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8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>
    <p:fade thruBlk="1"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itchFamily="34" charset="0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●"/>
        <a:defRPr sz="1600" b="1">
          <a:solidFill>
            <a:srgbClr val="98989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rgbClr val="98989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b="1">
                <a:solidFill>
                  <a:srgbClr val="EAEAEA"/>
                </a:solidFill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EAEAEA"/>
              </a:solidFill>
            </a:endParaRP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EAEAEA"/>
              </a:solidFill>
            </a:endParaRPr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1323C5-CA5D-48FC-8B23-9D51FD5E8A36}" type="slidenum">
              <a:rPr lang="bg-BG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bg-BG">
              <a:solidFill>
                <a:srgbClr val="EAEAEA"/>
              </a:solidFill>
            </a:endParaRP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5349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76201C-9CE0-490B-BBA0-D52EC77D34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49F021-3DED-4005-9F29-502E1345C3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3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2B5E9-749E-45AD-9362-D518A815C5F0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7.2.2014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08F4A-7394-4D8F-BBF8-2AD85DA73ED8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7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0" b="1" u="sng" dirty="0">
                <a:latin typeface="Times New Roman" pitchFamily="18" charset="0"/>
                <a:ea typeface="Calibri"/>
                <a:cs typeface="Times New Roman" pitchFamily="18" charset="0"/>
              </a:rPr>
              <a:t>D</a:t>
            </a:r>
            <a:r>
              <a:rPr lang="en-US" sz="8000" dirty="0">
                <a:latin typeface="Times New Roman" pitchFamily="18" charset="0"/>
                <a:ea typeface="Calibri"/>
                <a:cs typeface="Times New Roman" pitchFamily="18" charset="0"/>
              </a:rPr>
              <a:t>o</a:t>
            </a:r>
            <a:r>
              <a:rPr lang="en-US" sz="8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8000" b="1" u="sng" dirty="0">
                <a:latin typeface="Times New Roman" pitchFamily="18" charset="0"/>
                <a:ea typeface="Calibri"/>
                <a:cs typeface="Times New Roman" pitchFamily="18" charset="0"/>
              </a:rPr>
              <a:t>N</a:t>
            </a:r>
            <a:r>
              <a:rPr lang="en-US" sz="8000" dirty="0">
                <a:latin typeface="Times New Roman" pitchFamily="18" charset="0"/>
                <a:ea typeface="Calibri"/>
                <a:cs typeface="Times New Roman" pitchFamily="18" charset="0"/>
              </a:rPr>
              <a:t>ot</a:t>
            </a:r>
            <a:r>
              <a:rPr lang="en-US" sz="8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8000" b="1" u="sng" dirty="0">
                <a:latin typeface="Times New Roman" pitchFamily="18" charset="0"/>
                <a:ea typeface="Calibri"/>
                <a:cs typeface="Times New Roman" pitchFamily="18" charset="0"/>
              </a:rPr>
              <a:t>R</a:t>
            </a:r>
            <a:r>
              <a:rPr lang="en-US" sz="8000" dirty="0">
                <a:latin typeface="Times New Roman" pitchFamily="18" charset="0"/>
                <a:ea typeface="Calibri"/>
                <a:cs typeface="Times New Roman" pitchFamily="18" charset="0"/>
              </a:rPr>
              <a:t>esuscitate </a:t>
            </a:r>
            <a:r>
              <a:rPr lang="bg-BG" dirty="0" smtClean="0">
                <a:ea typeface="Calibri"/>
                <a:cs typeface="Times New Roman"/>
              </a:rPr>
              <a:t/>
            </a:r>
            <a:br>
              <a:rPr lang="bg-BG" dirty="0" smtClean="0">
                <a:ea typeface="Calibri"/>
                <a:cs typeface="Times New Roman"/>
              </a:rPr>
            </a:br>
            <a:r>
              <a:rPr lang="bg-BG" b="1" dirty="0" smtClean="0">
                <a:ea typeface="Calibri"/>
                <a:cs typeface="Times New Roman"/>
              </a:rPr>
              <a:t/>
            </a:r>
            <a:br>
              <a:rPr lang="bg-BG" b="1" dirty="0" smtClean="0">
                <a:ea typeface="Calibri"/>
                <a:cs typeface="Times New Roman"/>
              </a:rPr>
            </a:br>
            <a:r>
              <a:rPr lang="en-US" b="1" dirty="0" smtClean="0">
                <a:ea typeface="Calibri"/>
                <a:cs typeface="Times New Roman"/>
              </a:rPr>
              <a:t> </a:t>
            </a:r>
            <a:r>
              <a:rPr lang="bg-BG" b="1" dirty="0">
                <a:ea typeface="Calibri"/>
                <a:cs typeface="Times New Roman"/>
              </a:rPr>
              <a:t>някои отговори  на </a:t>
            </a:r>
            <a:r>
              <a:rPr lang="en-US" b="1" dirty="0">
                <a:ea typeface="Calibri"/>
                <a:cs typeface="Times New Roman"/>
              </a:rPr>
              <a:t>(</a:t>
            </a:r>
            <a:r>
              <a:rPr lang="bg-BG" b="1" dirty="0">
                <a:ea typeface="Calibri"/>
                <a:cs typeface="Times New Roman"/>
              </a:rPr>
              <a:t>не</a:t>
            </a:r>
            <a:r>
              <a:rPr lang="en-US" b="1" dirty="0">
                <a:ea typeface="Calibri"/>
                <a:cs typeface="Times New Roman"/>
              </a:rPr>
              <a:t>)</a:t>
            </a:r>
            <a:r>
              <a:rPr lang="bg-BG" b="1" dirty="0">
                <a:ea typeface="Calibri"/>
                <a:cs typeface="Times New Roman"/>
              </a:rPr>
              <a:t>поставени въпроси</a:t>
            </a:r>
            <a:r>
              <a:rPr lang="bg-BG" sz="2800" dirty="0">
                <a:ea typeface="Calibri"/>
                <a:cs typeface="Times New Roman"/>
              </a:rPr>
              <a:t/>
            </a:r>
            <a:br>
              <a:rPr lang="bg-BG" sz="2800" dirty="0">
                <a:ea typeface="Calibri"/>
                <a:cs typeface="Times New Roman"/>
              </a:rPr>
            </a:br>
            <a:r>
              <a:rPr lang="bg-BG" sz="2800" dirty="0">
                <a:ea typeface="Calibri"/>
                <a:cs typeface="Times New Roman"/>
              </a:rPr>
              <a:t/>
            </a:r>
            <a:br>
              <a:rPr lang="bg-BG" sz="2800" dirty="0">
                <a:ea typeface="Calibri"/>
                <a:cs typeface="Times New Roman"/>
              </a:rPr>
            </a:b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60776"/>
            <a:ext cx="6400800" cy="1752600"/>
          </a:xfrm>
        </p:spPr>
        <p:txBody>
          <a:bodyPr>
            <a:normAutofit/>
          </a:bodyPr>
          <a:lstStyle/>
          <a:p>
            <a:r>
              <a:rPr lang="bg-BG" sz="2500" dirty="0" smtClean="0">
                <a:solidFill>
                  <a:prstClr val="black"/>
                </a:solidFill>
                <a:ea typeface="Calibri"/>
                <a:cs typeface="Times New Roman"/>
              </a:rPr>
              <a:t>Д-р </a:t>
            </a:r>
            <a:r>
              <a:rPr lang="en-US" sz="25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bg-BG" sz="2500" dirty="0" smtClean="0">
                <a:solidFill>
                  <a:prstClr val="black"/>
                </a:solidFill>
                <a:ea typeface="Calibri"/>
                <a:cs typeface="Times New Roman"/>
              </a:rPr>
              <a:t>Вилиян</a:t>
            </a:r>
            <a:r>
              <a:rPr lang="en-US" sz="25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bg-BG" sz="25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bg-BG" sz="2500" dirty="0">
                <a:solidFill>
                  <a:prstClr val="black"/>
                </a:solidFill>
                <a:ea typeface="Calibri"/>
                <a:cs typeface="Times New Roman"/>
              </a:rPr>
              <a:t>Платиканов</a:t>
            </a:r>
            <a:br>
              <a:rPr lang="bg-BG" sz="25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bg-BG" sz="25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bg-BG" sz="2500" dirty="0" smtClean="0">
                <a:solidFill>
                  <a:prstClr val="black"/>
                </a:solidFill>
                <a:ea typeface="Calibri"/>
                <a:cs typeface="Times New Roman"/>
              </a:rPr>
              <a:t>КАСИММ</a:t>
            </a:r>
            <a:r>
              <a:rPr lang="bg-BG" sz="2500" dirty="0">
                <a:solidFill>
                  <a:prstClr val="black"/>
                </a:solidFill>
                <a:ea typeface="Calibri"/>
                <a:cs typeface="Times New Roman"/>
              </a:rPr>
              <a:t>, МУ </a:t>
            </a:r>
            <a:r>
              <a:rPr lang="bg-BG" sz="2500" dirty="0" smtClean="0">
                <a:solidFill>
                  <a:prstClr val="black"/>
                </a:solidFill>
                <a:ea typeface="Calibri"/>
                <a:cs typeface="Times New Roman"/>
              </a:rPr>
              <a:t>Варна</a:t>
            </a:r>
            <a:endParaRPr lang="en-US" sz="25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bg-BG" sz="2500" dirty="0" smtClean="0">
              <a:solidFill>
                <a:prstClr val="black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67679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u="sng" dirty="0" smtClean="0"/>
              <a:t>ПРОБЛЕМНИ  СЛУЧАИ</a:t>
            </a:r>
            <a:endParaRPr lang="bg-BG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5072098"/>
          </a:xfrm>
        </p:spPr>
        <p:txBody>
          <a:bodyPr>
            <a:normAutofit fontScale="92500"/>
          </a:bodyPr>
          <a:lstStyle/>
          <a:p>
            <a:r>
              <a:rPr lang="bg-BG" dirty="0" smtClean="0"/>
              <a:t>ТЕРМИНАЛНА ОНКОЛОГИЯ</a:t>
            </a:r>
          </a:p>
          <a:p>
            <a:r>
              <a:rPr lang="bg-BG" dirty="0" smtClean="0"/>
              <a:t>ТЕРМИНАЛНА СЪРДЕЧНА ПАТОЛОГИЯ</a:t>
            </a:r>
          </a:p>
          <a:p>
            <a:r>
              <a:rPr lang="bg-BG" dirty="0" smtClean="0"/>
              <a:t>ТЕРМИНАЛНА МОЗЪЧНА ПАТОЛОГИЯ</a:t>
            </a:r>
          </a:p>
          <a:p>
            <a:r>
              <a:rPr lang="bg-BG" dirty="0" smtClean="0"/>
              <a:t>НЕВРОЛОГИЧНИ ДЕГЕНЕРАТИВНИ ЗАБОЛЯВАНИЯ</a:t>
            </a:r>
          </a:p>
          <a:p>
            <a:r>
              <a:rPr lang="bg-BG" dirty="0" smtClean="0"/>
              <a:t>ТЕРМИНАЛНА ДИХАТЕЛНА ПАТОЛОГИЯ</a:t>
            </a:r>
          </a:p>
          <a:p>
            <a:r>
              <a:rPr lang="bg-BG" dirty="0" smtClean="0"/>
              <a:t>ТЕРМИНАЛНА ЧЕРНОДРОБНА ПАТОЛОГИЯ</a:t>
            </a:r>
          </a:p>
          <a:p>
            <a:r>
              <a:rPr lang="bg-BG" dirty="0" smtClean="0"/>
              <a:t>ВЕГЕТАТИВНИ  СЪСТОЯНИЯ</a:t>
            </a:r>
          </a:p>
          <a:p>
            <a:r>
              <a:rPr lang="bg-BG" dirty="0" smtClean="0"/>
              <a:t>И МНОГО ДРУГИ...............................................</a:t>
            </a:r>
            <a:endParaRPr lang="bg-BG" dirty="0"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u="sng" dirty="0" smtClean="0"/>
              <a:t>Закон за здравето</a:t>
            </a:r>
            <a:endParaRPr lang="bg-BG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Раздел III.</a:t>
            </a:r>
            <a:br>
              <a:rPr lang="ru-RU" dirty="0" smtClean="0"/>
            </a:br>
            <a:r>
              <a:rPr lang="ru-RU" dirty="0" smtClean="0"/>
              <a:t>Медицинска помощ при спешни състояния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Чл. 99.</a:t>
            </a:r>
            <a:r>
              <a:rPr lang="ru-RU" dirty="0" smtClean="0"/>
              <a:t> (1) Държавата организира и финансира система за оказване на медицинска помощ при спешни състояния.</a:t>
            </a:r>
          </a:p>
          <a:p>
            <a:r>
              <a:rPr lang="ru-RU" dirty="0" smtClean="0"/>
              <a:t>(2) Спешно състояние е остро или внезапно възникнала промяна в здравето на човека, която изисква незабавна медицинска помощ.</a:t>
            </a:r>
          </a:p>
          <a:p>
            <a:r>
              <a:rPr lang="ru-RU" dirty="0" smtClean="0"/>
              <a:t>(3) </a:t>
            </a:r>
            <a:r>
              <a:rPr lang="ru-RU" b="1" dirty="0" smtClean="0"/>
              <a:t>Медицинската помощ при спешни състояния е насочена към предотвратяване на:</a:t>
            </a:r>
          </a:p>
          <a:p>
            <a:r>
              <a:rPr lang="ru-RU" b="1" u="sng" dirty="0" smtClean="0"/>
              <a:t>1. смърт;</a:t>
            </a:r>
          </a:p>
          <a:p>
            <a:r>
              <a:rPr lang="ru-RU" dirty="0" smtClean="0"/>
              <a:t>2. тежки или необратими морфологични и функционални увреждания на жизнено значими органи и системи;</a:t>
            </a:r>
          </a:p>
          <a:p>
            <a:r>
              <a:rPr lang="ru-RU" dirty="0" smtClean="0"/>
              <a:t>3. усложнения при родилки, застрашаващи здравето и живота на майката или плода.</a:t>
            </a:r>
          </a:p>
          <a:p>
            <a:endParaRPr lang="bg-BG" dirty="0"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b="1" u="sng" dirty="0" smtClean="0"/>
              <a:t>БГ  СТАНДАРТ</a:t>
            </a:r>
            <a:br>
              <a:rPr lang="bg-BG" b="1" u="sng" dirty="0" smtClean="0"/>
            </a:br>
            <a:r>
              <a:rPr lang="bg-BG" b="1" u="sng" dirty="0" smtClean="0"/>
              <a:t>“Анестезия  и  Интензивно лечение</a:t>
            </a:r>
            <a:r>
              <a:rPr lang="bg-BG" dirty="0" smtClean="0"/>
              <a:t>”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736"/>
            <a:ext cx="8786874" cy="5286412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I. Медицинска специалност "Анестезиология и интензивно лечение" </a:t>
            </a:r>
            <a:br>
              <a:rPr lang="ru-RU" dirty="0" smtClean="0"/>
            </a:br>
            <a:r>
              <a:rPr lang="ru-RU" dirty="0" smtClean="0"/>
              <a:t>"Анестезиология и интензивно лечение" е основна медицинска специалност, която включва изучаването и практическата реализация на клиничните дейности "</a:t>
            </a:r>
            <a:r>
              <a:rPr lang="ru-RU" b="1" dirty="0" smtClean="0"/>
              <a:t>Анестезия</a:t>
            </a:r>
            <a:r>
              <a:rPr lang="ru-RU" dirty="0" smtClean="0"/>
              <a:t>", "</a:t>
            </a:r>
            <a:r>
              <a:rPr lang="ru-RU" b="1" dirty="0" smtClean="0"/>
              <a:t>Кардиопулмонална ресусцитация</a:t>
            </a:r>
            <a:r>
              <a:rPr lang="ru-RU" dirty="0" smtClean="0"/>
              <a:t>" и "</a:t>
            </a:r>
            <a:r>
              <a:rPr lang="ru-RU" b="1" dirty="0" smtClean="0"/>
              <a:t>Интензивно лечение</a:t>
            </a:r>
            <a:r>
              <a:rPr lang="ru-RU" dirty="0" smtClean="0"/>
              <a:t>".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.......................................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"</a:t>
            </a:r>
            <a:r>
              <a:rPr lang="ru-RU" b="1" dirty="0" smtClean="0"/>
              <a:t>Интензивно лечение</a:t>
            </a:r>
            <a:r>
              <a:rPr lang="ru-RU" dirty="0" smtClean="0"/>
              <a:t>" е специфичен диагностично-лечебен процес при пациенти с критични нарушения в жизнено важните функции и/или за които се очаква, че тези функции могат да декомпенсират в непосредствен бъдещ период. </a:t>
            </a:r>
            <a:endParaRPr lang="bg-BG" dirty="0"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142900"/>
            <a:ext cx="6929486" cy="11430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В. Организация на работата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92935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2. Контингент пациенти на специализирана структура за интензивно лечение: </a:t>
            </a:r>
            <a:br>
              <a:rPr lang="ru-RU" dirty="0" smtClean="0"/>
            </a:br>
            <a:r>
              <a:rPr lang="ru-RU" dirty="0" smtClean="0"/>
              <a:t>2.1. Пациенти на специализирана структура за интензивно лечение са: 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а) пациенти, които се нуждаят от лечение и поддържане (контрол) при тежки (критични) нарушения в жизненоважните функции на организма и/или за които са налице данни, че в непосредствен бъдещ период могат фатално да декомпенсират; 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б) пациенти, които се нуждаят от интензивно наблюдение и проследяване на основните жизнени функции на организма поради наличието на непосредствена заплаха за тяхното фатално декомпенсиране;</a:t>
            </a:r>
          </a:p>
          <a:p>
            <a:pPr algn="just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в) пациенти в състояние на мозъчна смърт - обект на комплекс от диагностични и терапевтични методи за поддържане на донори за органна трансплантация. 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2.2. </a:t>
            </a:r>
            <a:r>
              <a:rPr lang="ru-RU" b="1" dirty="0" smtClean="0"/>
              <a:t>Не са пациенти на специализирана структура за интензивно лечение болни в терминален етап от развитието на болестни състояния, при които адекватното приложение на методите на интензивното лечение няма да доведе до промяна в прогнозата за фатален изход, с изключение на тези, потенциални донори за трансплантация на органи.</a:t>
            </a:r>
          </a:p>
          <a:p>
            <a:pPr algn="just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2.3. </a:t>
            </a:r>
            <a:r>
              <a:rPr lang="ru-RU" b="1" i="1" dirty="0" smtClean="0"/>
              <a:t>Не се допуска прилагане на методите на интензивното лечение и/или приемане в специализирани клинични структури за интензивно лечение на неиндицирани пациенти, тъй като това е рисково по отношение на тяхното здраве. </a:t>
            </a:r>
            <a:endParaRPr lang="bg-BG" b="1" i="1" dirty="0"/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bg-BG" b="1" u="sng" dirty="0" smtClean="0"/>
              <a:t>БГ СТАНДАРТ “ПАЛИАТИВНИ ГРИЖИ”</a:t>
            </a:r>
            <a:endParaRPr lang="bg-BG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55000" lnSpcReduction="20000"/>
          </a:bodyPr>
          <a:lstStyle/>
          <a:p>
            <a:r>
              <a:rPr lang="bg-BG" dirty="0" smtClean="0"/>
              <a:t>ЛИПСВА</a:t>
            </a:r>
          </a:p>
          <a:p>
            <a:endParaRPr lang="bg-BG" dirty="0" smtClean="0"/>
          </a:p>
          <a:p>
            <a:r>
              <a:rPr lang="bg-BG" dirty="0" smtClean="0"/>
              <a:t>КЛ. ПЪТЕКА “ПАЛИАТИВНИ ГРИЖИ” №297</a:t>
            </a:r>
          </a:p>
          <a:p>
            <a:pPr>
              <a:buNone/>
            </a:pPr>
            <a:r>
              <a:rPr lang="bg-BG" dirty="0" smtClean="0"/>
              <a:t>   </a:t>
            </a:r>
          </a:p>
          <a:p>
            <a:pPr>
              <a:buNone/>
            </a:pPr>
            <a:r>
              <a:rPr lang="bg-BG" dirty="0" smtClean="0"/>
              <a:t>      - ЕКСПЕРТНО РЕШЕНИЕ ЗА ПАЛИАТИВНИ ГРИЖИ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- Златно правило при предстояща смърт на болния е да се редуцира текущата  </a:t>
            </a:r>
          </a:p>
          <a:p>
            <a:pPr>
              <a:buNone/>
            </a:pPr>
            <a:r>
              <a:rPr lang="ru-RU" dirty="0" smtClean="0"/>
              <a:t>        терапия като се запазва прилагането на следните медикаменти: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    </a:t>
            </a:r>
            <a:r>
              <a:rPr lang="ru-RU" b="1" dirty="0" smtClean="0"/>
              <a:t>Morphin</a:t>
            </a:r>
            <a:r>
              <a:rPr lang="ru-RU" dirty="0" smtClean="0"/>
              <a:t> – Основно обезболяващо средство. Аналгетичното лечение продължава до настъпването на  смъртта на болния. Прилага  се под формата на подкожна инфузия.</a:t>
            </a:r>
            <a:br>
              <a:rPr lang="ru-RU" dirty="0" smtClean="0"/>
            </a:br>
            <a:r>
              <a:rPr lang="ru-RU" dirty="0" smtClean="0"/>
              <a:t>•   </a:t>
            </a:r>
            <a:r>
              <a:rPr lang="ru-RU" b="1" dirty="0" smtClean="0"/>
              <a:t> Midazolam </a:t>
            </a:r>
            <a:r>
              <a:rPr lang="ru-RU" dirty="0" smtClean="0"/>
              <a:t>– Основен транквилизиращ и седиращ медикамент.  Може  да  се прилага  и  като подкожна инфузия. </a:t>
            </a:r>
            <a:br>
              <a:rPr lang="ru-RU" dirty="0" smtClean="0"/>
            </a:br>
            <a:r>
              <a:rPr lang="ru-RU" dirty="0" smtClean="0"/>
              <a:t>•    </a:t>
            </a:r>
            <a:r>
              <a:rPr lang="ru-RU" b="1" dirty="0" smtClean="0"/>
              <a:t>Furosemide</a:t>
            </a:r>
            <a:r>
              <a:rPr lang="ru-RU" dirty="0" smtClean="0"/>
              <a:t> – Диуретик.  При  шумно и клокочещо дишане в последните часове на болния. Може да се прилага венозно или  като подкожна инфузия.</a:t>
            </a:r>
            <a:br>
              <a:rPr lang="ru-RU" dirty="0" smtClean="0"/>
            </a:br>
            <a:r>
              <a:rPr lang="ru-RU" dirty="0" smtClean="0"/>
              <a:t>•    </a:t>
            </a:r>
            <a:r>
              <a:rPr lang="ru-RU" b="1" dirty="0" smtClean="0"/>
              <a:t>Atropin </a:t>
            </a:r>
            <a:r>
              <a:rPr lang="ru-RU" dirty="0" smtClean="0"/>
              <a:t>– Намалява секрецията.  Прилага се  венозно или като подкожна инфузия.</a:t>
            </a:r>
            <a:br>
              <a:rPr lang="ru-RU" dirty="0" smtClean="0"/>
            </a:br>
            <a:endParaRPr lang="bg-BG" dirty="0"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NAME OF PRESENTATION</a:t>
            </a:r>
          </a:p>
        </p:txBody>
      </p:sp>
      <p:sp>
        <p:nvSpPr>
          <p:cNvPr id="5325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|</a:t>
            </a:r>
            <a:r>
              <a:rPr lang="en-US" sz="900" baseline="16000" smtClean="0">
                <a:solidFill>
                  <a:srgbClr val="000000"/>
                </a:solidFill>
              </a:rPr>
              <a:t>        </a:t>
            </a:r>
            <a:fld id="{62795B87-47D1-405A-B9A3-8E8871A4FCE5}" type="slidenum">
              <a:rPr 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7063" y="44624"/>
            <a:ext cx="7858125" cy="841375"/>
          </a:xfrm>
        </p:spPr>
        <p:txBody>
          <a:bodyPr lIns="91440" tIns="45720" rIns="91440" bIns="45720" anchor="ctr"/>
          <a:lstStyle/>
          <a:p>
            <a:pPr eaLnBrk="1" hangingPunct="1">
              <a:defRPr/>
            </a:pPr>
            <a:r>
              <a:rPr lang="bg-BG" sz="4000" b="1" dirty="0" smtClean="0">
                <a:solidFill>
                  <a:schemeClr val="accent5">
                    <a:lumMod val="10000"/>
                  </a:schemeClr>
                </a:solidFill>
              </a:rPr>
              <a:t>БГ  ЛЕКАР...</a:t>
            </a:r>
            <a:endParaRPr lang="en-GB" sz="4000" b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3253" name="Picture 4" descr="2003-05-17%20World%20wide%20alert%2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764704"/>
            <a:ext cx="8153400" cy="6093296"/>
          </a:xfrm>
          <a:noFill/>
        </p:spPr>
      </p:pic>
    </p:spTree>
    <p:extLst>
      <p:ext uri="{BB962C8B-B14F-4D97-AF65-F5344CB8AC3E}">
        <p14:creationId xmlns:p14="http://schemas.microsoft.com/office/powerpoint/2010/main" val="42684911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726"/>
            <a:ext cx="8229600" cy="3010346"/>
          </a:xfrm>
        </p:spPr>
        <p:txBody>
          <a:bodyPr/>
          <a:lstStyle/>
          <a:p>
            <a:r>
              <a:rPr lang="bg-BG" dirty="0" smtClean="0"/>
              <a:t>ТОЛКОВА.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068960"/>
            <a:ext cx="8784976" cy="25531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 smtClean="0"/>
              <a:t>                 </a:t>
            </a:r>
            <a:r>
              <a:rPr lang="bg-BG" sz="6600" b="1" dirty="0" smtClean="0"/>
              <a:t>ДА, АМА  НЕ  СЪВСЕМ !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42480171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400600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bg-BG" dirty="0" smtClean="0"/>
              <a:t>ЗАПИТВАНИЯ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432" y="1600200"/>
            <a:ext cx="3898776" cy="4525963"/>
          </a:xfrm>
        </p:spPr>
        <p:txBody>
          <a:bodyPr>
            <a:normAutofit fontScale="92500" lnSpcReduction="20000"/>
          </a:bodyPr>
          <a:lstStyle/>
          <a:p>
            <a:r>
              <a:rPr lang="bg-BG" dirty="0" smtClean="0"/>
              <a:t>ГЕРМАНИЯ</a:t>
            </a:r>
          </a:p>
          <a:p>
            <a:r>
              <a:rPr lang="bg-BG" dirty="0" smtClean="0"/>
              <a:t>ФРАНЦИЯ</a:t>
            </a:r>
          </a:p>
          <a:p>
            <a:r>
              <a:rPr lang="bg-BG" dirty="0" smtClean="0"/>
              <a:t>ИТАЛИЯ</a:t>
            </a:r>
          </a:p>
          <a:p>
            <a:r>
              <a:rPr lang="bg-BG" dirty="0" smtClean="0"/>
              <a:t>ВЕЛИКОБРИТАНИЯ</a:t>
            </a:r>
          </a:p>
          <a:p>
            <a:r>
              <a:rPr lang="bg-BG" dirty="0" smtClean="0"/>
              <a:t>УНГАРИЯ</a:t>
            </a:r>
          </a:p>
          <a:p>
            <a:r>
              <a:rPr lang="bg-BG" dirty="0" smtClean="0"/>
              <a:t>ХОЛАНДИЯ</a:t>
            </a:r>
          </a:p>
          <a:p>
            <a:endParaRPr lang="bg-BG" dirty="0"/>
          </a:p>
          <a:p>
            <a:r>
              <a:rPr lang="bg-BG" dirty="0" smtClean="0"/>
              <a:t>ЕВРОПЕЙСКИ СЪВЕТ </a:t>
            </a:r>
          </a:p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   ПО РЕСУСЦИТАЦИЯ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82459583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bg-BG" dirty="0" smtClean="0"/>
              <a:t>ЕВРОПА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r>
              <a:rPr lang="en-US" sz="800" b="0" i="0" u="none" strike="noStrike" baseline="0" dirty="0" smtClean="0">
                <a:solidFill>
                  <a:srgbClr val="000066"/>
                </a:solidFill>
                <a:latin typeface="GulliverRM"/>
              </a:rPr>
              <a:t>Resuscitation 81 (2010) 1445–1451</a:t>
            </a:r>
          </a:p>
          <a:p>
            <a:pPr marL="0" indent="0">
              <a:buNone/>
            </a:pPr>
            <a:r>
              <a:rPr lang="bg-BG" sz="1400" b="0" i="0" u="none" strike="noStrike" baseline="0" dirty="0" smtClean="0">
                <a:solidFill>
                  <a:srgbClr val="000000"/>
                </a:solidFill>
                <a:latin typeface="Univers"/>
              </a:rPr>
              <a:t>       </a:t>
            </a:r>
            <a:r>
              <a:rPr lang="en-US" sz="1400" b="0" i="0" u="none" strike="noStrike" baseline="0" dirty="0" smtClean="0">
                <a:solidFill>
                  <a:srgbClr val="000000"/>
                </a:solidFill>
                <a:latin typeface="Univers"/>
              </a:rPr>
              <a:t>Contents lists available at </a:t>
            </a:r>
            <a:r>
              <a:rPr lang="en-US" sz="1400" b="0" i="0" u="none" strike="noStrike" baseline="0" dirty="0" err="1" smtClean="0">
                <a:solidFill>
                  <a:srgbClr val="000066"/>
                </a:solidFill>
                <a:latin typeface="Univers"/>
              </a:rPr>
              <a:t>ScienceDirect</a:t>
            </a:r>
            <a:endParaRPr lang="en-US" sz="1400" b="0" i="0" u="none" strike="noStrike" baseline="0" dirty="0" smtClean="0">
              <a:solidFill>
                <a:srgbClr val="000066"/>
              </a:solidFill>
              <a:latin typeface="Univers"/>
            </a:endParaRP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OneGulliverA"/>
              </a:rPr>
              <a:t>Resuscitation</a:t>
            </a:r>
          </a:p>
          <a:p>
            <a:pPr marL="0" indent="0">
              <a:buNone/>
            </a:pPr>
            <a:r>
              <a:rPr lang="bg-BG" sz="1400" b="0" i="0" u="none" strike="noStrike" baseline="0" dirty="0" smtClean="0">
                <a:solidFill>
                  <a:srgbClr val="000000"/>
                </a:solidFill>
                <a:latin typeface="Univers"/>
              </a:rPr>
              <a:t>        </a:t>
            </a:r>
            <a:r>
              <a:rPr lang="en-US" sz="1400" b="0" i="0" u="none" strike="noStrike" baseline="0" dirty="0" smtClean="0">
                <a:solidFill>
                  <a:srgbClr val="000000"/>
                </a:solidFill>
                <a:latin typeface="Univers"/>
              </a:rPr>
              <a:t>journal homepage: </a:t>
            </a:r>
            <a:r>
              <a:rPr lang="en-US" sz="1400" b="0" i="0" u="none" strike="noStrike" baseline="0" dirty="0" smtClean="0">
                <a:solidFill>
                  <a:srgbClr val="000066"/>
                </a:solidFill>
                <a:latin typeface="Univers"/>
              </a:rPr>
              <a:t>www.elsevier.com/locate/resuscitation</a:t>
            </a:r>
          </a:p>
          <a:p>
            <a:r>
              <a:rPr lang="en-US" b="1" i="0" u="none" strike="noStrike" baseline="0" dirty="0" smtClean="0">
                <a:solidFill>
                  <a:srgbClr val="FF0000"/>
                </a:solidFill>
                <a:latin typeface="GulliverRM"/>
              </a:rPr>
              <a:t>European Resuscitation Council Guidelines for Resuscitation 2010</a:t>
            </a:r>
            <a:endParaRPr lang="bg-BG" b="1" i="0" u="none" strike="noStrike" baseline="0" dirty="0" smtClean="0">
              <a:solidFill>
                <a:srgbClr val="FF0000"/>
              </a:solidFill>
              <a:latin typeface="GulliverRM"/>
            </a:endParaRPr>
          </a:p>
          <a:p>
            <a:pPr marL="0" indent="0">
              <a:buNone/>
            </a:pPr>
            <a:endParaRPr lang="en-US" b="0" i="0" u="none" strike="noStrike" baseline="0" dirty="0" smtClean="0">
              <a:solidFill>
                <a:srgbClr val="000000"/>
              </a:solidFill>
              <a:latin typeface="GulliverRM"/>
            </a:endParaRPr>
          </a:p>
          <a:p>
            <a:r>
              <a:rPr lang="en-US" b="0" i="0" u="sng" strike="noStrike" baseline="0" dirty="0" smtClean="0">
                <a:solidFill>
                  <a:srgbClr val="FF0000"/>
                </a:solidFill>
                <a:latin typeface="GulliverRM"/>
              </a:rPr>
              <a:t>Section 10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GulliverRM"/>
              </a:rPr>
              <a:t>. The ethics of resuscitation and end-of-life decisions</a:t>
            </a:r>
          </a:p>
          <a:p>
            <a:pPr marL="0" indent="0">
              <a:buNone/>
            </a:pPr>
            <a:r>
              <a:rPr lang="bg-BG" sz="1800" b="0" i="0" u="none" strike="noStrike" baseline="0" dirty="0" smtClean="0">
                <a:solidFill>
                  <a:srgbClr val="000000"/>
                </a:solidFill>
                <a:latin typeface="GulliverRM"/>
              </a:rPr>
              <a:t>     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GulliverRM"/>
              </a:rPr>
              <a:t>Freddy K. </a:t>
            </a:r>
            <a:r>
              <a:rPr lang="en-US" sz="1800" b="0" i="0" u="none" strike="noStrike" baseline="0" dirty="0" err="1" smtClean="0">
                <a:solidFill>
                  <a:srgbClr val="000000"/>
                </a:solidFill>
                <a:latin typeface="GulliverRM"/>
              </a:rPr>
              <a:t>Lippert</a:t>
            </a:r>
            <a:r>
              <a:rPr lang="en-US" sz="800" b="0" i="0" u="none" strike="noStrike" baseline="0" dirty="0" err="1" smtClean="0">
                <a:solidFill>
                  <a:srgbClr val="000066"/>
                </a:solidFill>
                <a:latin typeface="GulliverRM"/>
              </a:rPr>
              <a:t>a</a:t>
            </a:r>
            <a:r>
              <a:rPr lang="en-US" sz="800" b="0" i="0" u="none" strike="noStrike" baseline="0" dirty="0" smtClean="0">
                <a:solidFill>
                  <a:srgbClr val="000000"/>
                </a:solidFill>
                <a:latin typeface="OnemtmiguAAAA"/>
              </a:rPr>
              <a:t>,</a:t>
            </a:r>
            <a:r>
              <a:rPr lang="en-US" sz="800" b="0" i="0" u="none" strike="noStrike" baseline="0" dirty="0" smtClean="0">
                <a:solidFill>
                  <a:srgbClr val="000066"/>
                </a:solidFill>
                <a:latin typeface="MTSY"/>
              </a:rPr>
              <a:t>∗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GulliverRM"/>
              </a:rPr>
              <a:t>, </a:t>
            </a:r>
            <a:r>
              <a:rPr lang="en-US" sz="1800" b="0" i="0" u="none" strike="noStrike" baseline="0" dirty="0" err="1" smtClean="0">
                <a:solidFill>
                  <a:srgbClr val="000000"/>
                </a:solidFill>
                <a:latin typeface="GulliverRM"/>
              </a:rPr>
              <a:t>Violetta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GulliverRM"/>
              </a:rPr>
              <a:t> </a:t>
            </a:r>
            <a:r>
              <a:rPr lang="en-US" sz="1800" b="0" i="0" u="none" strike="noStrike" baseline="0" dirty="0" err="1" smtClean="0">
                <a:solidFill>
                  <a:srgbClr val="000000"/>
                </a:solidFill>
                <a:latin typeface="GulliverRM"/>
              </a:rPr>
              <a:t>Raffay</a:t>
            </a:r>
            <a:r>
              <a:rPr lang="en-US" sz="800" b="0" i="0" u="none" strike="noStrike" baseline="0" dirty="0" err="1" smtClean="0">
                <a:solidFill>
                  <a:srgbClr val="000066"/>
                </a:solidFill>
                <a:latin typeface="GulliverRM"/>
              </a:rPr>
              <a:t>b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GulliverRM"/>
              </a:rPr>
              <a:t>, </a:t>
            </a:r>
            <a:r>
              <a:rPr lang="en-US" sz="1800" b="0" i="0" u="none" strike="noStrike" baseline="0" dirty="0" err="1" smtClean="0">
                <a:solidFill>
                  <a:srgbClr val="000000"/>
                </a:solidFill>
                <a:latin typeface="GulliverRM"/>
              </a:rPr>
              <a:t>Marios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GulliverRM"/>
              </a:rPr>
              <a:t> </a:t>
            </a:r>
            <a:r>
              <a:rPr lang="en-US" sz="1800" b="0" i="0" u="none" strike="noStrike" baseline="0" dirty="0" err="1" smtClean="0">
                <a:solidFill>
                  <a:srgbClr val="000000"/>
                </a:solidFill>
                <a:latin typeface="GulliverRM"/>
              </a:rPr>
              <a:t>Georgiou</a:t>
            </a:r>
            <a:r>
              <a:rPr lang="en-US" sz="800" b="0" i="0" u="none" strike="noStrike" baseline="0" dirty="0" err="1" smtClean="0">
                <a:solidFill>
                  <a:srgbClr val="000066"/>
                </a:solidFill>
                <a:latin typeface="GulliverRM"/>
              </a:rPr>
              <a:t>c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GulliverRM"/>
              </a:rPr>
              <a:t>, </a:t>
            </a:r>
            <a:r>
              <a:rPr lang="en-US" sz="1800" b="0" i="0" u="none" strike="noStrike" baseline="0" dirty="0" err="1" smtClean="0">
                <a:solidFill>
                  <a:srgbClr val="000000"/>
                </a:solidFill>
                <a:latin typeface="GulliverRM"/>
              </a:rPr>
              <a:t>Petter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GulliverRM"/>
              </a:rPr>
              <a:t> A. </a:t>
            </a:r>
            <a:r>
              <a:rPr lang="en-US" sz="1800" b="0" i="0" u="none" strike="noStrike" baseline="0" dirty="0" err="1" smtClean="0">
                <a:solidFill>
                  <a:srgbClr val="000000"/>
                </a:solidFill>
                <a:latin typeface="GulliverRM"/>
              </a:rPr>
              <a:t>Steen</a:t>
            </a:r>
            <a:r>
              <a:rPr lang="en-US" sz="800" b="0" i="0" u="none" strike="noStrike" baseline="0" dirty="0" err="1" smtClean="0">
                <a:solidFill>
                  <a:srgbClr val="000066"/>
                </a:solidFill>
                <a:latin typeface="GulliverRM"/>
              </a:rPr>
              <a:t>d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GulliverRM"/>
              </a:rPr>
              <a:t>, Leo </a:t>
            </a:r>
            <a:r>
              <a:rPr lang="bg-BG" sz="1800" b="0" i="0" u="none" strike="noStrike" baseline="0" dirty="0" smtClean="0">
                <a:solidFill>
                  <a:srgbClr val="000000"/>
                </a:solidFill>
                <a:latin typeface="GulliverRM"/>
              </a:rPr>
              <a:t> </a:t>
            </a:r>
          </a:p>
          <a:p>
            <a:pPr marL="0" indent="0">
              <a:buNone/>
            </a:pPr>
            <a:r>
              <a:rPr lang="bg-BG" sz="1800" dirty="0">
                <a:solidFill>
                  <a:srgbClr val="000000"/>
                </a:solidFill>
                <a:latin typeface="GulliverRM"/>
              </a:rPr>
              <a:t> </a:t>
            </a:r>
            <a:r>
              <a:rPr lang="bg-BG" sz="1800" dirty="0" smtClean="0">
                <a:solidFill>
                  <a:srgbClr val="000000"/>
                </a:solidFill>
                <a:latin typeface="GulliverRM"/>
              </a:rPr>
              <a:t>     </a:t>
            </a:r>
            <a:r>
              <a:rPr lang="en-US" sz="1800" b="0" i="0" u="none" strike="noStrike" baseline="0" dirty="0" err="1" smtClean="0">
                <a:solidFill>
                  <a:srgbClr val="000000"/>
                </a:solidFill>
                <a:latin typeface="GulliverRM"/>
              </a:rPr>
              <a:t>Bossaert</a:t>
            </a:r>
            <a:r>
              <a:rPr lang="en-US" sz="800" b="0" i="0" u="none" strike="noStrike" baseline="0" dirty="0" err="1" smtClean="0">
                <a:solidFill>
                  <a:srgbClr val="000066"/>
                </a:solidFill>
                <a:latin typeface="GulliverRM"/>
              </a:rPr>
              <a:t>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293685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g-BG" dirty="0" smtClean="0"/>
              <a:t>Етични аспекти на решенията в края на живота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</p:spPr>
        <p:txBody>
          <a:bodyPr>
            <a:normAutofit fontScale="77500" lnSpcReduction="20000"/>
          </a:bodyPr>
          <a:lstStyle/>
          <a:p>
            <a:r>
              <a:rPr lang="bg-BG" b="1" i="1" u="sng" strike="noStrike" baseline="0" dirty="0" smtClean="0">
                <a:latin typeface="MTSY"/>
              </a:rPr>
              <a:t>Основни етични принципи</a:t>
            </a:r>
            <a:endParaRPr lang="en-US" b="1" i="1" u="sng" strike="noStrike" baseline="0" dirty="0" smtClean="0">
              <a:latin typeface="GulliverRM"/>
            </a:endParaRPr>
          </a:p>
          <a:p>
            <a:r>
              <a:rPr lang="bg-BG" b="0" i="0" u="none" strike="noStrike" baseline="0" dirty="0" smtClean="0">
                <a:latin typeface="MTSY"/>
              </a:rPr>
              <a:t>Внезапната смърт в глобална перспектива</a:t>
            </a:r>
            <a:endParaRPr lang="en-US" b="0" i="0" u="none" strike="noStrike" baseline="0" dirty="0" smtClean="0">
              <a:latin typeface="GulliverRM"/>
            </a:endParaRPr>
          </a:p>
          <a:p>
            <a:r>
              <a:rPr lang="bg-BG" dirty="0" smtClean="0">
                <a:latin typeface="MTSY"/>
              </a:rPr>
              <a:t>Изход и прогноза</a:t>
            </a:r>
            <a:endParaRPr lang="en-US" b="0" i="0" u="none" strike="noStrike" baseline="0" dirty="0" smtClean="0">
              <a:latin typeface="GulliverRM"/>
            </a:endParaRPr>
          </a:p>
          <a:p>
            <a:r>
              <a:rPr lang="bg-BG" b="1" i="1" u="sng" strike="noStrike" baseline="0" dirty="0" smtClean="0">
                <a:latin typeface="MTSY"/>
              </a:rPr>
              <a:t>Кога да започнем и кога да спрем с ресусцитацията</a:t>
            </a:r>
          </a:p>
          <a:p>
            <a:r>
              <a:rPr lang="bg-BG" b="1" i="1" u="sng" dirty="0" smtClean="0">
                <a:latin typeface="MTSY"/>
              </a:rPr>
              <a:t>Директиви при регулация за не-започване на ресусцитация</a:t>
            </a:r>
            <a:endParaRPr lang="en-US" b="1" i="1" u="sng" strike="noStrike" baseline="0" dirty="0" smtClean="0">
              <a:latin typeface="GulliverRM"/>
            </a:endParaRPr>
          </a:p>
          <a:p>
            <a:r>
              <a:rPr lang="bg-BG" dirty="0" smtClean="0">
                <a:latin typeface="MTSY"/>
              </a:rPr>
              <a:t>Органно донорство</a:t>
            </a:r>
            <a:endParaRPr lang="en-US" b="0" i="0" u="none" strike="noStrike" baseline="0" dirty="0" smtClean="0">
              <a:latin typeface="GulliverRM"/>
            </a:endParaRPr>
          </a:p>
          <a:p>
            <a:r>
              <a:rPr lang="bg-BG" dirty="0" smtClean="0">
                <a:latin typeface="MTSY"/>
              </a:rPr>
              <a:t>Присъствие на семейството по време на ресусцитация</a:t>
            </a:r>
            <a:endParaRPr lang="en-US" b="0" i="0" u="none" strike="noStrike" baseline="0" dirty="0" smtClean="0">
              <a:latin typeface="GulliverRM"/>
            </a:endParaRPr>
          </a:p>
          <a:p>
            <a:r>
              <a:rPr lang="bg-BG" b="0" i="0" u="none" strike="noStrike" baseline="0" dirty="0" smtClean="0">
                <a:latin typeface="MTSY"/>
              </a:rPr>
              <a:t>Научни</a:t>
            </a:r>
            <a:r>
              <a:rPr lang="bg-BG" b="0" i="0" u="none" strike="noStrike" dirty="0" smtClean="0">
                <a:latin typeface="MTSY"/>
              </a:rPr>
              <a:t> изследвания  при ресусцитациенни случаи и информирано съгласие</a:t>
            </a:r>
            <a:endParaRPr lang="en-US" b="0" i="0" u="none" strike="noStrike" baseline="0" dirty="0" smtClean="0">
              <a:latin typeface="GulliverRM"/>
            </a:endParaRPr>
          </a:p>
          <a:p>
            <a:r>
              <a:rPr lang="bg-BG" b="0" i="0" u="none" strike="noStrike" baseline="0" dirty="0" smtClean="0">
                <a:latin typeface="GulliverRM"/>
              </a:rPr>
              <a:t>Научни изследвания и обучение върху починал пациент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242433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712968" cy="685800"/>
          </a:xfrm>
        </p:spPr>
        <p:txBody>
          <a:bodyPr/>
          <a:lstStyle/>
          <a:p>
            <a:r>
              <a:rPr lang="bg-BG" b="1" dirty="0" smtClean="0">
                <a:cs typeface="Times New Roman" pitchFamily="18" charset="0"/>
              </a:rPr>
              <a:t>РАЗМИСЛИ  БЕЗ  СТРАСТИ...</a:t>
            </a:r>
            <a:endParaRPr lang="en-US" b="1" dirty="0">
              <a:cs typeface="Times New Roman" pitchFamily="18" charset="0"/>
            </a:endParaRPr>
          </a:p>
        </p:txBody>
      </p:sp>
      <p:pic>
        <p:nvPicPr>
          <p:cNvPr id="70659" name="Picture 5" descr="npo000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496855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08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КЛЮЧОВИ  ЕТИЧНИ  ПРИНЦИПИ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00" y="1600200"/>
            <a:ext cx="6707088" cy="4972072"/>
          </a:xfrm>
        </p:spPr>
        <p:txBody>
          <a:bodyPr>
            <a:normAutofit fontScale="85000" lnSpcReduction="20000"/>
          </a:bodyPr>
          <a:lstStyle/>
          <a:p>
            <a:r>
              <a:rPr lang="bg-BG" b="0" i="0" u="none" strike="noStrike" baseline="0" dirty="0" smtClean="0">
                <a:latin typeface="GulliverRM"/>
              </a:rPr>
              <a:t>АВТОНОМНОСТ</a:t>
            </a:r>
          </a:p>
          <a:p>
            <a:endParaRPr lang="bg-BG" dirty="0" smtClean="0">
              <a:latin typeface="GulliverRM"/>
            </a:endParaRPr>
          </a:p>
          <a:p>
            <a:r>
              <a:rPr lang="bg-BG" dirty="0" smtClean="0">
                <a:latin typeface="GulliverRM"/>
              </a:rPr>
              <a:t>ПОЛЗА</a:t>
            </a:r>
          </a:p>
          <a:p>
            <a:endParaRPr lang="bg-BG" b="0" i="0" u="none" strike="noStrike" baseline="0" dirty="0" smtClean="0">
              <a:latin typeface="GulliverRM"/>
            </a:endParaRPr>
          </a:p>
          <a:p>
            <a:r>
              <a:rPr lang="bg-BG" b="0" i="0" u="none" strike="noStrike" baseline="0" dirty="0" smtClean="0">
                <a:latin typeface="GulliverRM"/>
              </a:rPr>
              <a:t>НЕУВРЕЖДАНЕ</a:t>
            </a:r>
          </a:p>
          <a:p>
            <a:endParaRPr lang="bg-BG" dirty="0" smtClean="0">
              <a:latin typeface="GulliverRM"/>
            </a:endParaRPr>
          </a:p>
          <a:p>
            <a:r>
              <a:rPr lang="bg-BG" dirty="0" smtClean="0">
                <a:latin typeface="GulliverRM"/>
              </a:rPr>
              <a:t>СПРАВЕДЛИВОСТ</a:t>
            </a:r>
          </a:p>
          <a:p>
            <a:endParaRPr lang="bg-BG" b="0" i="0" u="none" strike="noStrike" baseline="0" dirty="0" smtClean="0">
              <a:latin typeface="GulliverRM"/>
            </a:endParaRPr>
          </a:p>
          <a:p>
            <a:r>
              <a:rPr lang="bg-BG" b="0" i="0" u="none" strike="noStrike" baseline="0" dirty="0" smtClean="0">
                <a:latin typeface="GulliverRM"/>
              </a:rPr>
              <a:t>СЪЧУСТВИЕ И МИЛОСЪРДИЕ ВЪВ </a:t>
            </a:r>
          </a:p>
          <a:p>
            <a:pPr marL="0" indent="0">
              <a:buNone/>
            </a:pPr>
            <a:r>
              <a:rPr lang="bg-BG" dirty="0">
                <a:latin typeface="GulliverRM"/>
              </a:rPr>
              <a:t> </a:t>
            </a:r>
            <a:r>
              <a:rPr lang="bg-BG" dirty="0" smtClean="0">
                <a:latin typeface="GulliverRM"/>
              </a:rPr>
              <a:t>  </a:t>
            </a:r>
          </a:p>
          <a:p>
            <a:pPr marL="0" indent="0">
              <a:buNone/>
            </a:pPr>
            <a:r>
              <a:rPr lang="bg-BG" b="0" i="0" u="none" strike="noStrike" baseline="0" dirty="0" smtClean="0">
                <a:latin typeface="GulliverRM"/>
              </a:rPr>
              <a:t>    ВРЕМЕТО  НАПРЕД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402253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 smtClean="0"/>
              <a:t>АВТОНОМНОСТ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>
                <a:latin typeface="GulliverIT"/>
              </a:rPr>
              <a:t>Правото на пациентът да приеме или отхвърли предложено лечение.</a:t>
            </a:r>
          </a:p>
          <a:p>
            <a:endParaRPr lang="bg-BG" dirty="0" smtClean="0">
              <a:latin typeface="GulliverIT"/>
            </a:endParaRPr>
          </a:p>
          <a:p>
            <a:r>
              <a:rPr lang="bg-BG" b="0" i="0" u="none" strike="noStrike" baseline="0" dirty="0" smtClean="0">
                <a:latin typeface="GulliverIT"/>
              </a:rPr>
              <a:t>Отнася се до тези, които могат да направят информиран</a:t>
            </a:r>
            <a:r>
              <a:rPr lang="bg-BG" b="0" i="0" u="none" strike="noStrike" dirty="0" smtClean="0">
                <a:latin typeface="GulliverIT"/>
              </a:rPr>
              <a:t> избор.</a:t>
            </a:r>
          </a:p>
          <a:p>
            <a:endParaRPr lang="bg-BG" b="0" i="0" u="none" strike="noStrike" dirty="0" smtClean="0">
              <a:latin typeface="GulliverIT"/>
            </a:endParaRPr>
          </a:p>
          <a:p>
            <a:r>
              <a:rPr lang="bg-BG" baseline="0" dirty="0" smtClean="0">
                <a:latin typeface="GulliverIT"/>
              </a:rPr>
              <a:t>Свързана е с правата на личността и Декларацията от Хелзинки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611425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 smtClean="0"/>
              <a:t>ПОЛЗА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b="0" i="0" u="none" strike="noStrike" baseline="0" dirty="0" smtClean="0">
                <a:solidFill>
                  <a:srgbClr val="000000"/>
                </a:solidFill>
                <a:latin typeface="GulliverIT"/>
              </a:rPr>
              <a:t>Доставчикът на здравна услуга трябва да работи за най-добрият интерес на пациента.</a:t>
            </a:r>
          </a:p>
          <a:p>
            <a:endParaRPr lang="bg-BG" dirty="0">
              <a:solidFill>
                <a:srgbClr val="000000"/>
              </a:solidFill>
              <a:latin typeface="GulliverIT"/>
            </a:endParaRPr>
          </a:p>
          <a:p>
            <a:r>
              <a:rPr lang="bg-BG" b="0" i="0" u="none" strike="noStrike" baseline="0" dirty="0" smtClean="0">
                <a:solidFill>
                  <a:srgbClr val="000000"/>
                </a:solidFill>
                <a:latin typeface="GulliverIT"/>
              </a:rPr>
              <a:t>Обичайно това означава, че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GulliverIT"/>
              </a:rPr>
              <a:t> CPR</a:t>
            </a:r>
            <a:r>
              <a:rPr lang="bg-BG" b="0" i="0" u="none" strike="noStrike" baseline="0" dirty="0" smtClean="0">
                <a:solidFill>
                  <a:srgbClr val="000000"/>
                </a:solidFill>
                <a:latin typeface="GulliverIT"/>
              </a:rPr>
              <a:t> трябва да стартира</a:t>
            </a:r>
          </a:p>
          <a:p>
            <a:endParaRPr lang="bg-BG" dirty="0">
              <a:solidFill>
                <a:srgbClr val="000000"/>
              </a:solidFill>
              <a:latin typeface="GulliverIT"/>
            </a:endParaRPr>
          </a:p>
          <a:p>
            <a:r>
              <a:rPr lang="bg-BG" b="0" i="0" u="none" strike="noStrike" baseline="0" dirty="0" smtClean="0">
                <a:solidFill>
                  <a:srgbClr val="000000"/>
                </a:solidFill>
                <a:latin typeface="GulliverIT"/>
              </a:rPr>
              <a:t>В някои случаи, това означава незапочване на ресусцитация.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484238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 smtClean="0"/>
              <a:t>НЕУВРЕЖДАНЕ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ПО-СКОРО ДА НЕ СЕ УВРЕЖДА ПОВЕЧЕ ОТ УВРЕЖДАНИЯТА, С КОИТО Е ПРЕДСТАВЕН В КЛИНИКАТА</a:t>
            </a:r>
          </a:p>
          <a:p>
            <a:endParaRPr lang="bg-BG" dirty="0"/>
          </a:p>
          <a:p>
            <a:r>
              <a:rPr lang="bg-BG" dirty="0" smtClean="0"/>
              <a:t>РЕСУСЦИТАЦИЯ НЕ БИВА ДА СЕ ЗАПОЧВА В БЕЗСМИСЛЕНИ ТЕРМИНАЛНИ СЛУЧАИ</a:t>
            </a:r>
          </a:p>
          <a:p>
            <a:pPr marL="0" indent="0">
              <a:buNone/>
            </a:pPr>
            <a:r>
              <a:rPr lang="en-US" dirty="0" smtClean="0"/>
              <a:t>    (FUTILE CASES)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44966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 smtClean="0"/>
              <a:t>СПРАВЕДЛИВОСТ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bg-BG" b="0" i="0" u="none" strike="noStrike" baseline="0" dirty="0" smtClean="0">
                <a:latin typeface="GulliverIT"/>
              </a:rPr>
              <a:t>Концепция</a:t>
            </a:r>
            <a:r>
              <a:rPr lang="bg-BG" b="0" i="0" u="none" strike="noStrike" dirty="0" smtClean="0">
                <a:latin typeface="GulliverIT"/>
              </a:rPr>
              <a:t> за разпределение на ограничените здравни ресурси еднакво в обществото и вземане на решение кой какво здравно обслужване ще получи – честно и равностойно.</a:t>
            </a:r>
          </a:p>
          <a:p>
            <a:endParaRPr lang="bg-BG" b="0" i="0" u="none" strike="noStrike" dirty="0" smtClean="0">
              <a:latin typeface="GulliverIT"/>
            </a:endParaRPr>
          </a:p>
          <a:p>
            <a:r>
              <a:rPr lang="bg-BG" baseline="0" dirty="0" smtClean="0">
                <a:latin typeface="GulliverIT"/>
              </a:rPr>
              <a:t>Ако ресусцитация се прави, тя трябва да достигне</a:t>
            </a:r>
            <a:r>
              <a:rPr lang="bg-BG" dirty="0" smtClean="0">
                <a:latin typeface="GulliverIT"/>
              </a:rPr>
              <a:t> до всички, които биха имали полза от нея в рамките на ресурсите, с които се разполага.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722844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g-BG" dirty="0" smtClean="0"/>
              <a:t>КОГА ДА СЕ ЗАПОЧВА  И КОГА  ДА СЕ  СПИРА  РЕСУСЦИТАЦИЯТА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>
            <a:normAutofit fontScale="85000" lnSpcReduction="10000"/>
          </a:bodyPr>
          <a:lstStyle/>
          <a:p>
            <a:r>
              <a:rPr lang="bg-BG" b="0" i="0" u="none" strike="noStrike" baseline="0" dirty="0" smtClean="0">
                <a:latin typeface="GulliverRM"/>
              </a:rPr>
              <a:t>Ресусцитация не е</a:t>
            </a:r>
            <a:r>
              <a:rPr lang="bg-BG" b="0" i="0" u="none" strike="noStrike" dirty="0" smtClean="0">
                <a:latin typeface="GulliverRM"/>
              </a:rPr>
              <a:t> подходящо да се започва, когато има ясно доказателство, че е безсмислена или е против желанието на пациента</a:t>
            </a:r>
          </a:p>
          <a:p>
            <a:endParaRPr lang="bg-BG" b="0" i="0" u="none" strike="noStrike" dirty="0" smtClean="0">
              <a:latin typeface="GulliverRM"/>
            </a:endParaRPr>
          </a:p>
          <a:p>
            <a:r>
              <a:rPr lang="bg-BG" b="0" i="0" u="none" strike="noStrike" baseline="0" dirty="0" smtClean="0">
                <a:solidFill>
                  <a:srgbClr val="000000"/>
                </a:solidFill>
                <a:latin typeface="GulliverRM"/>
              </a:rPr>
              <a:t>Най-общо,</a:t>
            </a:r>
            <a:r>
              <a:rPr lang="bg-BG" b="0" i="0" u="none" strike="noStrike" dirty="0" smtClean="0">
                <a:solidFill>
                  <a:srgbClr val="000000"/>
                </a:solidFill>
                <a:latin typeface="GulliverRM"/>
              </a:rPr>
              <a:t> ресусцитацията трябва да продължава докато има камерна функция. Прието е, че асистолия повече от 20 минути при липса на курабилна причина и в условията на продължаващ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GulliverRM"/>
              </a:rPr>
              <a:t>ALS, </a:t>
            </a:r>
            <a:r>
              <a:rPr lang="bg-BG" b="0" i="0" u="none" strike="noStrike" baseline="0" dirty="0" smtClean="0">
                <a:solidFill>
                  <a:srgbClr val="000000"/>
                </a:solidFill>
                <a:latin typeface="GulliverRM"/>
              </a:rPr>
              <a:t>е достатъчна основа за прекратяване.</a:t>
            </a:r>
          </a:p>
          <a:p>
            <a:endParaRPr lang="bg-BG" b="0" i="0" u="none" strike="noStrike" baseline="0" dirty="0" smtClean="0">
              <a:solidFill>
                <a:srgbClr val="000000"/>
              </a:solidFill>
              <a:latin typeface="GulliverRM"/>
            </a:endParaRPr>
          </a:p>
          <a:p>
            <a:r>
              <a:rPr lang="bg-BG" b="0" i="0" u="none" strike="noStrike" baseline="0" dirty="0" smtClean="0">
                <a:solidFill>
                  <a:srgbClr val="000000"/>
                </a:solidFill>
                <a:latin typeface="GulliverRM"/>
              </a:rPr>
              <a:t>Имплементацията на тези правила остава проблем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597832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g-BG" dirty="0" smtClean="0"/>
              <a:t>КОЙ  РЕШАВА  ДА  НЕ  СЕ  ЗАПОЧВА  РЕСУСЦИТАЦИЯ 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bg-BG" b="0" i="0" u="none" strike="noStrike" baseline="0" dirty="0" smtClean="0">
                <a:latin typeface="GulliverRM"/>
              </a:rPr>
              <a:t>Ресусцитационни протоколи и СОП трябва да дефинират кой носи отговорността за трудното решение да не се започва такава или да си преустановят по-нататъшни действия</a:t>
            </a:r>
            <a:r>
              <a:rPr lang="bg-BG" b="0" i="0" u="none" strike="noStrike" dirty="0" smtClean="0">
                <a:latin typeface="GulliverRM"/>
              </a:rPr>
              <a:t> в тази посока</a:t>
            </a:r>
            <a:endParaRPr lang="bg-BG" b="0" i="0" u="none" strike="noStrike" baseline="0" dirty="0" smtClean="0">
              <a:latin typeface="GulliverRM"/>
            </a:endParaRPr>
          </a:p>
          <a:p>
            <a:endParaRPr lang="bg-BG" b="0" i="0" u="none" strike="noStrike" baseline="0" dirty="0" smtClean="0">
              <a:latin typeface="GulliverRM"/>
            </a:endParaRPr>
          </a:p>
          <a:p>
            <a:r>
              <a:rPr lang="bg-BG" dirty="0" smtClean="0">
                <a:latin typeface="GulliverRM"/>
              </a:rPr>
              <a:t>Това трябва да се отнася за доболнични и болнични условия.</a:t>
            </a:r>
          </a:p>
          <a:p>
            <a:endParaRPr lang="bg-BG" dirty="0" smtClean="0">
              <a:latin typeface="GulliverRM"/>
            </a:endParaRPr>
          </a:p>
          <a:p>
            <a:r>
              <a:rPr lang="bg-BG" b="0" i="0" u="none" strike="noStrike" baseline="0" dirty="0" smtClean="0">
                <a:latin typeface="GulliverRM"/>
              </a:rPr>
              <a:t>Тези</a:t>
            </a:r>
            <a:r>
              <a:rPr lang="bg-BG" b="0" i="0" u="none" strike="noStrike" dirty="0" smtClean="0">
                <a:latin typeface="GulliverRM"/>
              </a:rPr>
              <a:t> СОП варират в зависимост от правно уреждане, култура и локални традиции.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447926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bg-BG" b="1" dirty="0" smtClean="0"/>
              <a:t>ГЕРМАНИЯ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Университетска клиника, Дортмунд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85000" lnSpcReduction="10000"/>
          </a:bodyPr>
          <a:lstStyle/>
          <a:p>
            <a:r>
              <a:rPr lang="bg-BG" dirty="0" smtClean="0"/>
              <a:t>БЕЗПЕРСПЕКТИВЕН  СЛУЧАЙ, ОЦЕНЕН КАТО ТАКЪВ ОТ МЕДИЦИ</a:t>
            </a:r>
          </a:p>
          <a:p>
            <a:r>
              <a:rPr lang="bg-BG" dirty="0" smtClean="0"/>
              <a:t>РАЗГОВОР С БЛИЗКИ ИЛИ ЮРИДИЧЕСКИ ОПРЕДЕЛЕН НАСТОЙНИК</a:t>
            </a:r>
          </a:p>
          <a:p>
            <a:r>
              <a:rPr lang="bg-BG" dirty="0" smtClean="0"/>
              <a:t>ОБЯСНЯВАНЕ  ПРИ  ЛЕГЛОТО  НА  ПАЦИЕНТА</a:t>
            </a:r>
          </a:p>
          <a:p>
            <a:r>
              <a:rPr lang="bg-BG" dirty="0" smtClean="0"/>
              <a:t>ПОДПИС , С ЧАС И ДАТА НА БЛИЗКИТЕ/НАСТОЙНИКА В МЕДИЦИНСКАТА ДОКУМЕНТАЦИЯ</a:t>
            </a:r>
          </a:p>
          <a:p>
            <a:r>
              <a:rPr lang="bg-BG" dirty="0" smtClean="0"/>
              <a:t>ПОДПИС  НА  ОТГОВОРНИЯТ ЛЕКАР  В  МОМЕНТА</a:t>
            </a:r>
          </a:p>
          <a:p>
            <a:r>
              <a:rPr lang="bg-BG" dirty="0" smtClean="0"/>
              <a:t>ЩРИХ </a:t>
            </a:r>
            <a:r>
              <a:rPr lang="en-US" dirty="0" smtClean="0"/>
              <a:t> </a:t>
            </a:r>
            <a:r>
              <a:rPr lang="en-US" sz="3800" b="1" i="1" dirty="0" smtClean="0">
                <a:solidFill>
                  <a:srgbClr val="FF0000"/>
                </a:solidFill>
              </a:rPr>
              <a:t>DNR</a:t>
            </a:r>
            <a:r>
              <a:rPr lang="bg-BG" dirty="0" smtClean="0"/>
              <a:t> ВЪРХУ МЕД. ДОКУМЕНТАЦИЯ</a:t>
            </a:r>
          </a:p>
          <a:p>
            <a:r>
              <a:rPr lang="bg-BG" dirty="0" smtClean="0"/>
              <a:t>СПИРАНЕ НА ТЕРАПИЯТА, ОСТАВА САМО СЕДАТИВНА ИЛИ ОПИОИДНА, ДОКАТО СПРЕ СЪРЦЕТО.</a:t>
            </a:r>
          </a:p>
          <a:p>
            <a:r>
              <a:rPr lang="bg-BG" dirty="0" smtClean="0"/>
              <a:t>РЕСПИРАТОР НЕ СЕ СПИРА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64654314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90066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bg-BG" sz="4000" dirty="0">
                <a:solidFill>
                  <a:prstClr val="black"/>
                </a:solidFill>
              </a:rPr>
              <a:t>ВЕЛИКОБРИТАНИЯ</a:t>
            </a:r>
            <a:endParaRPr lang="bg-BG" dirty="0"/>
          </a:p>
        </p:txBody>
      </p:sp>
      <p:pic>
        <p:nvPicPr>
          <p:cNvPr id="5" name="Picture 2" descr="C:\Users\hp\Desktop\DNAR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1" y="571480"/>
            <a:ext cx="6357982" cy="6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5911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7" name="Picture 2" descr="C:\Users\hp\Desktop\DNAR2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71414"/>
            <a:ext cx="6858048" cy="671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3557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 smtClean="0"/>
              <a:t>ЗАЩО  тази  ТЕМА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363272" cy="5257800"/>
          </a:xfrm>
          <a:noFill/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bg-BG" dirty="0" smtClean="0">
                <a:ea typeface="Calibri"/>
                <a:cs typeface="Times New Roman"/>
              </a:rPr>
              <a:t>Въпросът </a:t>
            </a:r>
            <a:r>
              <a:rPr lang="bg-BG" dirty="0">
                <a:ea typeface="Calibri"/>
                <a:cs typeface="Times New Roman"/>
              </a:rPr>
              <a:t>за </a:t>
            </a:r>
            <a:r>
              <a:rPr lang="bg-BG" dirty="0" smtClean="0">
                <a:ea typeface="Calibri"/>
                <a:cs typeface="Times New Roman"/>
              </a:rPr>
              <a:t>“интензивното лечение” </a:t>
            </a:r>
            <a:r>
              <a:rPr lang="bg-BG" dirty="0">
                <a:ea typeface="Calibri"/>
                <a:cs typeface="Times New Roman"/>
              </a:rPr>
              <a:t>на пациенти в </a:t>
            </a:r>
            <a:r>
              <a:rPr lang="bg-BG" dirty="0" smtClean="0">
                <a:ea typeface="Calibri"/>
                <a:cs typeface="Times New Roman"/>
              </a:rPr>
              <a:t>последният </a:t>
            </a:r>
            <a:r>
              <a:rPr lang="bg-BG" dirty="0">
                <a:ea typeface="Calibri"/>
                <a:cs typeface="Times New Roman"/>
              </a:rPr>
              <a:t>стадий на заболяването им и преди приключване на житейският им път, вълнува всички лекари интензивисти. </a:t>
            </a:r>
            <a:endParaRPr lang="bg-BG" dirty="0" smtClean="0">
              <a:ea typeface="Calibri"/>
              <a:cs typeface="Times New Roman"/>
            </a:endParaRPr>
          </a:p>
          <a:p>
            <a:endParaRPr lang="en-US" dirty="0" smtClean="0">
              <a:ea typeface="Calibri"/>
              <a:cs typeface="Times New Roman"/>
            </a:endParaRPr>
          </a:p>
          <a:p>
            <a:r>
              <a:rPr lang="bg-BG" dirty="0" smtClean="0">
                <a:ea typeface="Calibri"/>
                <a:cs typeface="Times New Roman"/>
              </a:rPr>
              <a:t>Обект на лекари от всички специалности</a:t>
            </a:r>
          </a:p>
          <a:p>
            <a:endParaRPr lang="bg-BG" dirty="0">
              <a:ea typeface="Calibri"/>
              <a:cs typeface="Times New Roman"/>
            </a:endParaRPr>
          </a:p>
          <a:p>
            <a:r>
              <a:rPr lang="bg-BG" dirty="0" smtClean="0">
                <a:ea typeface="Calibri"/>
                <a:cs typeface="Times New Roman"/>
              </a:rPr>
              <a:t>Не </a:t>
            </a:r>
            <a:r>
              <a:rPr lang="bg-BG" dirty="0">
                <a:ea typeface="Calibri"/>
                <a:cs typeface="Times New Roman"/>
              </a:rPr>
              <a:t>рядко </a:t>
            </a:r>
            <a:r>
              <a:rPr lang="bg-BG" dirty="0" smtClean="0">
                <a:ea typeface="Calibri"/>
                <a:cs typeface="Times New Roman"/>
              </a:rPr>
              <a:t> </a:t>
            </a:r>
            <a:r>
              <a:rPr lang="bg-BG" dirty="0">
                <a:ea typeface="Calibri"/>
                <a:cs typeface="Times New Roman"/>
              </a:rPr>
              <a:t>се </a:t>
            </a:r>
            <a:r>
              <a:rPr lang="bg-BG" dirty="0" smtClean="0">
                <a:ea typeface="Calibri"/>
                <a:cs typeface="Times New Roman"/>
              </a:rPr>
              <a:t>оказваме  в  конфликт:</a:t>
            </a:r>
          </a:p>
          <a:p>
            <a:pPr>
              <a:buFontTx/>
              <a:buChar char="-"/>
            </a:pPr>
            <a:r>
              <a:rPr lang="bg-BG" dirty="0" smtClean="0">
                <a:ea typeface="Calibri"/>
                <a:cs typeface="Times New Roman"/>
              </a:rPr>
              <a:t>безсмислието </a:t>
            </a:r>
            <a:r>
              <a:rPr lang="bg-BG" dirty="0">
                <a:ea typeface="Calibri"/>
                <a:cs typeface="Times New Roman"/>
              </a:rPr>
              <a:t>на ресусцитационни </a:t>
            </a:r>
            <a:r>
              <a:rPr lang="bg-BG" dirty="0" smtClean="0">
                <a:ea typeface="Calibri"/>
                <a:cs typeface="Times New Roman"/>
              </a:rPr>
              <a:t>мерки </a:t>
            </a:r>
          </a:p>
          <a:p>
            <a:pPr>
              <a:buFontTx/>
              <a:buChar char="-"/>
            </a:pPr>
            <a:r>
              <a:rPr lang="bg-BG" dirty="0" smtClean="0">
                <a:ea typeface="Calibri"/>
                <a:cs typeface="Times New Roman"/>
              </a:rPr>
              <a:t>лекарската същност </a:t>
            </a:r>
            <a:r>
              <a:rPr lang="bg-BG" dirty="0">
                <a:ea typeface="Calibri"/>
                <a:cs typeface="Times New Roman"/>
              </a:rPr>
              <a:t>да се </a:t>
            </a:r>
            <a:r>
              <a:rPr lang="bg-BG" dirty="0" smtClean="0">
                <a:ea typeface="Calibri"/>
                <a:cs typeface="Times New Roman"/>
              </a:rPr>
              <a:t>борим докрай</a:t>
            </a:r>
          </a:p>
          <a:p>
            <a:pPr>
              <a:buFontTx/>
              <a:buChar char="-"/>
            </a:pPr>
            <a:r>
              <a:rPr lang="bg-BG" dirty="0" smtClean="0">
                <a:ea typeface="Calibri"/>
                <a:cs typeface="Times New Roman"/>
              </a:rPr>
              <a:t>неясните </a:t>
            </a:r>
            <a:r>
              <a:rPr lang="bg-BG" dirty="0">
                <a:ea typeface="Calibri"/>
                <a:cs typeface="Times New Roman"/>
              </a:rPr>
              <a:t>желания на близките </a:t>
            </a:r>
            <a:endParaRPr lang="bg-BG" dirty="0" smtClean="0">
              <a:ea typeface="Calibri"/>
              <a:cs typeface="Times New Roman"/>
            </a:endParaRPr>
          </a:p>
          <a:p>
            <a:pPr>
              <a:buFontTx/>
              <a:buChar char="-"/>
            </a:pPr>
            <a:r>
              <a:rPr lang="bg-BG" dirty="0" smtClean="0">
                <a:ea typeface="Calibri"/>
                <a:cs typeface="Times New Roman"/>
              </a:rPr>
              <a:t>често </a:t>
            </a:r>
            <a:r>
              <a:rPr lang="bg-BG" dirty="0">
                <a:ea typeface="Calibri"/>
                <a:cs typeface="Times New Roman"/>
              </a:rPr>
              <a:t>пъти нежелание на самите пациенти да продължава лечението им.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430037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bg-BG" dirty="0" smtClean="0"/>
              <a:t>ХОЛАНДИЯ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Dear,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effectLst/>
              </a:rPr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effectLst/>
              </a:rPr>
              <a:t>Hereby I send you de Dutch Guidelines in meaning of your question. Maybe you can copy them to </a:t>
            </a:r>
            <a:r>
              <a:rPr lang="en-US" dirty="0" err="1" smtClean="0">
                <a:effectLst/>
              </a:rPr>
              <a:t>google</a:t>
            </a:r>
            <a:r>
              <a:rPr lang="en-US" dirty="0" smtClean="0">
                <a:effectLst/>
              </a:rPr>
              <a:t> translate.</a:t>
            </a:r>
            <a:endParaRPr lang="en-US" dirty="0" smtClean="0"/>
          </a:p>
          <a:p>
            <a:pPr marL="0" indent="0">
              <a:buNone/>
            </a:pPr>
            <a:endParaRPr lang="bg-BG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You can find the guidelines through the following URL: https://www.reanimatieraad.nl/_content/news/Niet%20starten%20en%20staken%20Reanimatie_NRR_090925_def.pdf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effectLst/>
              </a:rPr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effectLst/>
              </a:rPr>
              <a:t>Kind Regards,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effectLst/>
              </a:rPr>
              <a:t>Fanny van Tie</a:t>
            </a:r>
            <a:endParaRPr lang="en-US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637876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4819" name="Picture 3" descr="Nitzsch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963613"/>
            <a:ext cx="9144000" cy="8280401"/>
          </a:xfrm>
          <a:noFill/>
          <a:ln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bg-BG" smtClean="0"/>
          </a:p>
        </p:txBody>
      </p:sp>
      <p:graphicFrame>
        <p:nvGraphicFramePr>
          <p:cNvPr id="66563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Bitmap Image" r:id="rId3" imgW="4001058" imgH="3000000" progId="PBrush">
                  <p:embed/>
                </p:oleObj>
              </mc:Choice>
              <mc:Fallback>
                <p:oleObj name="Bitmap Image" r:id="rId3" imgW="4001058" imgH="3000000" progId="PBrus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362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0" b="1" u="sng" dirty="0">
                <a:latin typeface="Times New Roman" pitchFamily="18" charset="0"/>
                <a:ea typeface="Calibri"/>
                <a:cs typeface="Times New Roman" pitchFamily="18" charset="0"/>
              </a:rPr>
              <a:t>D</a:t>
            </a:r>
            <a:r>
              <a:rPr lang="en-US" sz="8000" dirty="0">
                <a:latin typeface="Times New Roman" pitchFamily="18" charset="0"/>
                <a:ea typeface="Calibri"/>
                <a:cs typeface="Times New Roman" pitchFamily="18" charset="0"/>
              </a:rPr>
              <a:t>o</a:t>
            </a:r>
            <a:r>
              <a:rPr lang="en-US" sz="8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8000" b="1" u="sng" dirty="0">
                <a:latin typeface="Times New Roman" pitchFamily="18" charset="0"/>
                <a:ea typeface="Calibri"/>
                <a:cs typeface="Times New Roman" pitchFamily="18" charset="0"/>
              </a:rPr>
              <a:t>N</a:t>
            </a:r>
            <a:r>
              <a:rPr lang="en-US" sz="8000" dirty="0">
                <a:latin typeface="Times New Roman" pitchFamily="18" charset="0"/>
                <a:ea typeface="Calibri"/>
                <a:cs typeface="Times New Roman" pitchFamily="18" charset="0"/>
              </a:rPr>
              <a:t>ot</a:t>
            </a:r>
            <a:r>
              <a:rPr lang="en-US" sz="8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8000" b="1" u="sng" dirty="0">
                <a:latin typeface="Times New Roman" pitchFamily="18" charset="0"/>
                <a:ea typeface="Calibri"/>
                <a:cs typeface="Times New Roman" pitchFamily="18" charset="0"/>
              </a:rPr>
              <a:t>R</a:t>
            </a:r>
            <a:r>
              <a:rPr lang="en-US" sz="8000" dirty="0">
                <a:latin typeface="Times New Roman" pitchFamily="18" charset="0"/>
                <a:ea typeface="Calibri"/>
                <a:cs typeface="Times New Roman" pitchFamily="18" charset="0"/>
              </a:rPr>
              <a:t>esuscitate </a:t>
            </a:r>
            <a:r>
              <a:rPr lang="bg-BG" dirty="0" smtClean="0">
                <a:ea typeface="Calibri"/>
                <a:cs typeface="Times New Roman"/>
              </a:rPr>
              <a:t/>
            </a:r>
            <a:br>
              <a:rPr lang="bg-BG" dirty="0" smtClean="0">
                <a:ea typeface="Calibri"/>
                <a:cs typeface="Times New Roman"/>
              </a:rPr>
            </a:br>
            <a:r>
              <a:rPr lang="bg-BG" b="1" dirty="0" smtClean="0">
                <a:ea typeface="Calibri"/>
                <a:cs typeface="Times New Roman"/>
              </a:rPr>
              <a:t/>
            </a:r>
            <a:br>
              <a:rPr lang="bg-BG" b="1" dirty="0" smtClean="0">
                <a:ea typeface="Calibri"/>
                <a:cs typeface="Times New Roman"/>
              </a:rPr>
            </a:br>
            <a:r>
              <a:rPr lang="en-US" b="1" dirty="0" smtClean="0">
                <a:ea typeface="Calibri"/>
                <a:cs typeface="Times New Roman"/>
              </a:rPr>
              <a:t> </a:t>
            </a:r>
            <a:r>
              <a:rPr lang="bg-BG" b="1" dirty="0" smtClean="0">
                <a:solidFill>
                  <a:srgbClr val="FF0000"/>
                </a:solidFill>
                <a:ea typeface="Calibri"/>
                <a:cs typeface="Times New Roman"/>
              </a:rPr>
              <a:t>ЛИПСВАТ</a:t>
            </a:r>
            <a:r>
              <a:rPr lang="bg-BG" b="1" dirty="0" smtClean="0">
                <a:ea typeface="Calibri"/>
                <a:cs typeface="Times New Roman"/>
              </a:rPr>
              <a:t> </a:t>
            </a:r>
            <a:r>
              <a:rPr lang="bg-BG" b="1" dirty="0">
                <a:ea typeface="Calibri"/>
                <a:cs typeface="Times New Roman"/>
              </a:rPr>
              <a:t>отговори  на </a:t>
            </a:r>
            <a:r>
              <a:rPr lang="en-US" b="1" dirty="0" smtClean="0">
                <a:ea typeface="Calibri"/>
                <a:cs typeface="Times New Roman"/>
              </a:rPr>
              <a:t>(</a:t>
            </a:r>
            <a:r>
              <a:rPr lang="bg-BG" b="1" dirty="0" smtClean="0">
                <a:ea typeface="Calibri"/>
                <a:cs typeface="Times New Roman"/>
              </a:rPr>
              <a:t>не</a:t>
            </a:r>
            <a:r>
              <a:rPr lang="en-US" b="1" dirty="0" smtClean="0">
                <a:ea typeface="Calibri"/>
                <a:cs typeface="Times New Roman"/>
              </a:rPr>
              <a:t>)</a:t>
            </a:r>
            <a:r>
              <a:rPr lang="bg-BG" b="1" dirty="0" smtClean="0">
                <a:ea typeface="Calibri"/>
                <a:cs typeface="Times New Roman"/>
              </a:rPr>
              <a:t>поставени </a:t>
            </a:r>
            <a:r>
              <a:rPr lang="bg-BG" b="1" dirty="0">
                <a:ea typeface="Calibri"/>
                <a:cs typeface="Times New Roman"/>
              </a:rPr>
              <a:t>въпроси</a:t>
            </a:r>
            <a:r>
              <a:rPr lang="bg-BG" sz="2800" dirty="0">
                <a:ea typeface="Calibri"/>
                <a:cs typeface="Times New Roman"/>
              </a:rPr>
              <a:t/>
            </a:r>
            <a:br>
              <a:rPr lang="bg-BG" sz="2800" dirty="0">
                <a:ea typeface="Calibri"/>
                <a:cs typeface="Times New Roman"/>
              </a:rPr>
            </a:br>
            <a:r>
              <a:rPr lang="bg-BG" sz="2800" dirty="0">
                <a:ea typeface="Calibri"/>
                <a:cs typeface="Times New Roman"/>
              </a:rPr>
              <a:t/>
            </a:r>
            <a:br>
              <a:rPr lang="bg-BG" sz="2800" dirty="0">
                <a:ea typeface="Calibri"/>
                <a:cs typeface="Times New Roman"/>
              </a:rPr>
            </a:b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60776"/>
            <a:ext cx="6400800" cy="1752600"/>
          </a:xfrm>
        </p:spPr>
        <p:txBody>
          <a:bodyPr>
            <a:normAutofit/>
          </a:bodyPr>
          <a:lstStyle/>
          <a:p>
            <a:r>
              <a:rPr lang="bg-BG" sz="2500" dirty="0" smtClean="0">
                <a:solidFill>
                  <a:prstClr val="black"/>
                </a:solidFill>
                <a:ea typeface="Calibri"/>
                <a:cs typeface="Times New Roman"/>
              </a:rPr>
              <a:t>Д-р </a:t>
            </a:r>
            <a:r>
              <a:rPr lang="en-US" sz="25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bg-BG" sz="2500" dirty="0" smtClean="0">
                <a:solidFill>
                  <a:prstClr val="black"/>
                </a:solidFill>
                <a:ea typeface="Calibri"/>
                <a:cs typeface="Times New Roman"/>
              </a:rPr>
              <a:t>Вилиян</a:t>
            </a:r>
            <a:r>
              <a:rPr lang="en-US" sz="25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bg-BG" sz="25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bg-BG" sz="2500" dirty="0">
                <a:solidFill>
                  <a:prstClr val="black"/>
                </a:solidFill>
                <a:ea typeface="Calibri"/>
                <a:cs typeface="Times New Roman"/>
              </a:rPr>
              <a:t>Платиканов</a:t>
            </a:r>
            <a:br>
              <a:rPr lang="bg-BG" sz="25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bg-BG" sz="25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bg-BG" sz="2500" dirty="0" smtClean="0">
                <a:solidFill>
                  <a:prstClr val="black"/>
                </a:solidFill>
                <a:ea typeface="Calibri"/>
                <a:cs typeface="Times New Roman"/>
              </a:rPr>
              <a:t>КАСИММ</a:t>
            </a:r>
            <a:r>
              <a:rPr lang="bg-BG" sz="2500" dirty="0">
                <a:solidFill>
                  <a:prstClr val="black"/>
                </a:solidFill>
                <a:ea typeface="Calibri"/>
                <a:cs typeface="Times New Roman"/>
              </a:rPr>
              <a:t>, МУ </a:t>
            </a:r>
            <a:r>
              <a:rPr lang="bg-BG" sz="2500" dirty="0" smtClean="0">
                <a:solidFill>
                  <a:prstClr val="black"/>
                </a:solidFill>
                <a:ea typeface="Calibri"/>
                <a:cs typeface="Times New Roman"/>
              </a:rPr>
              <a:t>Варна</a:t>
            </a:r>
            <a:endParaRPr lang="en-US" sz="25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bg-BG" sz="2500" dirty="0" smtClean="0">
              <a:solidFill>
                <a:prstClr val="black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435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0"/>
            <a:ext cx="6943725" cy="1371600"/>
          </a:xfrm>
          <a:solidFill>
            <a:schemeClr val="tx2"/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noProof="1" smtClean="0">
                <a:solidFill>
                  <a:srgbClr val="FFFF00"/>
                </a:solidFill>
              </a:rPr>
              <a:t>TATOO</a:t>
            </a:r>
            <a:endParaRPr lang="en-US" noProof="1"/>
          </a:p>
        </p:txBody>
      </p:sp>
      <p:pic>
        <p:nvPicPr>
          <p:cNvPr id="31747" name="Picture 3" descr="multiorgan inc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556792"/>
            <a:ext cx="6908800" cy="50879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25406" y="3131676"/>
            <a:ext cx="133214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D</a:t>
            </a: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</a:t>
            </a: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kumimoji="0" lang="bg-BG" sz="5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5929" y="3198168"/>
            <a:ext cx="1237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 u="sng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</a:t>
            </a: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u="sng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</a:t>
            </a: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2400" b="1" u="sng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</a:t>
            </a: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bg-BG" sz="500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05929" y="4191471"/>
            <a:ext cx="1237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 u="sng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</a:t>
            </a: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u="sng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</a:t>
            </a: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2400" b="1" u="sng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</a:t>
            </a: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bg-BG" sz="500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142976" y="4572008"/>
            <a:ext cx="3286148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214942" y="3929066"/>
            <a:ext cx="2286016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643570" y="4786322"/>
            <a:ext cx="642942" cy="21431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072198" y="4786322"/>
            <a:ext cx="1071570" cy="214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Oval 13"/>
          <p:cNvSpPr/>
          <p:nvPr/>
        </p:nvSpPr>
        <p:spPr>
          <a:xfrm>
            <a:off x="2786050" y="5072074"/>
            <a:ext cx="117157" cy="2857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5893603" y="5679297"/>
            <a:ext cx="1000132" cy="714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357950" y="5000636"/>
            <a:ext cx="142876" cy="714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60850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bg-BG" dirty="0" smtClean="0"/>
              <a:t>...и още...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bg-BG" dirty="0" smtClean="0"/>
              <a:t>Продължително  поддържане  с  резултат  увреждане  на  тялото</a:t>
            </a:r>
          </a:p>
          <a:p>
            <a:endParaRPr lang="bg-BG" dirty="0"/>
          </a:p>
          <a:p>
            <a:r>
              <a:rPr lang="bg-BG" dirty="0" smtClean="0"/>
              <a:t>Фалшиви  надежди  и  страдание  на  роднини</a:t>
            </a:r>
          </a:p>
          <a:p>
            <a:endParaRPr lang="bg-BG" dirty="0"/>
          </a:p>
          <a:p>
            <a:r>
              <a:rPr lang="bg-BG" dirty="0" smtClean="0"/>
              <a:t>Морални   конфликти  в лекуващите  лекари</a:t>
            </a:r>
          </a:p>
          <a:p>
            <a:endParaRPr lang="bg-BG" dirty="0"/>
          </a:p>
          <a:p>
            <a:r>
              <a:rPr lang="bg-BG" dirty="0"/>
              <a:t>Ю</a:t>
            </a:r>
            <a:r>
              <a:rPr lang="bg-BG" dirty="0" smtClean="0"/>
              <a:t>ридически  конфликти</a:t>
            </a:r>
          </a:p>
          <a:p>
            <a:endParaRPr lang="bg-BG" dirty="0"/>
          </a:p>
          <a:p>
            <a:r>
              <a:rPr lang="bg-BG" dirty="0" smtClean="0"/>
              <a:t>Леглови фонд и финансови разходи</a:t>
            </a:r>
          </a:p>
          <a:p>
            <a:endParaRPr lang="bg-BG" dirty="0"/>
          </a:p>
          <a:p>
            <a:r>
              <a:rPr lang="bg-BG" dirty="0" smtClean="0"/>
              <a:t>И други......</a:t>
            </a:r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986820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bg-BG" dirty="0" smtClean="0"/>
              <a:t>(Аз) имам въпроси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328592"/>
          </a:xfrm>
        </p:spPr>
        <p:txBody>
          <a:bodyPr>
            <a:normAutofit fontScale="77500" lnSpcReduction="20000"/>
          </a:bodyPr>
          <a:lstStyle/>
          <a:p>
            <a:r>
              <a:rPr lang="bg-BG" dirty="0" smtClean="0"/>
              <a:t>Защо  и  докога  трябва  да  върша безсмислени  действия и псевдотерапевтични мероприятия?</a:t>
            </a:r>
          </a:p>
          <a:p>
            <a:endParaRPr lang="bg-BG" dirty="0"/>
          </a:p>
          <a:p>
            <a:r>
              <a:rPr lang="bg-BG" dirty="0" smtClean="0"/>
              <a:t>Кое  е  по - важно: човешкото  и  морално  отношение към  пациент  в  края  на  живота  му  или  прагматичното  „несъздаване  на  проблеми“?  </a:t>
            </a:r>
          </a:p>
          <a:p>
            <a:endParaRPr lang="bg-BG" dirty="0" smtClean="0"/>
          </a:p>
          <a:p>
            <a:r>
              <a:rPr lang="bg-BG" dirty="0" smtClean="0"/>
              <a:t>Къде  е точният  професионализъм - ???</a:t>
            </a:r>
          </a:p>
          <a:p>
            <a:endParaRPr lang="bg-BG" dirty="0"/>
          </a:p>
          <a:p>
            <a:r>
              <a:rPr lang="bg-BG" dirty="0" smtClean="0"/>
              <a:t>Какво  да  направя  ако  не искам  на  мен  да  се  случи?</a:t>
            </a:r>
          </a:p>
          <a:p>
            <a:endParaRPr lang="bg-BG" dirty="0"/>
          </a:p>
          <a:p>
            <a:r>
              <a:rPr lang="bg-BG" dirty="0" smtClean="0"/>
              <a:t>Какво  казва  правото  в  този  случай?</a:t>
            </a:r>
          </a:p>
          <a:p>
            <a:endParaRPr lang="bg-BG" dirty="0"/>
          </a:p>
          <a:p>
            <a:r>
              <a:rPr lang="bg-BG" dirty="0" smtClean="0"/>
              <a:t>Как  е  решен  проблемът  в  други  държави?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556817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71414"/>
            <a:ext cx="4572032" cy="92869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bg-BG" dirty="0" smtClean="0"/>
              <a:t>ВЪПРОСИ...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357298"/>
            <a:ext cx="7143800" cy="5114948"/>
          </a:xfrm>
          <a:ln w="762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bg-BG" dirty="0" smtClean="0"/>
              <a:t>Въпроси  или  разсъждения  по  тема?</a:t>
            </a:r>
          </a:p>
          <a:p>
            <a:endParaRPr lang="bg-BG" dirty="0" smtClean="0"/>
          </a:p>
          <a:p>
            <a:r>
              <a:rPr lang="bg-BG" dirty="0" smtClean="0"/>
              <a:t>Към  кого  да  бъдат  зададени?</a:t>
            </a:r>
          </a:p>
          <a:p>
            <a:endParaRPr lang="bg-BG" dirty="0" smtClean="0"/>
          </a:p>
          <a:p>
            <a:r>
              <a:rPr lang="bg-BG" dirty="0" smtClean="0"/>
              <a:t>Да  очаквам ли отговор?</a:t>
            </a:r>
          </a:p>
          <a:p>
            <a:endParaRPr lang="bg-BG" dirty="0" smtClean="0"/>
          </a:p>
          <a:p>
            <a:r>
              <a:rPr lang="bg-BG" dirty="0" smtClean="0"/>
              <a:t>Какво да отговоря аз, когато са</a:t>
            </a:r>
          </a:p>
          <a:p>
            <a:pPr>
              <a:buNone/>
            </a:pPr>
            <a:r>
              <a:rPr lang="bg-BG" dirty="0" smtClean="0"/>
              <a:t>    поставени към мен?</a:t>
            </a:r>
          </a:p>
          <a:p>
            <a:pPr>
              <a:buNone/>
            </a:pPr>
            <a:endParaRPr lang="bg-BG" dirty="0" smtClean="0"/>
          </a:p>
          <a:p>
            <a:r>
              <a:rPr lang="bg-BG" dirty="0" smtClean="0"/>
              <a:t>Имитация на дейност или Щраусово </a:t>
            </a:r>
          </a:p>
          <a:p>
            <a:pPr>
              <a:buNone/>
            </a:pPr>
            <a:r>
              <a:rPr lang="bg-BG" dirty="0" smtClean="0"/>
              <a:t>    поведение не е ли решение?</a:t>
            </a:r>
            <a:endParaRPr lang="bg-BG" dirty="0"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>
            <a:normAutofit fontScale="90000"/>
          </a:bodyPr>
          <a:lstStyle/>
          <a:p>
            <a:r>
              <a:rPr lang="bg-BG" dirty="0" smtClean="0"/>
              <a:t>Има  ли  отговор  </a:t>
            </a:r>
            <a:br>
              <a:rPr lang="bg-BG" dirty="0" smtClean="0"/>
            </a:br>
            <a:r>
              <a:rPr lang="bg-BG" dirty="0" smtClean="0"/>
              <a:t> в БГ - право?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b="1" dirty="0" smtClean="0">
                <a:ea typeface="Calibri"/>
                <a:cs typeface="Times New Roman"/>
              </a:rPr>
              <a:t>     Проф.  Дарина Зиновиева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bg-BG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i="1" dirty="0" err="1" smtClean="0">
                <a:ea typeface="Calibri"/>
                <a:cs typeface="Times New Roman"/>
              </a:rPr>
              <a:t>Закон</a:t>
            </a:r>
            <a:r>
              <a:rPr lang="en-US" b="1" i="1" dirty="0" smtClean="0"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ea typeface="Calibri"/>
                <a:cs typeface="Times New Roman"/>
              </a:rPr>
              <a:t>за</a:t>
            </a:r>
            <a:r>
              <a:rPr lang="en-US" b="1" i="1" dirty="0" smtClean="0"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ea typeface="Calibri"/>
                <a:cs typeface="Times New Roman"/>
              </a:rPr>
              <a:t>здравето</a:t>
            </a:r>
            <a:r>
              <a:rPr lang="en-US" b="1" i="1" dirty="0" smtClean="0">
                <a:ea typeface="Calibri"/>
                <a:cs typeface="Times New Roman"/>
              </a:rPr>
              <a:t> - </a:t>
            </a:r>
            <a:r>
              <a:rPr lang="en-US" b="1" i="1" dirty="0" err="1" smtClean="0">
                <a:ea typeface="Calibri"/>
                <a:cs typeface="Times New Roman"/>
              </a:rPr>
              <a:t>Чл</a:t>
            </a:r>
            <a:r>
              <a:rPr lang="en-US" b="1" i="1" dirty="0" smtClean="0">
                <a:ea typeface="Calibri"/>
                <a:cs typeface="Times New Roman"/>
              </a:rPr>
              <a:t>. 97. </a:t>
            </a:r>
            <a:r>
              <a:rPr lang="en-US" b="1" i="1" dirty="0" err="1" smtClean="0">
                <a:ea typeface="Calibri"/>
                <a:cs typeface="Times New Roman"/>
              </a:rPr>
              <a:t>На</a:t>
            </a:r>
            <a:r>
              <a:rPr lang="en-US" b="1" i="1" dirty="0" smtClean="0"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ea typeface="Calibri"/>
                <a:cs typeface="Times New Roman"/>
              </a:rPr>
              <a:t>територията</a:t>
            </a:r>
            <a:r>
              <a:rPr lang="en-US" b="1" i="1" dirty="0" smtClean="0"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ea typeface="Calibri"/>
                <a:cs typeface="Times New Roman"/>
              </a:rPr>
              <a:t>на</a:t>
            </a:r>
            <a:r>
              <a:rPr lang="en-US" b="1" i="1" dirty="0" smtClean="0"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ea typeface="Calibri"/>
                <a:cs typeface="Times New Roman"/>
              </a:rPr>
              <a:t>Република</a:t>
            </a:r>
            <a:r>
              <a:rPr lang="en-US" b="1" i="1" dirty="0" smtClean="0"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ea typeface="Calibri"/>
                <a:cs typeface="Times New Roman"/>
              </a:rPr>
              <a:t>България</a:t>
            </a:r>
            <a:r>
              <a:rPr lang="en-US" b="1" i="1" dirty="0" smtClean="0"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ea typeface="Calibri"/>
                <a:cs typeface="Times New Roman"/>
              </a:rPr>
              <a:t>не</a:t>
            </a:r>
            <a:r>
              <a:rPr lang="en-US" b="1" i="1" dirty="0" smtClean="0"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ea typeface="Calibri"/>
                <a:cs typeface="Times New Roman"/>
              </a:rPr>
              <a:t>се</a:t>
            </a:r>
            <a:r>
              <a:rPr lang="en-US" b="1" i="1" dirty="0" smtClean="0"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ea typeface="Calibri"/>
                <a:cs typeface="Times New Roman"/>
              </a:rPr>
              <a:t>прилага</a:t>
            </a:r>
            <a:r>
              <a:rPr lang="en-US" b="1" i="1" dirty="0" smtClean="0"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ea typeface="Calibri"/>
                <a:cs typeface="Times New Roman"/>
              </a:rPr>
              <a:t>евтаназия</a:t>
            </a:r>
            <a:r>
              <a:rPr lang="en-US" b="1" i="1" dirty="0" smtClean="0">
                <a:ea typeface="Calibri"/>
                <a:cs typeface="Times New Roman"/>
              </a:rPr>
              <a:t>.</a:t>
            </a:r>
            <a:endParaRPr lang="bg-BG" b="1" i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bg-BG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i="1" dirty="0">
                <a:ea typeface="Calibri"/>
                <a:cs typeface="Times New Roman"/>
              </a:rPr>
              <a:t>Т</a:t>
            </a:r>
            <a:r>
              <a:rPr lang="en-US" i="1" dirty="0" err="1" smtClean="0">
                <a:ea typeface="Calibri"/>
                <a:cs typeface="Times New Roman"/>
              </a:rPr>
              <a:t>ова</a:t>
            </a:r>
            <a:r>
              <a:rPr lang="en-US" i="1" dirty="0" smtClean="0">
                <a:ea typeface="Calibri"/>
                <a:cs typeface="Times New Roman"/>
              </a:rPr>
              <a:t> </a:t>
            </a:r>
            <a:r>
              <a:rPr lang="en-US" i="1" dirty="0" err="1">
                <a:ea typeface="Calibri"/>
                <a:cs typeface="Times New Roman"/>
              </a:rPr>
              <a:t>се</a:t>
            </a:r>
            <a:r>
              <a:rPr lang="en-US" i="1" dirty="0">
                <a:ea typeface="Calibri"/>
                <a:cs typeface="Times New Roman"/>
              </a:rPr>
              <a:t> </a:t>
            </a:r>
            <a:r>
              <a:rPr lang="en-US" i="1" dirty="0" err="1">
                <a:ea typeface="Calibri"/>
                <a:cs typeface="Times New Roman"/>
              </a:rPr>
              <a:t>нарича</a:t>
            </a:r>
            <a:r>
              <a:rPr lang="en-US" i="1" dirty="0">
                <a:ea typeface="Calibri"/>
                <a:cs typeface="Times New Roman"/>
              </a:rPr>
              <a:t> в </a:t>
            </a:r>
            <a:r>
              <a:rPr lang="en-US" i="1" dirty="0" err="1">
                <a:ea typeface="Calibri"/>
                <a:cs typeface="Times New Roman"/>
              </a:rPr>
              <a:t>нашето</a:t>
            </a:r>
            <a:r>
              <a:rPr lang="en-US" i="1" dirty="0">
                <a:ea typeface="Calibri"/>
                <a:cs typeface="Times New Roman"/>
              </a:rPr>
              <a:t> </a:t>
            </a:r>
            <a:r>
              <a:rPr lang="en-US" i="1" dirty="0" err="1">
                <a:ea typeface="Calibri"/>
                <a:cs typeface="Times New Roman"/>
              </a:rPr>
              <a:t>право</a:t>
            </a:r>
            <a:r>
              <a:rPr lang="en-US" i="1" dirty="0">
                <a:ea typeface="Calibri"/>
                <a:cs typeface="Times New Roman"/>
              </a:rPr>
              <a:t> </a:t>
            </a:r>
            <a:r>
              <a:rPr lang="en-US" b="1" i="1" dirty="0">
                <a:ea typeface="Calibri"/>
                <a:cs typeface="Times New Roman"/>
              </a:rPr>
              <a:t>„</a:t>
            </a:r>
            <a:r>
              <a:rPr lang="en-US" b="1" i="1" dirty="0" err="1">
                <a:ea typeface="Calibri"/>
                <a:cs typeface="Times New Roman"/>
              </a:rPr>
              <a:t>пасивна</a:t>
            </a:r>
            <a:r>
              <a:rPr lang="en-US" b="1" i="1" dirty="0">
                <a:ea typeface="Calibri"/>
                <a:cs typeface="Times New Roman"/>
              </a:rPr>
              <a:t> </a:t>
            </a:r>
            <a:r>
              <a:rPr lang="en-US" b="1" i="1" dirty="0" err="1">
                <a:ea typeface="Calibri"/>
                <a:cs typeface="Times New Roman"/>
              </a:rPr>
              <a:t>евтаназия</a:t>
            </a:r>
            <a:r>
              <a:rPr lang="en-US" b="1" i="1" dirty="0">
                <a:ea typeface="Calibri"/>
                <a:cs typeface="Times New Roman"/>
              </a:rPr>
              <a:t>”. </a:t>
            </a:r>
            <a:r>
              <a:rPr lang="en-US" i="1" dirty="0" err="1">
                <a:ea typeface="Calibri"/>
                <a:cs typeface="Times New Roman"/>
              </a:rPr>
              <a:t>Според</a:t>
            </a:r>
            <a:r>
              <a:rPr lang="en-US" i="1" dirty="0">
                <a:ea typeface="Calibri"/>
                <a:cs typeface="Times New Roman"/>
              </a:rPr>
              <a:t>  </a:t>
            </a:r>
            <a:r>
              <a:rPr lang="en-US" i="1" dirty="0" err="1">
                <a:ea typeface="Calibri"/>
                <a:cs typeface="Times New Roman"/>
              </a:rPr>
              <a:t>Закона</a:t>
            </a:r>
            <a:r>
              <a:rPr lang="en-US" i="1" dirty="0">
                <a:ea typeface="Calibri"/>
                <a:cs typeface="Times New Roman"/>
              </a:rPr>
              <a:t> </a:t>
            </a:r>
            <a:r>
              <a:rPr lang="en-US" i="1" dirty="0" err="1">
                <a:ea typeface="Calibri"/>
                <a:cs typeface="Times New Roman"/>
              </a:rPr>
              <a:t>за</a:t>
            </a:r>
            <a:r>
              <a:rPr lang="en-US" i="1" dirty="0">
                <a:ea typeface="Calibri"/>
                <a:cs typeface="Times New Roman"/>
              </a:rPr>
              <a:t> </a:t>
            </a:r>
            <a:r>
              <a:rPr lang="en-US" i="1" dirty="0" err="1">
                <a:ea typeface="Calibri"/>
                <a:cs typeface="Times New Roman"/>
              </a:rPr>
              <a:t>здравето</a:t>
            </a:r>
            <a:r>
              <a:rPr lang="en-US" i="1" dirty="0">
                <a:ea typeface="Calibri"/>
                <a:cs typeface="Times New Roman"/>
              </a:rPr>
              <a:t> </a:t>
            </a:r>
            <a:r>
              <a:rPr lang="en-US" i="1" dirty="0" smtClean="0">
                <a:ea typeface="Calibri"/>
                <a:cs typeface="Times New Roman"/>
              </a:rPr>
              <a:t>в</a:t>
            </a:r>
            <a:r>
              <a:rPr lang="bg-BG" i="1" dirty="0" smtClean="0">
                <a:ea typeface="Calibri"/>
                <a:cs typeface="Times New Roman"/>
              </a:rPr>
              <a:t> Р</a:t>
            </a:r>
            <a:r>
              <a:rPr lang="en-US" i="1" dirty="0" smtClean="0">
                <a:ea typeface="Calibri"/>
                <a:cs typeface="Times New Roman"/>
              </a:rPr>
              <a:t> Б</a:t>
            </a:r>
            <a:r>
              <a:rPr lang="bg-BG" i="1" dirty="0" smtClean="0">
                <a:ea typeface="Calibri"/>
                <a:cs typeface="Times New Roman"/>
              </a:rPr>
              <a:t>ългария</a:t>
            </a:r>
            <a:r>
              <a:rPr lang="en-US" i="1" dirty="0" smtClean="0">
                <a:ea typeface="Calibri"/>
                <a:cs typeface="Times New Roman"/>
              </a:rPr>
              <a:t> </a:t>
            </a:r>
            <a:r>
              <a:rPr lang="en-US" i="1" dirty="0" err="1">
                <a:ea typeface="Calibri"/>
                <a:cs typeface="Times New Roman"/>
              </a:rPr>
              <a:t>евтаназията</a:t>
            </a:r>
            <a:r>
              <a:rPr lang="en-US" i="1" dirty="0">
                <a:ea typeface="Calibri"/>
                <a:cs typeface="Times New Roman"/>
              </a:rPr>
              <a:t> е </a:t>
            </a:r>
            <a:r>
              <a:rPr lang="en-US" i="1" dirty="0" err="1">
                <a:ea typeface="Calibri"/>
                <a:cs typeface="Times New Roman"/>
              </a:rPr>
              <a:t>забранена</a:t>
            </a:r>
            <a:r>
              <a:rPr lang="en-US" i="1" dirty="0">
                <a:ea typeface="Calibri"/>
                <a:cs typeface="Times New Roman"/>
              </a:rPr>
              <a:t>. </a:t>
            </a:r>
            <a:r>
              <a:rPr lang="en-US" i="1" dirty="0" err="1">
                <a:ea typeface="Calibri"/>
                <a:cs typeface="Times New Roman"/>
              </a:rPr>
              <a:t>Не</a:t>
            </a:r>
            <a:r>
              <a:rPr lang="en-US" i="1" dirty="0">
                <a:ea typeface="Calibri"/>
                <a:cs typeface="Times New Roman"/>
              </a:rPr>
              <a:t> </a:t>
            </a:r>
            <a:r>
              <a:rPr lang="en-US" i="1" dirty="0" err="1">
                <a:ea typeface="Calibri"/>
                <a:cs typeface="Times New Roman"/>
              </a:rPr>
              <a:t>се</a:t>
            </a:r>
            <a:r>
              <a:rPr lang="en-US" i="1" dirty="0">
                <a:ea typeface="Calibri"/>
                <a:cs typeface="Times New Roman"/>
              </a:rPr>
              <a:t> </a:t>
            </a:r>
            <a:r>
              <a:rPr lang="en-US" i="1" dirty="0" err="1">
                <a:ea typeface="Calibri"/>
                <a:cs typeface="Times New Roman"/>
              </a:rPr>
              <a:t>уточнява</a:t>
            </a:r>
            <a:r>
              <a:rPr lang="en-US" i="1" dirty="0">
                <a:ea typeface="Calibri"/>
                <a:cs typeface="Times New Roman"/>
              </a:rPr>
              <a:t> </a:t>
            </a:r>
            <a:r>
              <a:rPr lang="en-US" i="1" dirty="0" err="1">
                <a:ea typeface="Calibri"/>
                <a:cs typeface="Times New Roman"/>
              </a:rPr>
              <a:t>формата</a:t>
            </a:r>
            <a:r>
              <a:rPr lang="en-US" i="1" dirty="0">
                <a:ea typeface="Calibri"/>
                <a:cs typeface="Times New Roman"/>
              </a:rPr>
              <a:t> й. </a:t>
            </a:r>
            <a:r>
              <a:rPr lang="en-US" i="1" dirty="0" err="1">
                <a:ea typeface="Calibri"/>
                <a:cs typeface="Times New Roman"/>
              </a:rPr>
              <a:t>Следователно</a:t>
            </a:r>
            <a:r>
              <a:rPr lang="en-US" i="1" dirty="0">
                <a:ea typeface="Calibri"/>
                <a:cs typeface="Times New Roman"/>
              </a:rPr>
              <a:t> </a:t>
            </a:r>
            <a:r>
              <a:rPr lang="en-US" b="1" i="1" dirty="0" err="1">
                <a:ea typeface="Calibri"/>
                <a:cs typeface="Times New Roman"/>
              </a:rPr>
              <a:t>всеки</a:t>
            </a:r>
            <a:r>
              <a:rPr lang="en-US" b="1" i="1" dirty="0">
                <a:ea typeface="Calibri"/>
                <a:cs typeface="Times New Roman"/>
              </a:rPr>
              <a:t> </a:t>
            </a:r>
            <a:r>
              <a:rPr lang="en-US" b="1" i="1" dirty="0" err="1">
                <a:ea typeface="Calibri"/>
                <a:cs typeface="Times New Roman"/>
              </a:rPr>
              <a:t>вид</a:t>
            </a:r>
            <a:r>
              <a:rPr lang="en-US" b="1" i="1" dirty="0">
                <a:ea typeface="Calibri"/>
                <a:cs typeface="Times New Roman"/>
              </a:rPr>
              <a:t> </a:t>
            </a:r>
            <a:r>
              <a:rPr lang="en-US" b="1" i="1" dirty="0" err="1">
                <a:ea typeface="Calibri"/>
                <a:cs typeface="Times New Roman"/>
              </a:rPr>
              <a:t>евтаназия</a:t>
            </a:r>
            <a:r>
              <a:rPr lang="en-US" b="1" i="1" dirty="0">
                <a:ea typeface="Calibri"/>
                <a:cs typeface="Times New Roman"/>
              </a:rPr>
              <a:t> е </a:t>
            </a:r>
            <a:r>
              <a:rPr lang="en-US" b="1" i="1" dirty="0" err="1" smtClean="0">
                <a:ea typeface="Calibri"/>
                <a:cs typeface="Times New Roman"/>
              </a:rPr>
              <a:t>забранена</a:t>
            </a:r>
            <a:r>
              <a:rPr lang="bg-BG" i="1" dirty="0" smtClean="0">
                <a:ea typeface="Calibri"/>
                <a:cs typeface="Times New Roman"/>
              </a:rPr>
              <a:t> </a:t>
            </a:r>
            <a:r>
              <a:rPr lang="en-US" i="1" dirty="0" smtClean="0">
                <a:ea typeface="Calibri"/>
                <a:cs typeface="Times New Roman"/>
              </a:rPr>
              <a:t>- </a:t>
            </a:r>
            <a:r>
              <a:rPr lang="en-US" i="1" dirty="0" err="1">
                <a:ea typeface="Calibri"/>
                <a:cs typeface="Times New Roman"/>
              </a:rPr>
              <a:t>както</a:t>
            </a:r>
            <a:r>
              <a:rPr lang="en-US" i="1" dirty="0">
                <a:ea typeface="Calibri"/>
                <a:cs typeface="Times New Roman"/>
              </a:rPr>
              <a:t> </a:t>
            </a:r>
            <a:r>
              <a:rPr lang="en-US" i="1" dirty="0" err="1" smtClean="0">
                <a:ea typeface="Calibri"/>
                <a:cs typeface="Times New Roman"/>
              </a:rPr>
              <a:t>активната</a:t>
            </a:r>
            <a:r>
              <a:rPr lang="bg-BG" i="1" dirty="0" smtClean="0">
                <a:ea typeface="Calibri"/>
                <a:cs typeface="Times New Roman"/>
              </a:rPr>
              <a:t> </a:t>
            </a:r>
            <a:r>
              <a:rPr lang="en-US" i="1" dirty="0" smtClean="0">
                <a:ea typeface="Calibri"/>
                <a:cs typeface="Times New Roman"/>
              </a:rPr>
              <a:t>- </a:t>
            </a:r>
            <a:r>
              <a:rPr lang="en-US" i="1" dirty="0">
                <a:ea typeface="Calibri"/>
                <a:cs typeface="Times New Roman"/>
              </a:rPr>
              <a:t>с </a:t>
            </a:r>
            <a:r>
              <a:rPr lang="en-US" i="1" dirty="0" err="1">
                <a:ea typeface="Calibri"/>
                <a:cs typeface="Times New Roman"/>
              </a:rPr>
              <a:t>вкарване</a:t>
            </a:r>
            <a:r>
              <a:rPr lang="en-US" i="1" dirty="0">
                <a:ea typeface="Calibri"/>
                <a:cs typeface="Times New Roman"/>
              </a:rPr>
              <a:t> в </a:t>
            </a:r>
            <a:r>
              <a:rPr lang="en-US" i="1" dirty="0" err="1">
                <a:ea typeface="Calibri"/>
                <a:cs typeface="Times New Roman"/>
              </a:rPr>
              <a:t>организма</a:t>
            </a:r>
            <a:r>
              <a:rPr lang="en-US" i="1" dirty="0">
                <a:ea typeface="Calibri"/>
                <a:cs typeface="Times New Roman"/>
              </a:rPr>
              <a:t> </a:t>
            </a:r>
            <a:r>
              <a:rPr lang="en-US" i="1" dirty="0" err="1">
                <a:ea typeface="Calibri"/>
                <a:cs typeface="Times New Roman"/>
              </a:rPr>
              <a:t>на</a:t>
            </a:r>
            <a:r>
              <a:rPr lang="en-US" i="1" dirty="0">
                <a:ea typeface="Calibri"/>
                <a:cs typeface="Times New Roman"/>
              </a:rPr>
              <a:t> </a:t>
            </a:r>
            <a:r>
              <a:rPr lang="en-US" i="1" dirty="0" err="1">
                <a:ea typeface="Calibri"/>
                <a:cs typeface="Times New Roman"/>
              </a:rPr>
              <a:t>вещество</a:t>
            </a:r>
            <a:r>
              <a:rPr lang="en-US" i="1" dirty="0">
                <a:ea typeface="Calibri"/>
                <a:cs typeface="Times New Roman"/>
              </a:rPr>
              <a:t>, </a:t>
            </a:r>
            <a:r>
              <a:rPr lang="en-US" i="1" dirty="0" err="1">
                <a:ea typeface="Calibri"/>
                <a:cs typeface="Times New Roman"/>
              </a:rPr>
              <a:t>водещо</a:t>
            </a:r>
            <a:r>
              <a:rPr lang="en-US" i="1" dirty="0">
                <a:ea typeface="Calibri"/>
                <a:cs typeface="Times New Roman"/>
              </a:rPr>
              <a:t> </a:t>
            </a:r>
            <a:r>
              <a:rPr lang="en-US" i="1" dirty="0" err="1">
                <a:ea typeface="Calibri"/>
                <a:cs typeface="Times New Roman"/>
              </a:rPr>
              <a:t>до</a:t>
            </a:r>
            <a:r>
              <a:rPr lang="en-US" i="1" dirty="0">
                <a:ea typeface="Calibri"/>
                <a:cs typeface="Times New Roman"/>
              </a:rPr>
              <a:t> </a:t>
            </a:r>
            <a:r>
              <a:rPr lang="en-US" i="1" dirty="0" err="1">
                <a:ea typeface="Calibri"/>
                <a:cs typeface="Times New Roman"/>
              </a:rPr>
              <a:t>летален</a:t>
            </a:r>
            <a:r>
              <a:rPr lang="en-US" i="1" dirty="0">
                <a:ea typeface="Calibri"/>
                <a:cs typeface="Times New Roman"/>
              </a:rPr>
              <a:t> </a:t>
            </a:r>
            <a:r>
              <a:rPr lang="en-US" i="1" dirty="0" err="1">
                <a:ea typeface="Calibri"/>
                <a:cs typeface="Times New Roman"/>
              </a:rPr>
              <a:t>изход</a:t>
            </a:r>
            <a:r>
              <a:rPr lang="en-US" i="1" dirty="0">
                <a:ea typeface="Calibri"/>
                <a:cs typeface="Times New Roman"/>
              </a:rPr>
              <a:t>, </a:t>
            </a:r>
            <a:r>
              <a:rPr lang="en-US" i="1" dirty="0" err="1">
                <a:ea typeface="Calibri"/>
                <a:cs typeface="Times New Roman"/>
              </a:rPr>
              <a:t>така</a:t>
            </a:r>
            <a:r>
              <a:rPr lang="en-US" i="1" dirty="0">
                <a:ea typeface="Calibri"/>
                <a:cs typeface="Times New Roman"/>
              </a:rPr>
              <a:t> и </a:t>
            </a:r>
            <a:r>
              <a:rPr lang="en-US" i="1" dirty="0" err="1" smtClean="0">
                <a:ea typeface="Calibri"/>
                <a:cs typeface="Times New Roman"/>
              </a:rPr>
              <a:t>пасивната</a:t>
            </a:r>
            <a:r>
              <a:rPr lang="bg-BG" i="1" dirty="0" smtClean="0">
                <a:ea typeface="Calibri"/>
                <a:cs typeface="Times New Roman"/>
              </a:rPr>
              <a:t> </a:t>
            </a:r>
            <a:r>
              <a:rPr lang="en-US" i="1" dirty="0" smtClean="0">
                <a:ea typeface="Calibri"/>
                <a:cs typeface="Times New Roman"/>
              </a:rPr>
              <a:t>– </a:t>
            </a:r>
            <a:r>
              <a:rPr lang="en-US" i="1" dirty="0" err="1" smtClean="0">
                <a:ea typeface="Calibri"/>
                <a:cs typeface="Times New Roman"/>
              </a:rPr>
              <a:t>спира</a:t>
            </a:r>
            <a:r>
              <a:rPr lang="bg-BG" i="1" dirty="0" smtClean="0">
                <a:ea typeface="Calibri"/>
                <a:cs typeface="Times New Roman"/>
              </a:rPr>
              <a:t>не на</a:t>
            </a:r>
            <a:r>
              <a:rPr lang="en-US" i="1" dirty="0" smtClean="0">
                <a:ea typeface="Calibri"/>
                <a:cs typeface="Times New Roman"/>
              </a:rPr>
              <a:t> </a:t>
            </a:r>
            <a:r>
              <a:rPr lang="en-US" i="1" dirty="0" err="1">
                <a:ea typeface="Calibri"/>
                <a:cs typeface="Times New Roman"/>
              </a:rPr>
              <a:t>животоподдържащата</a:t>
            </a:r>
            <a:r>
              <a:rPr lang="en-US" i="1" dirty="0">
                <a:ea typeface="Calibri"/>
                <a:cs typeface="Times New Roman"/>
              </a:rPr>
              <a:t> </a:t>
            </a:r>
            <a:r>
              <a:rPr lang="en-US" i="1" dirty="0" err="1">
                <a:ea typeface="Calibri"/>
                <a:cs typeface="Times New Roman"/>
              </a:rPr>
              <a:t>апаратура</a:t>
            </a:r>
            <a:r>
              <a:rPr lang="en-US" i="1" dirty="0">
                <a:ea typeface="Calibri"/>
                <a:cs typeface="Times New Roman"/>
              </a:rPr>
              <a:t>.  </a:t>
            </a:r>
            <a:endParaRPr lang="bg-BG" i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bg-BG" i="1" dirty="0">
              <a:ea typeface="Calibri"/>
              <a:cs typeface="Times New Roman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421239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bg-BG" dirty="0" smtClean="0"/>
              <a:t>УТОЧНЕНИЕ  ПРИ  ДОНОРИ  с  МС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688632"/>
          </a:xfrm>
        </p:spPr>
        <p:txBody>
          <a:bodyPr>
            <a:normAutofit/>
          </a:bodyPr>
          <a:lstStyle/>
          <a:p>
            <a:r>
              <a:rPr lang="bg-BG" dirty="0" smtClean="0"/>
              <a:t>Донорът  е  починал  пациент, тъй като според  наредба 14, пациент е починал  при  окончателно  спиране  на  сърцето  или  при  окончателна  и  невъзвратима липса  на   цялостна  мозъчна  функция</a:t>
            </a:r>
          </a:p>
          <a:p>
            <a:endParaRPr lang="bg-BG" dirty="0" smtClean="0"/>
          </a:p>
          <a:p>
            <a:r>
              <a:rPr lang="bg-BG" dirty="0" smtClean="0"/>
              <a:t>Продължаване  на  реанимационните  мероприятия  се  осъществява само  ако  се  предвижда  донорство  или  се  касае  за  бременна жена, с оглед износване  на  плода.</a:t>
            </a:r>
          </a:p>
        </p:txBody>
      </p:sp>
    </p:spTree>
    <p:extLst>
      <p:ext uri="{BB962C8B-B14F-4D97-AF65-F5344CB8AC3E}">
        <p14:creationId xmlns:p14="http://schemas.microsoft.com/office/powerpoint/2010/main" val="2470176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316835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bg-BG" sz="54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bg-BG" sz="54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bg-BG" sz="5400" dirty="0" smtClean="0">
                <a:solidFill>
                  <a:prstClr val="black"/>
                </a:solidFill>
                <a:ea typeface="+mn-ea"/>
                <a:cs typeface="+mn-cs"/>
              </a:rPr>
              <a:t>Какво  </a:t>
            </a:r>
            <a:r>
              <a:rPr lang="bg-BG" sz="5400" dirty="0">
                <a:solidFill>
                  <a:prstClr val="black"/>
                </a:solidFill>
                <a:ea typeface="+mn-ea"/>
                <a:cs typeface="+mn-cs"/>
              </a:rPr>
              <a:t>се  случва  ако  не  се  развие  донорска  ситуация  или  плодът  загине???</a:t>
            </a:r>
            <a:br>
              <a:rPr lang="bg-BG" sz="5400" dirty="0">
                <a:solidFill>
                  <a:prstClr val="black"/>
                </a:solidFill>
                <a:ea typeface="+mn-ea"/>
                <a:cs typeface="+mn-cs"/>
              </a:rPr>
            </a:br>
            <a:endParaRPr lang="bg-BG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684165"/>
            <a:ext cx="8856984" cy="3129211"/>
          </a:xfrm>
        </p:spPr>
        <p:txBody>
          <a:bodyPr>
            <a:normAutofit/>
          </a:bodyPr>
          <a:lstStyle/>
          <a:p>
            <a:r>
              <a:rPr lang="bg-BG" dirty="0" smtClean="0"/>
              <a:t>Спираме  ли  респиратора, преди  спиране  на  сърцето?</a:t>
            </a:r>
          </a:p>
          <a:p>
            <a:r>
              <a:rPr lang="bg-BG" dirty="0" smtClean="0"/>
              <a:t>Спираме  ли  терапията?</a:t>
            </a:r>
          </a:p>
          <a:p>
            <a:r>
              <a:rPr lang="bg-BG" dirty="0" smtClean="0"/>
              <a:t>Какво означава т.н. </a:t>
            </a:r>
            <a:r>
              <a:rPr lang="en-US" dirty="0" smtClean="0"/>
              <a:t>“</a:t>
            </a:r>
            <a:r>
              <a:rPr lang="en-US" dirty="0" err="1" smtClean="0"/>
              <a:t>therapia</a:t>
            </a:r>
            <a:r>
              <a:rPr lang="en-US" dirty="0" smtClean="0"/>
              <a:t> minima”</a:t>
            </a:r>
          </a:p>
          <a:p>
            <a:r>
              <a:rPr lang="bg-BG" dirty="0" smtClean="0"/>
              <a:t>Какво означава </a:t>
            </a:r>
            <a:r>
              <a:rPr lang="en-US" dirty="0" smtClean="0"/>
              <a:t> “futile care”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755181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t">
  <a:themeElements>
    <a:clrScheme name="Slit 2">
      <a:dk1>
        <a:srgbClr val="674E2F"/>
      </a:dk1>
      <a:lt1>
        <a:srgbClr val="FFFFFF"/>
      </a:lt1>
      <a:dk2>
        <a:srgbClr val="533F27"/>
      </a:dk2>
      <a:lt2>
        <a:srgbClr val="D8B274"/>
      </a:lt2>
      <a:accent1>
        <a:srgbClr val="CC9900"/>
      </a:accent1>
      <a:accent2>
        <a:srgbClr val="8F5F2F"/>
      </a:accent2>
      <a:accent3>
        <a:srgbClr val="B3AFAC"/>
      </a:accent3>
      <a:accent4>
        <a:srgbClr val="DADADA"/>
      </a:accent4>
      <a:accent5>
        <a:srgbClr val="E2CAAA"/>
      </a:accent5>
      <a:accent6>
        <a:srgbClr val="81552A"/>
      </a:accent6>
      <a:hlink>
        <a:srgbClr val="FFCC00"/>
      </a:hlink>
      <a:folHlink>
        <a:srgbClr val="FFFFCC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eption personnalisée">
  <a:themeElements>
    <a:clrScheme name="Conception personnalisée 1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9690C4"/>
      </a:accent1>
      <a:accent2>
        <a:srgbClr val="ED5B43"/>
      </a:accent2>
      <a:accent3>
        <a:srgbClr val="FFFFFF"/>
      </a:accent3>
      <a:accent4>
        <a:srgbClr val="39397C"/>
      </a:accent4>
      <a:accent5>
        <a:srgbClr val="C9C6DE"/>
      </a:accent5>
      <a:accent6>
        <a:srgbClr val="D7523C"/>
      </a:accent6>
      <a:hlink>
        <a:srgbClr val="751D1F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1036</Words>
  <Application>Microsoft Office PowerPoint</Application>
  <PresentationFormat>On-screen Show (4:3)</PresentationFormat>
  <Paragraphs>214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Office Theme</vt:lpstr>
      <vt:lpstr>Slit</vt:lpstr>
      <vt:lpstr>Conception personnalisée</vt:lpstr>
      <vt:lpstr>Cliff</vt:lpstr>
      <vt:lpstr>1_Office Theme</vt:lpstr>
      <vt:lpstr>2_Office Theme</vt:lpstr>
      <vt:lpstr>Bitmap Image</vt:lpstr>
      <vt:lpstr>Do Not Resuscitate    някои отговори  на (не)поставени въпроси  </vt:lpstr>
      <vt:lpstr>РАЗМИСЛИ  БЕЗ  СТРАСТИ...</vt:lpstr>
      <vt:lpstr>ЗАЩО  тази  ТЕМА </vt:lpstr>
      <vt:lpstr>...и още...</vt:lpstr>
      <vt:lpstr>(Аз) имам въпроси</vt:lpstr>
      <vt:lpstr>ВЪПРОСИ...</vt:lpstr>
      <vt:lpstr>Има  ли  отговор    в БГ - право?</vt:lpstr>
      <vt:lpstr>УТОЧНЕНИЕ  ПРИ  ДОНОРИ  с  МС</vt:lpstr>
      <vt:lpstr> Какво  се  случва  ако  не  се  развие  донорска  ситуация  или  плодът  загине??? </vt:lpstr>
      <vt:lpstr>ПРОБЛЕМНИ  СЛУЧАИ</vt:lpstr>
      <vt:lpstr>Закон за здравето</vt:lpstr>
      <vt:lpstr>БГ  СТАНДАРТ “Анестезия  и  Интензивно лечение”</vt:lpstr>
      <vt:lpstr>В. Организация на работата</vt:lpstr>
      <vt:lpstr>БГ СТАНДАРТ “ПАЛИАТИВНИ ГРИЖИ”</vt:lpstr>
      <vt:lpstr>БГ  ЛЕКАР...</vt:lpstr>
      <vt:lpstr>ТОЛКОВА. </vt:lpstr>
      <vt:lpstr>ЗАПИТВАНИЯ</vt:lpstr>
      <vt:lpstr>ЕВРОПА</vt:lpstr>
      <vt:lpstr>Етични аспекти на решенията в края на живота</vt:lpstr>
      <vt:lpstr>КЛЮЧОВИ  ЕТИЧНИ  ПРИНЦИПИ</vt:lpstr>
      <vt:lpstr>АВТОНОМНОСТ</vt:lpstr>
      <vt:lpstr>ПОЛЗА</vt:lpstr>
      <vt:lpstr>НЕУВРЕЖДАНЕ</vt:lpstr>
      <vt:lpstr>СПРАВЕДЛИВОСТ</vt:lpstr>
      <vt:lpstr>КОГА ДА СЕ ЗАПОЧВА  И КОГА  ДА СЕ  СПИРА  РЕСУСЦИТАЦИЯТА</vt:lpstr>
      <vt:lpstr>КОЙ  РЕШАВА  ДА  НЕ  СЕ  ЗАПОЧВА  РЕСУСЦИТАЦИЯ ?</vt:lpstr>
      <vt:lpstr>ГЕРМАНИЯ Университетска клиника, Дортмунд</vt:lpstr>
      <vt:lpstr>ВЕЛИКОБРИТАНИЯ</vt:lpstr>
      <vt:lpstr>PowerPoint Presentation</vt:lpstr>
      <vt:lpstr>ХОЛАНДИЯ</vt:lpstr>
      <vt:lpstr>PowerPoint Presentation</vt:lpstr>
      <vt:lpstr>PowerPoint Presentation</vt:lpstr>
      <vt:lpstr>Do Not Resuscitate    ЛИПСВАТ отговори  на (не)поставени въпроси  </vt:lpstr>
      <vt:lpstr>TATOO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Not Resuscitate    някои отговори  на (не)поставени въпроси</dc:title>
  <dc:creator>hp</dc:creator>
  <cp:lastModifiedBy>Ilieva</cp:lastModifiedBy>
  <cp:revision>74</cp:revision>
  <dcterms:created xsi:type="dcterms:W3CDTF">2013-10-20T16:03:58Z</dcterms:created>
  <dcterms:modified xsi:type="dcterms:W3CDTF">2014-02-07T15:50:59Z</dcterms:modified>
</cp:coreProperties>
</file>