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6" r:id="rId3"/>
  </p:sldMasterIdLst>
  <p:notesMasterIdLst>
    <p:notesMasterId r:id="rId16"/>
  </p:notes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A3D1"/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F1F22-F4F5-429E-B147-38C26539E1F6}" type="datetimeFigureOut">
              <a:rPr lang="bg-BG" smtClean="0"/>
              <a:t>18.2.2019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D51EF-E707-4485-8EFE-60AD945F196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21902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40F151-5934-4ACA-9671-BFD8EE9468A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59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11BF29-678D-419E-9898-5BEE99AABE6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5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88E479-63FE-40C1-A38C-AD858CD87BB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5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B90F0F-D2EE-4FB8-AB29-431A436A3EF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65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E06CA0-7319-406F-94C7-80B33AD459F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09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2DFE1-B814-4BB3-9684-6DF2C0A816F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97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569FBD-A065-4601-9383-DBFCB91ABCB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76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B7F143-747C-4DE4-AC37-76B01CF3E31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3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BE76E4-A576-45A4-93C2-2029424C5B5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43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E87B82-B55B-46C2-9970-DC67F9BD76D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13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A55E00-5C17-4C03-B011-5E752DF3534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85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bg-BG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07D7CD-5785-44CA-B82C-2DD1B94DA59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86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bg-BG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7A6507-5220-4065-87D9-BADD0E08BA3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07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2050-C315-43CE-BEDC-818464A057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69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E1631-4B89-436D-B0B2-145A2A2910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18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A0B4-F67F-4404-9461-6377D0ABC9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89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758D-3C74-42DD-86AF-B430BD7BB9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79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306BC-5789-482A-B2F6-D8067EFD27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4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2B9F7-EB83-4217-BCBE-BDF91E3601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68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0236F-FAA9-4874-90A6-709C96F7BB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27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A29D-9CD5-4FA6-BA39-41F94E4B13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87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0B2FC-C053-4A1C-887E-D1F6DF5F7E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AD3FD-3992-45D6-81EA-1AEEFD5B6A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124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182CF-D711-405C-8601-486E97BB1B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805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B9B10-0CC7-4430-B015-E905901482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1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143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1430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defTabSz="914305" fontAlgn="base">
              <a:spcBef>
                <a:spcPct val="0"/>
              </a:spcBef>
              <a:spcAft>
                <a:spcPct val="0"/>
              </a:spcAft>
              <a:defRPr/>
            </a:pPr>
            <a:fld id="{6573459F-6B21-4245-BCC5-1A0092AB603A}" type="slidenum">
              <a:rPr lang="ar-SA">
                <a:solidFill>
                  <a:srgbClr val="000000"/>
                </a:solidFill>
              </a:rPr>
              <a:pPr defTabSz="91430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5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82" indent="-22857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34" indent="-22857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87" indent="-22857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buSzPct val="80000"/>
              <a:defRPr sz="1200">
                <a:solidFill>
                  <a:schemeClr val="tx1">
                    <a:tint val="75000"/>
                  </a:schemeClr>
                </a:solidFill>
                <a:latin typeface="Batang" pitchFamily="18" charset="-127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buSzPct val="80000"/>
              <a:defRPr sz="1200">
                <a:solidFill>
                  <a:schemeClr val="tx1">
                    <a:tint val="75000"/>
                  </a:schemeClr>
                </a:solidFill>
                <a:latin typeface="Batang" pitchFamily="18" charset="-127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buSzPct val="80000"/>
              <a:defRPr sz="1200">
                <a:solidFill>
                  <a:schemeClr val="tx1">
                    <a:tint val="75000"/>
                  </a:schemeClr>
                </a:solidFill>
                <a:latin typeface="Batang" pitchFamily="18" charset="-127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0DCC42B-AA1D-48EA-BB93-371E801C1CDE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3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438400"/>
            <a:ext cx="8610600" cy="147002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g-BG" b="1" dirty="0" smtClean="0">
                <a:solidFill>
                  <a:srgbClr val="C00000"/>
                </a:solidFill>
                <a:latin typeface="Century Gothic" pitchFamily="34" charset="0"/>
              </a:rPr>
              <a:t>Злокачествени заболявания на </a:t>
            </a:r>
            <a:r>
              <a:rPr lang="bg-BG" b="1" dirty="0" smtClean="0">
                <a:solidFill>
                  <a:srgbClr val="C00000"/>
                </a:solidFill>
                <a:latin typeface="Century Gothic" pitchFamily="34" charset="0"/>
              </a:rPr>
              <a:t>кръвта</a:t>
            </a:r>
            <a:endParaRPr lang="bg-BG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g-BG" b="1" dirty="0" smtClean="0">
                <a:latin typeface="Century Gothic" pitchFamily="34" charset="0"/>
              </a:rPr>
              <a:t>Левкемии, лимфоми, миелом</a:t>
            </a:r>
            <a:endParaRPr lang="bg-BG" b="1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2341563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201613"/>
            <a:ext cx="2424112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2286000" cy="1981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2109788" cy="1981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60314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g-BG" b="1" i="1" dirty="0" smtClean="0">
                <a:solidFill>
                  <a:schemeClr val="accent4">
                    <a:lumMod val="50000"/>
                  </a:schemeClr>
                </a:solidFill>
              </a:rPr>
              <a:t>Публична лекция; Варна – 2019 г.</a:t>
            </a:r>
            <a:endParaRPr lang="bg-BG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4"/>
    </mc:Choice>
    <mc:Fallback xmlns="">
      <p:transition spd="slow" advTm="324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g-BG" sz="3200" b="1" dirty="0" smtClean="0">
                <a:solidFill>
                  <a:srgbClr val="C00000"/>
                </a:solidFill>
                <a:latin typeface="Century Gothic" pitchFamily="34" charset="0"/>
              </a:rPr>
              <a:t>Характерни отклонения при множествен миелом</a:t>
            </a:r>
            <a:endParaRPr lang="bg-BG" sz="3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1219200" cy="137167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1600200" cy="137167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447800"/>
            <a:ext cx="1676400" cy="1371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7400" y="18288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g-BG" sz="2000" b="1" dirty="0" smtClean="0">
                <a:solidFill>
                  <a:srgbClr val="7030A0"/>
                </a:solidFill>
                <a:latin typeface="Calibri" pitchFamily="34" charset="0"/>
              </a:rPr>
              <a:t>1. Костни поражения</a:t>
            </a:r>
            <a:endParaRPr lang="bg-BG" sz="20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1274763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320040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g-BG" sz="2000" b="1" dirty="0" smtClean="0">
                <a:solidFill>
                  <a:srgbClr val="7030A0"/>
                </a:solidFill>
                <a:latin typeface="Calibri" pitchFamily="34" charset="0"/>
              </a:rPr>
              <a:t>2. Повишаване на общия белтък поради напрупване на парапротеин; потискане производството на нормални антитела</a:t>
            </a:r>
            <a:endParaRPr lang="bg-BG" sz="20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24400"/>
            <a:ext cx="1789113" cy="148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4648200"/>
            <a:ext cx="563879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Calibri" pitchFamily="34" charset="0"/>
              </a:rPr>
              <a:t>3. Активиране </a:t>
            </a:r>
            <a:r>
              <a:rPr lang="ru-RU" sz="2000" b="1" dirty="0">
                <a:solidFill>
                  <a:srgbClr val="7030A0"/>
                </a:solidFill>
                <a:latin typeface="Calibri" pitchFamily="34" charset="0"/>
              </a:rPr>
              <a:t>на остеокластите от </a:t>
            </a:r>
            <a:r>
              <a:rPr lang="ru-RU" sz="2000" b="1" dirty="0" smtClean="0">
                <a:solidFill>
                  <a:srgbClr val="7030A0"/>
                </a:solidFill>
                <a:latin typeface="Calibri" pitchFamily="34" charset="0"/>
              </a:rPr>
              <a:t>миеломната тъкан и костно-мозъчната строма</a:t>
            </a:r>
            <a:endParaRPr lang="ru-RU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1484313" cy="14835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1" y="5943600"/>
            <a:ext cx="4800599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g-BG" sz="2000" b="1" dirty="0" smtClean="0">
                <a:solidFill>
                  <a:srgbClr val="7030A0"/>
                </a:solidFill>
                <a:latin typeface="Calibri" pitchFamily="34" charset="0"/>
              </a:rPr>
              <a:t>4. Миеломна нефропатия</a:t>
            </a:r>
            <a:endParaRPr lang="bg-BG" sz="2000" b="1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9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g-BG" sz="3200" b="1" dirty="0" smtClean="0">
                <a:solidFill>
                  <a:srgbClr val="C00000"/>
                </a:solidFill>
                <a:latin typeface="Century Gothic" pitchFamily="34" charset="0"/>
              </a:rPr>
              <a:t>Принципи на лечение при малигнените хемопатии</a:t>
            </a:r>
            <a:endParaRPr lang="bg-BG" sz="3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295400"/>
            <a:ext cx="8991600" cy="54476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bg-BG" b="1" dirty="0" smtClean="0"/>
              <a:t>Химиотерапия (моно- или полихимиотерапия) – директно увреждане на ДНК или части от клетъчния метаболизъм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bg-BG" b="1" dirty="0" smtClean="0"/>
              <a:t>Моноклонални антитела – таргетна терапия спрямо антиген, разположен върху повърхността на туморната клетка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bg-BG" b="1" dirty="0" smtClean="0"/>
              <a:t>Тирозин-киназни инхибитори – таргетна терапия, потискаща клетъчната пролиферация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bg-BG" b="1" dirty="0" smtClean="0"/>
              <a:t>Имуномодулиращи медикаменти </a:t>
            </a:r>
            <a:r>
              <a:rPr lang="bg-BG" b="1" dirty="0"/>
              <a:t> </a:t>
            </a:r>
            <a:r>
              <a:rPr lang="bg-BG" b="1" dirty="0" smtClean="0"/>
              <a:t>- </a:t>
            </a:r>
            <a:r>
              <a:rPr lang="ru-RU" b="1" dirty="0" smtClean="0"/>
              <a:t>потискат свързването </a:t>
            </a:r>
            <a:r>
              <a:rPr lang="ru-RU" b="1" dirty="0"/>
              <a:t>на </a:t>
            </a:r>
            <a:r>
              <a:rPr lang="ru-RU" b="1" dirty="0" smtClean="0"/>
              <a:t>туморната клетка към обкръжаващата я среда; стимулират </a:t>
            </a:r>
            <a:r>
              <a:rPr lang="ru-RU" b="1" dirty="0"/>
              <a:t>NK клетъчния имунитет и T-клетъчната </a:t>
            </a:r>
            <a:r>
              <a:rPr lang="ru-RU" b="1" dirty="0" smtClean="0"/>
              <a:t>пролиферация; инхибират патологичните цитокини и туморната ангиогенеза</a:t>
            </a:r>
            <a:endParaRPr lang="bg-BG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bg-BG" b="1" dirty="0"/>
              <a:t>Протеазомни инхибитори – потискат метаболизма на туморната клетка чрез </a:t>
            </a:r>
            <a:r>
              <a:rPr lang="bg-BG" b="1" dirty="0" smtClean="0"/>
              <a:t>инактивация </a:t>
            </a:r>
            <a:r>
              <a:rPr lang="bg-BG" b="1" dirty="0"/>
              <a:t>на </a:t>
            </a:r>
            <a:r>
              <a:rPr lang="bg-BG" b="1" dirty="0" smtClean="0"/>
              <a:t>протеазомата (</a:t>
            </a:r>
            <a:r>
              <a:rPr lang="en-US" b="1" dirty="0" smtClean="0"/>
              <a:t>NF-</a:t>
            </a:r>
            <a:r>
              <a:rPr lang="el-GR" b="1" dirty="0"/>
              <a:t>κ</a:t>
            </a:r>
            <a:r>
              <a:rPr lang="en-US" b="1" dirty="0" smtClean="0"/>
              <a:t>B</a:t>
            </a:r>
            <a:r>
              <a:rPr lang="bg-BG" b="1" dirty="0" smtClean="0"/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bg-BG" b="1" dirty="0"/>
              <a:t>Епигенетични модулатори - хипометилиране на на погрешно метилирани </a:t>
            </a:r>
            <a:r>
              <a:rPr lang="bg-BG" b="1" dirty="0" smtClean="0"/>
              <a:t>гени от молекулата на ДНК</a:t>
            </a:r>
            <a:endParaRPr lang="bg-BG" b="1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bg-BG" b="1" dirty="0" smtClean="0"/>
              <a:t>Кортикостероиди – лимфоцитотоксини, антилимфопролиферативно действие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22010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324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6336268"/>
            <a:ext cx="533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048000"/>
            <a:ext cx="8686800" cy="830997"/>
          </a:xfrm>
          <a:prstGeom prst="rect">
            <a:avLst/>
          </a:prstGeom>
          <a:gradFill flip="none" rotWithShape="1">
            <a:gsLst>
              <a:gs pos="0">
                <a:srgbClr val="75A3D1">
                  <a:shade val="30000"/>
                  <a:satMod val="115000"/>
                </a:srgbClr>
              </a:gs>
              <a:gs pos="50000">
                <a:srgbClr val="75A3D1">
                  <a:shade val="67500"/>
                  <a:satMod val="115000"/>
                </a:srgbClr>
              </a:gs>
              <a:gs pos="100000">
                <a:srgbClr val="75A3D1">
                  <a:shade val="100000"/>
                  <a:satMod val="115000"/>
                </a:srgb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bg-BG" sz="2400" b="1" dirty="0" smtClean="0">
                <a:solidFill>
                  <a:srgbClr val="C00000"/>
                </a:solidFill>
              </a:rPr>
              <a:t>Бъдещето е на персонализираната медицина и ние прави първите крачки към нея!</a:t>
            </a:r>
            <a:endParaRPr lang="bg-BG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8" name="Group 2"/>
          <p:cNvGrpSpPr>
            <a:grpSpLocks/>
          </p:cNvGrpSpPr>
          <p:nvPr/>
        </p:nvGrpSpPr>
        <p:grpSpPr bwMode="auto">
          <a:xfrm>
            <a:off x="2700339" y="188914"/>
            <a:ext cx="2376487" cy="2376487"/>
            <a:chOff x="1701" y="119"/>
            <a:chExt cx="1497" cy="1497"/>
          </a:xfrm>
        </p:grpSpPr>
        <p:sp>
          <p:nvSpPr>
            <p:cNvPr id="33047" name="Rectangle 3"/>
            <p:cNvSpPr>
              <a:spLocks noChangeArrowheads="1"/>
            </p:cNvSpPr>
            <p:nvPr/>
          </p:nvSpPr>
          <p:spPr bwMode="auto">
            <a:xfrm>
              <a:off x="1701" y="119"/>
              <a:ext cx="1497" cy="1497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147460" name="Rectangle 4"/>
            <p:cNvSpPr>
              <a:spLocks noChangeArrowheads="1"/>
            </p:cNvSpPr>
            <p:nvPr/>
          </p:nvSpPr>
          <p:spPr bwMode="auto">
            <a:xfrm>
              <a:off x="1701" y="119"/>
              <a:ext cx="1497" cy="27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3d extrusionH="57150">
                <a:bevelT w="38100" h="38100" prst="angle"/>
              </a:sp3d>
            </a:bodyPr>
            <a:lstStyle/>
            <a:p>
              <a:pPr algn="ctr" defTabSz="91430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bg-BG" sz="1400" b="1" dirty="0" smtClean="0">
                  <a:solidFill>
                    <a:srgbClr val="000000"/>
                  </a:solidFill>
                  <a:latin typeface="Arial Narrow" pitchFamily="34" charset="0"/>
                </a:rPr>
                <a:t>Остра лимфобластна левкемия</a:t>
              </a:r>
              <a:endParaRPr lang="en-US" sz="1400" b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47661" name="Group 205"/>
          <p:cNvGrpSpPr>
            <a:grpSpLocks/>
          </p:cNvGrpSpPr>
          <p:nvPr/>
        </p:nvGrpSpPr>
        <p:grpSpPr bwMode="auto">
          <a:xfrm>
            <a:off x="5148263" y="188914"/>
            <a:ext cx="3671887" cy="2376487"/>
            <a:chOff x="3243" y="119"/>
            <a:chExt cx="2313" cy="1497"/>
          </a:xfrm>
        </p:grpSpPr>
        <p:grpSp>
          <p:nvGrpSpPr>
            <p:cNvPr id="33036" name="Group 206"/>
            <p:cNvGrpSpPr>
              <a:grpSpLocks/>
            </p:cNvGrpSpPr>
            <p:nvPr/>
          </p:nvGrpSpPr>
          <p:grpSpPr bwMode="auto">
            <a:xfrm>
              <a:off x="4944" y="119"/>
              <a:ext cx="612" cy="1497"/>
              <a:chOff x="4921" y="119"/>
              <a:chExt cx="635" cy="1497"/>
            </a:xfrm>
          </p:grpSpPr>
          <p:sp>
            <p:nvSpPr>
              <p:cNvPr id="33045" name="Rectangle 207"/>
              <p:cNvSpPr>
                <a:spLocks noChangeArrowheads="1"/>
              </p:cNvSpPr>
              <p:nvPr/>
            </p:nvSpPr>
            <p:spPr bwMode="auto">
              <a:xfrm>
                <a:off x="4921" y="119"/>
                <a:ext cx="635" cy="1497"/>
              </a:xfrm>
              <a:prstGeom prst="rect">
                <a:avLst/>
              </a:prstGeom>
              <a:noFill/>
              <a:ln w="38100">
                <a:solidFill>
                  <a:srgbClr val="800080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47664" name="Rectangle 208"/>
              <p:cNvSpPr>
                <a:spLocks noChangeArrowheads="1"/>
              </p:cNvSpPr>
              <p:nvPr/>
            </p:nvSpPr>
            <p:spPr bwMode="auto">
              <a:xfrm>
                <a:off x="4921" y="119"/>
                <a:ext cx="635" cy="272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30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MM </a:t>
                </a:r>
              </a:p>
            </p:txBody>
          </p:sp>
        </p:grpSp>
        <p:grpSp>
          <p:nvGrpSpPr>
            <p:cNvPr id="33037" name="Group 209"/>
            <p:cNvGrpSpPr>
              <a:grpSpLocks/>
            </p:cNvGrpSpPr>
            <p:nvPr/>
          </p:nvGrpSpPr>
          <p:grpSpPr bwMode="auto">
            <a:xfrm>
              <a:off x="3243" y="119"/>
              <a:ext cx="544" cy="1497"/>
              <a:chOff x="3243" y="119"/>
              <a:chExt cx="590" cy="1497"/>
            </a:xfrm>
          </p:grpSpPr>
          <p:sp>
            <p:nvSpPr>
              <p:cNvPr id="33043" name="Rectangle 210"/>
              <p:cNvSpPr>
                <a:spLocks noChangeArrowheads="1"/>
              </p:cNvSpPr>
              <p:nvPr/>
            </p:nvSpPr>
            <p:spPr bwMode="auto">
              <a:xfrm>
                <a:off x="3243" y="119"/>
                <a:ext cx="590" cy="1497"/>
              </a:xfrm>
              <a:prstGeom prst="rect">
                <a:avLst/>
              </a:prstGeom>
              <a:noFill/>
              <a:ln w="38100">
                <a:solidFill>
                  <a:srgbClr val="000080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47667" name="Rectangle 211"/>
              <p:cNvSpPr>
                <a:spLocks noChangeArrowheads="1"/>
              </p:cNvSpPr>
              <p:nvPr/>
            </p:nvSpPr>
            <p:spPr bwMode="auto">
              <a:xfrm>
                <a:off x="3243" y="119"/>
                <a:ext cx="590" cy="272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3d extrusionH="57150">
                  <a:bevelT w="38100" h="38100" prst="angle"/>
                </a:sp3d>
              </a:bodyPr>
              <a:lstStyle/>
              <a:p>
                <a:pPr algn="ctr" defTabSz="91430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bg-BG" sz="2000" b="1" dirty="0" smtClean="0">
                    <a:solidFill>
                      <a:srgbClr val="FFFFFF"/>
                    </a:solidFill>
                    <a:latin typeface="Arial Narrow" pitchFamily="34" charset="0"/>
                  </a:rPr>
                  <a:t>ХЛЛ</a:t>
                </a:r>
                <a:endParaRPr lang="en-US" sz="2000" b="1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33038" name="Group 212"/>
            <p:cNvGrpSpPr>
              <a:grpSpLocks/>
            </p:cNvGrpSpPr>
            <p:nvPr/>
          </p:nvGrpSpPr>
          <p:grpSpPr bwMode="auto">
            <a:xfrm>
              <a:off x="3787" y="119"/>
              <a:ext cx="1157" cy="1497"/>
              <a:chOff x="3878" y="119"/>
              <a:chExt cx="998" cy="1497"/>
            </a:xfrm>
          </p:grpSpPr>
          <p:sp>
            <p:nvSpPr>
              <p:cNvPr id="147669" name="Rectangle 213"/>
              <p:cNvSpPr>
                <a:spLocks noChangeArrowheads="1"/>
              </p:cNvSpPr>
              <p:nvPr/>
            </p:nvSpPr>
            <p:spPr bwMode="auto">
              <a:xfrm>
                <a:off x="3878" y="119"/>
                <a:ext cx="998" cy="2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3d extrusionH="57150">
                  <a:bevelT w="38100" h="38100" prst="angle"/>
                </a:sp3d>
              </a:bodyPr>
              <a:lstStyle/>
              <a:p>
                <a:pPr algn="ctr" defTabSz="91430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bg-BG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Лимфоми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3042" name="Rectangle 214"/>
              <p:cNvSpPr>
                <a:spLocks noChangeArrowheads="1"/>
              </p:cNvSpPr>
              <p:nvPr/>
            </p:nvSpPr>
            <p:spPr bwMode="auto">
              <a:xfrm>
                <a:off x="3878" y="119"/>
                <a:ext cx="997" cy="1497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24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3039" name="Rectangle 215"/>
            <p:cNvSpPr>
              <a:spLocks noChangeArrowheads="1"/>
            </p:cNvSpPr>
            <p:nvPr/>
          </p:nvSpPr>
          <p:spPr bwMode="auto">
            <a:xfrm>
              <a:off x="4830" y="119"/>
              <a:ext cx="182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800080"/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33040" name="Rectangle 216"/>
            <p:cNvSpPr>
              <a:spLocks noChangeArrowheads="1"/>
            </p:cNvSpPr>
            <p:nvPr/>
          </p:nvSpPr>
          <p:spPr bwMode="auto">
            <a:xfrm>
              <a:off x="3742" y="119"/>
              <a:ext cx="181" cy="272"/>
            </a:xfrm>
            <a:prstGeom prst="rect">
              <a:avLst/>
            </a:prstGeom>
            <a:gradFill rotWithShape="1">
              <a:gsLst>
                <a:gs pos="0">
                  <a:srgbClr val="000080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32772" name="Group 7"/>
          <p:cNvGrpSpPr>
            <a:grpSpLocks/>
          </p:cNvGrpSpPr>
          <p:nvPr/>
        </p:nvGrpSpPr>
        <p:grpSpPr bwMode="auto">
          <a:xfrm>
            <a:off x="395289" y="2349501"/>
            <a:ext cx="1893885" cy="1389063"/>
            <a:chOff x="249" y="1615"/>
            <a:chExt cx="1193" cy="875"/>
          </a:xfrm>
        </p:grpSpPr>
        <p:grpSp>
          <p:nvGrpSpPr>
            <p:cNvPr id="33027" name="Group 8"/>
            <p:cNvGrpSpPr>
              <a:grpSpLocks/>
            </p:cNvGrpSpPr>
            <p:nvPr/>
          </p:nvGrpSpPr>
          <p:grpSpPr bwMode="auto">
            <a:xfrm>
              <a:off x="385" y="1706"/>
              <a:ext cx="286" cy="270"/>
              <a:chOff x="436" y="1014"/>
              <a:chExt cx="286" cy="270"/>
            </a:xfrm>
          </p:grpSpPr>
          <p:sp>
            <p:nvSpPr>
              <p:cNvPr id="33034" name="Freeform 9" descr="Granite"/>
              <p:cNvSpPr>
                <a:spLocks/>
              </p:cNvSpPr>
              <p:nvPr/>
            </p:nvSpPr>
            <p:spPr bwMode="auto">
              <a:xfrm rot="5124292">
                <a:off x="471" y="1051"/>
                <a:ext cx="231" cy="226"/>
              </a:xfrm>
              <a:custGeom>
                <a:avLst/>
                <a:gdLst>
                  <a:gd name="T0" fmla="*/ 167 w 297"/>
                  <a:gd name="T1" fmla="*/ 24 h 262"/>
                  <a:gd name="T2" fmla="*/ 61 w 297"/>
                  <a:gd name="T3" fmla="*/ 14 h 262"/>
                  <a:gd name="T4" fmla="*/ 0 w 297"/>
                  <a:gd name="T5" fmla="*/ 110 h 262"/>
                  <a:gd name="T6" fmla="*/ 63 w 297"/>
                  <a:gd name="T7" fmla="*/ 217 h 262"/>
                  <a:gd name="T8" fmla="*/ 192 w 297"/>
                  <a:gd name="T9" fmla="*/ 167 h 262"/>
                  <a:gd name="T10" fmla="*/ 167 w 297"/>
                  <a:gd name="T11" fmla="*/ 24 h 2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7" h="262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317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3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33035" name="Freeform 10"/>
              <p:cNvSpPr>
                <a:spLocks/>
              </p:cNvSpPr>
              <p:nvPr/>
            </p:nvSpPr>
            <p:spPr bwMode="auto">
              <a:xfrm>
                <a:off x="436" y="1014"/>
                <a:ext cx="286" cy="270"/>
              </a:xfrm>
              <a:custGeom>
                <a:avLst/>
                <a:gdLst>
                  <a:gd name="T0" fmla="*/ 286 w 193"/>
                  <a:gd name="T1" fmla="*/ 142 h 205"/>
                  <a:gd name="T2" fmla="*/ 216 w 193"/>
                  <a:gd name="T3" fmla="*/ 25 h 205"/>
                  <a:gd name="T4" fmla="*/ 82 w 193"/>
                  <a:gd name="T5" fmla="*/ 25 h 205"/>
                  <a:gd name="T6" fmla="*/ 15 w 193"/>
                  <a:gd name="T7" fmla="*/ 174 h 205"/>
                  <a:gd name="T8" fmla="*/ 170 w 193"/>
                  <a:gd name="T9" fmla="*/ 265 h 205"/>
                  <a:gd name="T10" fmla="*/ 286 w 193"/>
                  <a:gd name="T11" fmla="*/ 142 h 2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3" h="205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3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24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3028" name="Group 11"/>
            <p:cNvGrpSpPr>
              <a:grpSpLocks/>
            </p:cNvGrpSpPr>
            <p:nvPr/>
          </p:nvGrpSpPr>
          <p:grpSpPr bwMode="auto">
            <a:xfrm>
              <a:off x="1156" y="1706"/>
              <a:ext cx="286" cy="270"/>
              <a:chOff x="1222" y="777"/>
              <a:chExt cx="286" cy="270"/>
            </a:xfrm>
          </p:grpSpPr>
          <p:sp>
            <p:nvSpPr>
              <p:cNvPr id="33032" name="Freeform 12" descr="Granite"/>
              <p:cNvSpPr>
                <a:spLocks/>
              </p:cNvSpPr>
              <p:nvPr/>
            </p:nvSpPr>
            <p:spPr bwMode="auto">
              <a:xfrm rot="3645729">
                <a:off x="1256" y="806"/>
                <a:ext cx="231" cy="226"/>
              </a:xfrm>
              <a:custGeom>
                <a:avLst/>
                <a:gdLst>
                  <a:gd name="T0" fmla="*/ 167 w 297"/>
                  <a:gd name="T1" fmla="*/ 24 h 262"/>
                  <a:gd name="T2" fmla="*/ 61 w 297"/>
                  <a:gd name="T3" fmla="*/ 14 h 262"/>
                  <a:gd name="T4" fmla="*/ 0 w 297"/>
                  <a:gd name="T5" fmla="*/ 110 h 262"/>
                  <a:gd name="T6" fmla="*/ 63 w 297"/>
                  <a:gd name="T7" fmla="*/ 217 h 262"/>
                  <a:gd name="T8" fmla="*/ 192 w 297"/>
                  <a:gd name="T9" fmla="*/ 167 h 262"/>
                  <a:gd name="T10" fmla="*/ 167 w 297"/>
                  <a:gd name="T11" fmla="*/ 24 h 2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7" h="262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317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3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33033" name="Freeform 13"/>
              <p:cNvSpPr>
                <a:spLocks/>
              </p:cNvSpPr>
              <p:nvPr/>
            </p:nvSpPr>
            <p:spPr bwMode="auto">
              <a:xfrm>
                <a:off x="1222" y="777"/>
                <a:ext cx="286" cy="270"/>
              </a:xfrm>
              <a:custGeom>
                <a:avLst/>
                <a:gdLst>
                  <a:gd name="T0" fmla="*/ 286 w 193"/>
                  <a:gd name="T1" fmla="*/ 142 h 205"/>
                  <a:gd name="T2" fmla="*/ 216 w 193"/>
                  <a:gd name="T3" fmla="*/ 25 h 205"/>
                  <a:gd name="T4" fmla="*/ 82 w 193"/>
                  <a:gd name="T5" fmla="*/ 25 h 205"/>
                  <a:gd name="T6" fmla="*/ 15 w 193"/>
                  <a:gd name="T7" fmla="*/ 174 h 205"/>
                  <a:gd name="T8" fmla="*/ 170 w 193"/>
                  <a:gd name="T9" fmla="*/ 265 h 205"/>
                  <a:gd name="T10" fmla="*/ 286 w 193"/>
                  <a:gd name="T11" fmla="*/ 142 h 2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3" h="205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3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24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3029" name="Text Box 14"/>
            <p:cNvSpPr txBox="1">
              <a:spLocks noChangeArrowheads="1"/>
            </p:cNvSpPr>
            <p:nvPr/>
          </p:nvSpPr>
          <p:spPr bwMode="auto">
            <a:xfrm>
              <a:off x="249" y="2160"/>
              <a:ext cx="876" cy="33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Arial" charset="0"/>
                </a:defRPr>
              </a:lvl9pPr>
            </a:lstStyle>
            <a:p>
              <a:pPr algn="ctr" defTabSz="91430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bg-BG" sz="1400" b="1" dirty="0" smtClean="0">
                  <a:solidFill>
                    <a:srgbClr val="000000"/>
                  </a:solidFill>
                  <a:latin typeface="Arial Narrow" pitchFamily="34" charset="0"/>
                </a:rPr>
                <a:t>Хемопоетична </a:t>
              </a:r>
            </a:p>
            <a:p>
              <a:pPr algn="ctr" defTabSz="91430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bg-BG" sz="1400" b="1" dirty="0" smtClean="0">
                  <a:solidFill>
                    <a:srgbClr val="000000"/>
                  </a:solidFill>
                  <a:latin typeface="Arial Narrow" pitchFamily="34" charset="0"/>
                </a:rPr>
                <a:t>стволова клетка</a:t>
              </a:r>
              <a:endParaRPr lang="en-US" sz="1400" b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3030" name="Line 15"/>
            <p:cNvSpPr>
              <a:spLocks noChangeShapeType="1"/>
            </p:cNvSpPr>
            <p:nvPr/>
          </p:nvSpPr>
          <p:spPr bwMode="auto">
            <a:xfrm>
              <a:off x="793" y="1842"/>
              <a:ext cx="2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33031" name="AutoShape 16"/>
            <p:cNvSpPr>
              <a:spLocks noChangeArrowheads="1"/>
            </p:cNvSpPr>
            <p:nvPr/>
          </p:nvSpPr>
          <p:spPr bwMode="auto">
            <a:xfrm rot="5400000" flipV="1">
              <a:off x="135" y="1775"/>
              <a:ext cx="545" cy="226"/>
            </a:xfrm>
            <a:prstGeom prst="curvedDownArrow">
              <a:avLst>
                <a:gd name="adj1" fmla="val 21369"/>
                <a:gd name="adj2" fmla="val 69599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32773" name="Group 17"/>
          <p:cNvGrpSpPr>
            <a:grpSpLocks/>
          </p:cNvGrpSpPr>
          <p:nvPr/>
        </p:nvGrpSpPr>
        <p:grpSpPr bwMode="auto">
          <a:xfrm>
            <a:off x="2339975" y="3068638"/>
            <a:ext cx="4930777" cy="3516312"/>
            <a:chOff x="1474" y="1933"/>
            <a:chExt cx="3106" cy="2215"/>
          </a:xfrm>
        </p:grpSpPr>
        <p:grpSp>
          <p:nvGrpSpPr>
            <p:cNvPr id="32843" name="Group 18"/>
            <p:cNvGrpSpPr>
              <a:grpSpLocks/>
            </p:cNvGrpSpPr>
            <p:nvPr/>
          </p:nvGrpSpPr>
          <p:grpSpPr bwMode="auto">
            <a:xfrm>
              <a:off x="1927" y="2478"/>
              <a:ext cx="318" cy="315"/>
              <a:chOff x="436" y="1014"/>
              <a:chExt cx="286" cy="270"/>
            </a:xfrm>
          </p:grpSpPr>
          <p:sp>
            <p:nvSpPr>
              <p:cNvPr id="33025" name="Freeform 19" descr="Granite"/>
              <p:cNvSpPr>
                <a:spLocks/>
              </p:cNvSpPr>
              <p:nvPr/>
            </p:nvSpPr>
            <p:spPr bwMode="auto">
              <a:xfrm rot="5124292">
                <a:off x="471" y="1051"/>
                <a:ext cx="231" cy="226"/>
              </a:xfrm>
              <a:custGeom>
                <a:avLst/>
                <a:gdLst>
                  <a:gd name="T0" fmla="*/ 167 w 297"/>
                  <a:gd name="T1" fmla="*/ 24 h 262"/>
                  <a:gd name="T2" fmla="*/ 61 w 297"/>
                  <a:gd name="T3" fmla="*/ 14 h 262"/>
                  <a:gd name="T4" fmla="*/ 0 w 297"/>
                  <a:gd name="T5" fmla="*/ 110 h 262"/>
                  <a:gd name="T6" fmla="*/ 63 w 297"/>
                  <a:gd name="T7" fmla="*/ 217 h 262"/>
                  <a:gd name="T8" fmla="*/ 192 w 297"/>
                  <a:gd name="T9" fmla="*/ 167 h 262"/>
                  <a:gd name="T10" fmla="*/ 167 w 297"/>
                  <a:gd name="T11" fmla="*/ 24 h 2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7" h="262">
                    <a:moveTo>
                      <a:pt x="215" y="28"/>
                    </a:moveTo>
                    <a:cubicBezTo>
                      <a:pt x="184" y="5"/>
                      <a:pt x="116" y="0"/>
                      <a:pt x="79" y="16"/>
                    </a:cubicBezTo>
                    <a:cubicBezTo>
                      <a:pt x="43" y="33"/>
                      <a:pt x="0" y="89"/>
                      <a:pt x="0" y="128"/>
                    </a:cubicBezTo>
                    <a:cubicBezTo>
                      <a:pt x="0" y="167"/>
                      <a:pt x="40" y="240"/>
                      <a:pt x="81" y="251"/>
                    </a:cubicBezTo>
                    <a:cubicBezTo>
                      <a:pt x="122" y="262"/>
                      <a:pt x="225" y="231"/>
                      <a:pt x="247" y="194"/>
                    </a:cubicBezTo>
                    <a:cubicBezTo>
                      <a:pt x="297" y="125"/>
                      <a:pt x="248" y="51"/>
                      <a:pt x="215" y="28"/>
                    </a:cubicBez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317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3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33026" name="Freeform 20"/>
              <p:cNvSpPr>
                <a:spLocks/>
              </p:cNvSpPr>
              <p:nvPr/>
            </p:nvSpPr>
            <p:spPr bwMode="auto">
              <a:xfrm>
                <a:off x="436" y="1014"/>
                <a:ext cx="286" cy="270"/>
              </a:xfrm>
              <a:custGeom>
                <a:avLst/>
                <a:gdLst>
                  <a:gd name="T0" fmla="*/ 286 w 193"/>
                  <a:gd name="T1" fmla="*/ 142 h 205"/>
                  <a:gd name="T2" fmla="*/ 216 w 193"/>
                  <a:gd name="T3" fmla="*/ 25 h 205"/>
                  <a:gd name="T4" fmla="*/ 82 w 193"/>
                  <a:gd name="T5" fmla="*/ 25 h 205"/>
                  <a:gd name="T6" fmla="*/ 15 w 193"/>
                  <a:gd name="T7" fmla="*/ 174 h 205"/>
                  <a:gd name="T8" fmla="*/ 170 w 193"/>
                  <a:gd name="T9" fmla="*/ 265 h 205"/>
                  <a:gd name="T10" fmla="*/ 286 w 193"/>
                  <a:gd name="T11" fmla="*/ 142 h 2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3" h="205">
                    <a:moveTo>
                      <a:pt x="193" y="108"/>
                    </a:moveTo>
                    <a:cubicBezTo>
                      <a:pt x="193" y="78"/>
                      <a:pt x="169" y="34"/>
                      <a:pt x="146" y="19"/>
                    </a:cubicBezTo>
                    <a:cubicBezTo>
                      <a:pt x="123" y="4"/>
                      <a:pt x="78" y="0"/>
                      <a:pt x="55" y="19"/>
                    </a:cubicBezTo>
                    <a:cubicBezTo>
                      <a:pt x="32" y="38"/>
                      <a:pt x="0" y="102"/>
                      <a:pt x="10" y="132"/>
                    </a:cubicBezTo>
                    <a:cubicBezTo>
                      <a:pt x="20" y="162"/>
                      <a:pt x="85" y="205"/>
                      <a:pt x="115" y="201"/>
                    </a:cubicBezTo>
                    <a:cubicBezTo>
                      <a:pt x="172" y="201"/>
                      <a:pt x="193" y="138"/>
                      <a:pt x="193" y="108"/>
                    </a:cubicBezTo>
                    <a:close/>
                  </a:path>
                </a:pathLst>
              </a:custGeom>
              <a:solidFill>
                <a:srgbClr val="000080">
                  <a:alpha val="39999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3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24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2844" name="Line 21"/>
            <p:cNvSpPr>
              <a:spLocks noChangeShapeType="1"/>
            </p:cNvSpPr>
            <p:nvPr/>
          </p:nvSpPr>
          <p:spPr bwMode="auto">
            <a:xfrm flipV="1">
              <a:off x="2290" y="2251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32845" name="Line 22"/>
            <p:cNvSpPr>
              <a:spLocks noChangeShapeType="1"/>
            </p:cNvSpPr>
            <p:nvPr/>
          </p:nvSpPr>
          <p:spPr bwMode="auto">
            <a:xfrm>
              <a:off x="2290" y="2704"/>
              <a:ext cx="36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32846" name="Line 23"/>
            <p:cNvSpPr>
              <a:spLocks noChangeShapeType="1"/>
            </p:cNvSpPr>
            <p:nvPr/>
          </p:nvSpPr>
          <p:spPr bwMode="auto">
            <a:xfrm flipV="1">
              <a:off x="2290" y="2568"/>
              <a:ext cx="363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32847" name="Line 24"/>
            <p:cNvSpPr>
              <a:spLocks noChangeShapeType="1"/>
            </p:cNvSpPr>
            <p:nvPr/>
          </p:nvSpPr>
          <p:spPr bwMode="auto">
            <a:xfrm>
              <a:off x="2290" y="2795"/>
              <a:ext cx="363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32848" name="Line 25"/>
            <p:cNvSpPr>
              <a:spLocks noChangeShapeType="1"/>
            </p:cNvSpPr>
            <p:nvPr/>
          </p:nvSpPr>
          <p:spPr bwMode="auto">
            <a:xfrm>
              <a:off x="2290" y="2886"/>
              <a:ext cx="363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32849" name="Line 26"/>
            <p:cNvSpPr>
              <a:spLocks noChangeShapeType="1"/>
            </p:cNvSpPr>
            <p:nvPr/>
          </p:nvSpPr>
          <p:spPr bwMode="auto">
            <a:xfrm>
              <a:off x="2290" y="2976"/>
              <a:ext cx="363" cy="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grpSp>
          <p:nvGrpSpPr>
            <p:cNvPr id="32850" name="Group 27"/>
            <p:cNvGrpSpPr>
              <a:grpSpLocks/>
            </p:cNvGrpSpPr>
            <p:nvPr/>
          </p:nvGrpSpPr>
          <p:grpSpPr bwMode="auto">
            <a:xfrm>
              <a:off x="2699" y="2024"/>
              <a:ext cx="1881" cy="2124"/>
              <a:chOff x="2699" y="2024"/>
              <a:chExt cx="1881" cy="2124"/>
            </a:xfrm>
          </p:grpSpPr>
          <p:grpSp>
            <p:nvGrpSpPr>
              <p:cNvPr id="32853" name="Group 28"/>
              <p:cNvGrpSpPr>
                <a:grpSpLocks/>
              </p:cNvGrpSpPr>
              <p:nvPr/>
            </p:nvGrpSpPr>
            <p:grpSpPr bwMode="auto">
              <a:xfrm>
                <a:off x="2699" y="2024"/>
                <a:ext cx="1876" cy="310"/>
                <a:chOff x="2699" y="1570"/>
                <a:chExt cx="1876" cy="310"/>
              </a:xfrm>
            </p:grpSpPr>
            <p:grpSp>
              <p:nvGrpSpPr>
                <p:cNvPr id="33016" name="Group 29"/>
                <p:cNvGrpSpPr>
                  <a:grpSpLocks/>
                </p:cNvGrpSpPr>
                <p:nvPr/>
              </p:nvGrpSpPr>
              <p:grpSpPr bwMode="auto">
                <a:xfrm>
                  <a:off x="2699" y="1570"/>
                  <a:ext cx="318" cy="310"/>
                  <a:chOff x="1153" y="432"/>
                  <a:chExt cx="280" cy="265"/>
                </a:xfrm>
              </p:grpSpPr>
              <p:sp>
                <p:nvSpPr>
                  <p:cNvPr id="33023" name="Freeform 30" descr="Granite"/>
                  <p:cNvSpPr>
                    <a:spLocks/>
                  </p:cNvSpPr>
                  <p:nvPr/>
                </p:nvSpPr>
                <p:spPr bwMode="auto">
                  <a:xfrm>
                    <a:off x="1166" y="454"/>
                    <a:ext cx="230" cy="224"/>
                  </a:xfrm>
                  <a:custGeom>
                    <a:avLst/>
                    <a:gdLst>
                      <a:gd name="T0" fmla="*/ 230 w 230"/>
                      <a:gd name="T1" fmla="*/ 107 h 239"/>
                      <a:gd name="T2" fmla="*/ 183 w 230"/>
                      <a:gd name="T3" fmla="*/ 15 h 239"/>
                      <a:gd name="T4" fmla="*/ 74 w 230"/>
                      <a:gd name="T5" fmla="*/ 15 h 239"/>
                      <a:gd name="T6" fmla="*/ 32 w 230"/>
                      <a:gd name="T7" fmla="*/ 76 h 239"/>
                      <a:gd name="T8" fmla="*/ 19 w 230"/>
                      <a:gd name="T9" fmla="*/ 142 h 239"/>
                      <a:gd name="T10" fmla="*/ 146 w 230"/>
                      <a:gd name="T11" fmla="*/ 219 h 239"/>
                      <a:gd name="T12" fmla="*/ 230 w 230"/>
                      <a:gd name="T13" fmla="*/ 107 h 2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30" h="239">
                        <a:moveTo>
                          <a:pt x="230" y="114"/>
                        </a:moveTo>
                        <a:cubicBezTo>
                          <a:pt x="230" y="78"/>
                          <a:pt x="209" y="32"/>
                          <a:pt x="183" y="16"/>
                        </a:cubicBezTo>
                        <a:cubicBezTo>
                          <a:pt x="157" y="0"/>
                          <a:pt x="99" y="5"/>
                          <a:pt x="74" y="16"/>
                        </a:cubicBezTo>
                        <a:cubicBezTo>
                          <a:pt x="22" y="49"/>
                          <a:pt x="41" y="58"/>
                          <a:pt x="32" y="81"/>
                        </a:cubicBezTo>
                        <a:cubicBezTo>
                          <a:pt x="23" y="104"/>
                          <a:pt x="0" y="127"/>
                          <a:pt x="19" y="152"/>
                        </a:cubicBezTo>
                        <a:cubicBezTo>
                          <a:pt x="15" y="191"/>
                          <a:pt x="110" y="239"/>
                          <a:pt x="146" y="234"/>
                        </a:cubicBezTo>
                        <a:cubicBezTo>
                          <a:pt x="214" y="234"/>
                          <a:pt x="230" y="151"/>
                          <a:pt x="230" y="114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3024" name="Freeform 31"/>
                  <p:cNvSpPr>
                    <a:spLocks/>
                  </p:cNvSpPr>
                  <p:nvPr/>
                </p:nvSpPr>
                <p:spPr bwMode="auto">
                  <a:xfrm rot="8588556">
                    <a:off x="1153" y="432"/>
                    <a:ext cx="280" cy="265"/>
                  </a:xfrm>
                  <a:custGeom>
                    <a:avLst/>
                    <a:gdLst>
                      <a:gd name="T0" fmla="*/ 280 w 193"/>
                      <a:gd name="T1" fmla="*/ 140 h 205"/>
                      <a:gd name="T2" fmla="*/ 212 w 193"/>
                      <a:gd name="T3" fmla="*/ 25 h 205"/>
                      <a:gd name="T4" fmla="*/ 80 w 193"/>
                      <a:gd name="T5" fmla="*/ 25 h 205"/>
                      <a:gd name="T6" fmla="*/ 15 w 193"/>
                      <a:gd name="T7" fmla="*/ 171 h 205"/>
                      <a:gd name="T8" fmla="*/ 167 w 193"/>
                      <a:gd name="T9" fmla="*/ 260 h 205"/>
                      <a:gd name="T10" fmla="*/ 280 w 193"/>
                      <a:gd name="T11" fmla="*/ 140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33017" name="Group 32"/>
                <p:cNvGrpSpPr>
                  <a:grpSpLocks/>
                </p:cNvGrpSpPr>
                <p:nvPr/>
              </p:nvGrpSpPr>
              <p:grpSpPr bwMode="auto">
                <a:xfrm>
                  <a:off x="3470" y="1570"/>
                  <a:ext cx="286" cy="270"/>
                  <a:chOff x="4103" y="1943"/>
                  <a:chExt cx="286" cy="270"/>
                </a:xfrm>
              </p:grpSpPr>
              <p:sp>
                <p:nvSpPr>
                  <p:cNvPr id="33020" name="Freeform 33"/>
                  <p:cNvSpPr>
                    <a:spLocks/>
                  </p:cNvSpPr>
                  <p:nvPr/>
                </p:nvSpPr>
                <p:spPr bwMode="auto">
                  <a:xfrm>
                    <a:off x="4103" y="1943"/>
                    <a:ext cx="286" cy="270"/>
                  </a:xfrm>
                  <a:custGeom>
                    <a:avLst/>
                    <a:gdLst>
                      <a:gd name="T0" fmla="*/ 286 w 193"/>
                      <a:gd name="T1" fmla="*/ 142 h 205"/>
                      <a:gd name="T2" fmla="*/ 216 w 193"/>
                      <a:gd name="T3" fmla="*/ 25 h 205"/>
                      <a:gd name="T4" fmla="*/ 82 w 193"/>
                      <a:gd name="T5" fmla="*/ 25 h 205"/>
                      <a:gd name="T6" fmla="*/ 15 w 193"/>
                      <a:gd name="T7" fmla="*/ 174 h 205"/>
                      <a:gd name="T8" fmla="*/ 170 w 193"/>
                      <a:gd name="T9" fmla="*/ 265 h 205"/>
                      <a:gd name="T10" fmla="*/ 286 w 193"/>
                      <a:gd name="T11" fmla="*/ 142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3">
                      <a:alphaModFix amt="59000"/>
                    </a:blip>
                    <a:srcRect/>
                    <a:tile tx="0" ty="0" sx="100000" sy="100000" flip="none" algn="tl"/>
                  </a:blip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3021" name="Freeform 34"/>
                  <p:cNvSpPr>
                    <a:spLocks/>
                  </p:cNvSpPr>
                  <p:nvPr/>
                </p:nvSpPr>
                <p:spPr bwMode="auto">
                  <a:xfrm>
                    <a:off x="4103" y="1943"/>
                    <a:ext cx="286" cy="270"/>
                  </a:xfrm>
                  <a:custGeom>
                    <a:avLst/>
                    <a:gdLst>
                      <a:gd name="T0" fmla="*/ 286 w 193"/>
                      <a:gd name="T1" fmla="*/ 142 h 205"/>
                      <a:gd name="T2" fmla="*/ 216 w 193"/>
                      <a:gd name="T3" fmla="*/ 25 h 205"/>
                      <a:gd name="T4" fmla="*/ 82 w 193"/>
                      <a:gd name="T5" fmla="*/ 25 h 205"/>
                      <a:gd name="T6" fmla="*/ 15 w 193"/>
                      <a:gd name="T7" fmla="*/ 174 h 205"/>
                      <a:gd name="T8" fmla="*/ 170 w 193"/>
                      <a:gd name="T9" fmla="*/ 265 h 205"/>
                      <a:gd name="T10" fmla="*/ 286 w 193"/>
                      <a:gd name="T11" fmla="*/ 142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FF">
                      <a:alpha val="16078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3022" name="Freeform 35" descr="Purple mesh"/>
                  <p:cNvSpPr>
                    <a:spLocks/>
                  </p:cNvSpPr>
                  <p:nvPr/>
                </p:nvSpPr>
                <p:spPr bwMode="auto">
                  <a:xfrm>
                    <a:off x="4150" y="1979"/>
                    <a:ext cx="206" cy="176"/>
                  </a:xfrm>
                  <a:custGeom>
                    <a:avLst/>
                    <a:gdLst>
                      <a:gd name="T0" fmla="*/ 129 w 206"/>
                      <a:gd name="T1" fmla="*/ 78 h 176"/>
                      <a:gd name="T2" fmla="*/ 159 w 206"/>
                      <a:gd name="T3" fmla="*/ 99 h 176"/>
                      <a:gd name="T4" fmla="*/ 191 w 206"/>
                      <a:gd name="T5" fmla="*/ 95 h 176"/>
                      <a:gd name="T6" fmla="*/ 204 w 206"/>
                      <a:gd name="T7" fmla="*/ 60 h 176"/>
                      <a:gd name="T8" fmla="*/ 180 w 206"/>
                      <a:gd name="T9" fmla="*/ 23 h 176"/>
                      <a:gd name="T10" fmla="*/ 156 w 206"/>
                      <a:gd name="T11" fmla="*/ 17 h 176"/>
                      <a:gd name="T12" fmla="*/ 122 w 206"/>
                      <a:gd name="T13" fmla="*/ 38 h 176"/>
                      <a:gd name="T14" fmla="*/ 108 w 206"/>
                      <a:gd name="T15" fmla="*/ 72 h 176"/>
                      <a:gd name="T16" fmla="*/ 105 w 206"/>
                      <a:gd name="T17" fmla="*/ 18 h 176"/>
                      <a:gd name="T18" fmla="*/ 71 w 206"/>
                      <a:gd name="T19" fmla="*/ 11 h 176"/>
                      <a:gd name="T20" fmla="*/ 45 w 206"/>
                      <a:gd name="T21" fmla="*/ 24 h 176"/>
                      <a:gd name="T22" fmla="*/ 29 w 206"/>
                      <a:gd name="T23" fmla="*/ 44 h 176"/>
                      <a:gd name="T24" fmla="*/ 89 w 206"/>
                      <a:gd name="T25" fmla="*/ 77 h 176"/>
                      <a:gd name="T26" fmla="*/ 33 w 206"/>
                      <a:gd name="T27" fmla="*/ 87 h 176"/>
                      <a:gd name="T28" fmla="*/ 3 w 206"/>
                      <a:gd name="T29" fmla="*/ 110 h 176"/>
                      <a:gd name="T30" fmla="*/ 29 w 206"/>
                      <a:gd name="T31" fmla="*/ 158 h 176"/>
                      <a:gd name="T32" fmla="*/ 65 w 206"/>
                      <a:gd name="T33" fmla="*/ 174 h 176"/>
                      <a:gd name="T34" fmla="*/ 84 w 206"/>
                      <a:gd name="T35" fmla="*/ 156 h 176"/>
                      <a:gd name="T36" fmla="*/ 80 w 206"/>
                      <a:gd name="T37" fmla="*/ 123 h 176"/>
                      <a:gd name="T38" fmla="*/ 71 w 206"/>
                      <a:gd name="T39" fmla="*/ 95 h 176"/>
                      <a:gd name="T40" fmla="*/ 110 w 206"/>
                      <a:gd name="T41" fmla="*/ 126 h 176"/>
                      <a:gd name="T42" fmla="*/ 131 w 206"/>
                      <a:gd name="T43" fmla="*/ 123 h 176"/>
                      <a:gd name="T44" fmla="*/ 137 w 206"/>
                      <a:gd name="T45" fmla="*/ 102 h 176"/>
                      <a:gd name="T46" fmla="*/ 129 w 206"/>
                      <a:gd name="T47" fmla="*/ 78 h 17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206" h="176">
                        <a:moveTo>
                          <a:pt x="129" y="78"/>
                        </a:moveTo>
                        <a:cubicBezTo>
                          <a:pt x="139" y="84"/>
                          <a:pt x="146" y="102"/>
                          <a:pt x="159" y="99"/>
                        </a:cubicBezTo>
                        <a:cubicBezTo>
                          <a:pt x="172" y="96"/>
                          <a:pt x="176" y="107"/>
                          <a:pt x="191" y="95"/>
                        </a:cubicBezTo>
                        <a:cubicBezTo>
                          <a:pt x="206" y="83"/>
                          <a:pt x="202" y="70"/>
                          <a:pt x="204" y="60"/>
                        </a:cubicBezTo>
                        <a:cubicBezTo>
                          <a:pt x="206" y="50"/>
                          <a:pt x="190" y="28"/>
                          <a:pt x="180" y="23"/>
                        </a:cubicBezTo>
                        <a:cubicBezTo>
                          <a:pt x="176" y="15"/>
                          <a:pt x="162" y="24"/>
                          <a:pt x="156" y="17"/>
                        </a:cubicBezTo>
                        <a:cubicBezTo>
                          <a:pt x="141" y="19"/>
                          <a:pt x="133" y="29"/>
                          <a:pt x="122" y="38"/>
                        </a:cubicBezTo>
                        <a:cubicBezTo>
                          <a:pt x="124" y="55"/>
                          <a:pt x="128" y="69"/>
                          <a:pt x="108" y="72"/>
                        </a:cubicBezTo>
                        <a:cubicBezTo>
                          <a:pt x="94" y="65"/>
                          <a:pt x="117" y="36"/>
                          <a:pt x="105" y="18"/>
                        </a:cubicBezTo>
                        <a:cubicBezTo>
                          <a:pt x="93" y="0"/>
                          <a:pt x="80" y="9"/>
                          <a:pt x="71" y="11"/>
                        </a:cubicBezTo>
                        <a:cubicBezTo>
                          <a:pt x="62" y="13"/>
                          <a:pt x="54" y="22"/>
                          <a:pt x="45" y="24"/>
                        </a:cubicBezTo>
                        <a:cubicBezTo>
                          <a:pt x="40" y="27"/>
                          <a:pt x="32" y="39"/>
                          <a:pt x="29" y="44"/>
                        </a:cubicBezTo>
                        <a:cubicBezTo>
                          <a:pt x="32" y="84"/>
                          <a:pt x="44" y="75"/>
                          <a:pt x="89" y="77"/>
                        </a:cubicBezTo>
                        <a:cubicBezTo>
                          <a:pt x="91" y="91"/>
                          <a:pt x="40" y="86"/>
                          <a:pt x="33" y="87"/>
                        </a:cubicBezTo>
                        <a:cubicBezTo>
                          <a:pt x="23" y="89"/>
                          <a:pt x="12" y="87"/>
                          <a:pt x="3" y="110"/>
                        </a:cubicBezTo>
                        <a:cubicBezTo>
                          <a:pt x="0" y="135"/>
                          <a:pt x="6" y="135"/>
                          <a:pt x="29" y="158"/>
                        </a:cubicBezTo>
                        <a:cubicBezTo>
                          <a:pt x="37" y="166"/>
                          <a:pt x="41" y="176"/>
                          <a:pt x="65" y="174"/>
                        </a:cubicBezTo>
                        <a:cubicBezTo>
                          <a:pt x="89" y="172"/>
                          <a:pt x="82" y="164"/>
                          <a:pt x="84" y="156"/>
                        </a:cubicBezTo>
                        <a:cubicBezTo>
                          <a:pt x="86" y="145"/>
                          <a:pt x="82" y="132"/>
                          <a:pt x="80" y="123"/>
                        </a:cubicBezTo>
                        <a:cubicBezTo>
                          <a:pt x="86" y="125"/>
                          <a:pt x="66" y="92"/>
                          <a:pt x="71" y="95"/>
                        </a:cubicBezTo>
                        <a:cubicBezTo>
                          <a:pt x="76" y="102"/>
                          <a:pt x="101" y="124"/>
                          <a:pt x="110" y="126"/>
                        </a:cubicBezTo>
                        <a:cubicBezTo>
                          <a:pt x="119" y="130"/>
                          <a:pt x="123" y="128"/>
                          <a:pt x="131" y="123"/>
                        </a:cubicBezTo>
                        <a:cubicBezTo>
                          <a:pt x="132" y="116"/>
                          <a:pt x="135" y="109"/>
                          <a:pt x="137" y="102"/>
                        </a:cubicBezTo>
                        <a:cubicBezTo>
                          <a:pt x="133" y="83"/>
                          <a:pt x="137" y="91"/>
                          <a:pt x="129" y="78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33018" name="Line 36"/>
                <p:cNvSpPr>
                  <a:spLocks noChangeShapeType="1"/>
                </p:cNvSpPr>
                <p:nvPr/>
              </p:nvSpPr>
              <p:spPr bwMode="auto">
                <a:xfrm>
                  <a:off x="3061" y="1707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3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bg-BG" sz="24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301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878" y="1616"/>
                  <a:ext cx="697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9pPr>
                </a:lstStyle>
                <a:p>
                  <a:pPr defTabSz="914305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bg-BG" sz="1400" b="1" dirty="0" smtClean="0">
                      <a:solidFill>
                        <a:srgbClr val="000000"/>
                      </a:solidFill>
                      <a:latin typeface="Arial Narrow" pitchFamily="34" charset="0"/>
                    </a:rPr>
                    <a:t>Неутрофили</a:t>
                  </a:r>
                  <a:endParaRPr lang="en-US" sz="1400" b="1" dirty="0">
                    <a:solidFill>
                      <a:srgbClr val="000000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32854" name="Group 38"/>
              <p:cNvGrpSpPr>
                <a:grpSpLocks/>
              </p:cNvGrpSpPr>
              <p:nvPr/>
            </p:nvGrpSpPr>
            <p:grpSpPr bwMode="auto">
              <a:xfrm>
                <a:off x="2699" y="2387"/>
                <a:ext cx="1881" cy="316"/>
                <a:chOff x="2699" y="2024"/>
                <a:chExt cx="1881" cy="316"/>
              </a:xfrm>
            </p:grpSpPr>
            <p:grpSp>
              <p:nvGrpSpPr>
                <p:cNvPr id="32974" name="Group 39"/>
                <p:cNvGrpSpPr>
                  <a:grpSpLocks/>
                </p:cNvGrpSpPr>
                <p:nvPr/>
              </p:nvGrpSpPr>
              <p:grpSpPr bwMode="auto">
                <a:xfrm>
                  <a:off x="2699" y="2024"/>
                  <a:ext cx="318" cy="316"/>
                  <a:chOff x="1222" y="777"/>
                  <a:chExt cx="286" cy="270"/>
                </a:xfrm>
              </p:grpSpPr>
              <p:sp>
                <p:nvSpPr>
                  <p:cNvPr id="33014" name="Freeform 40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>
                      <a:gd name="T0" fmla="*/ 167 w 297"/>
                      <a:gd name="T1" fmla="*/ 24 h 262"/>
                      <a:gd name="T2" fmla="*/ 61 w 297"/>
                      <a:gd name="T3" fmla="*/ 14 h 262"/>
                      <a:gd name="T4" fmla="*/ 0 w 297"/>
                      <a:gd name="T5" fmla="*/ 110 h 262"/>
                      <a:gd name="T6" fmla="*/ 63 w 297"/>
                      <a:gd name="T7" fmla="*/ 217 h 262"/>
                      <a:gd name="T8" fmla="*/ 192 w 297"/>
                      <a:gd name="T9" fmla="*/ 167 h 262"/>
                      <a:gd name="T10" fmla="*/ 167 w 297"/>
                      <a:gd name="T11" fmla="*/ 24 h 26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3015" name="Freeform 41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>
                      <a:gd name="T0" fmla="*/ 286 w 193"/>
                      <a:gd name="T1" fmla="*/ 142 h 205"/>
                      <a:gd name="T2" fmla="*/ 216 w 193"/>
                      <a:gd name="T3" fmla="*/ 25 h 205"/>
                      <a:gd name="T4" fmla="*/ 82 w 193"/>
                      <a:gd name="T5" fmla="*/ 25 h 205"/>
                      <a:gd name="T6" fmla="*/ 15 w 193"/>
                      <a:gd name="T7" fmla="*/ 174 h 205"/>
                      <a:gd name="T8" fmla="*/ 170 w 193"/>
                      <a:gd name="T9" fmla="*/ 265 h 205"/>
                      <a:gd name="T10" fmla="*/ 286 w 193"/>
                      <a:gd name="T11" fmla="*/ 142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32975" name="Group 42"/>
                <p:cNvGrpSpPr>
                  <a:grpSpLocks/>
                </p:cNvGrpSpPr>
                <p:nvPr/>
              </p:nvGrpSpPr>
              <p:grpSpPr bwMode="auto">
                <a:xfrm>
                  <a:off x="3470" y="2024"/>
                  <a:ext cx="286" cy="270"/>
                  <a:chOff x="2336" y="890"/>
                  <a:chExt cx="286" cy="270"/>
                </a:xfrm>
              </p:grpSpPr>
              <p:sp>
                <p:nvSpPr>
                  <p:cNvPr id="32978" name="Freeform 43"/>
                  <p:cNvSpPr>
                    <a:spLocks/>
                  </p:cNvSpPr>
                  <p:nvPr/>
                </p:nvSpPr>
                <p:spPr bwMode="auto">
                  <a:xfrm>
                    <a:off x="2336" y="890"/>
                    <a:ext cx="286" cy="270"/>
                  </a:xfrm>
                  <a:custGeom>
                    <a:avLst/>
                    <a:gdLst>
                      <a:gd name="T0" fmla="*/ 286 w 193"/>
                      <a:gd name="T1" fmla="*/ 142 h 205"/>
                      <a:gd name="T2" fmla="*/ 216 w 193"/>
                      <a:gd name="T3" fmla="*/ 25 h 205"/>
                      <a:gd name="T4" fmla="*/ 82 w 193"/>
                      <a:gd name="T5" fmla="*/ 25 h 205"/>
                      <a:gd name="T6" fmla="*/ 15 w 193"/>
                      <a:gd name="T7" fmla="*/ 174 h 205"/>
                      <a:gd name="T8" fmla="*/ 170 w 193"/>
                      <a:gd name="T9" fmla="*/ 265 h 205"/>
                      <a:gd name="T10" fmla="*/ 286 w 193"/>
                      <a:gd name="T11" fmla="*/ 142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3">
                      <a:alphaModFix amt="59000"/>
                    </a:blip>
                    <a:srcRect/>
                    <a:tile tx="0" ty="0" sx="100000" sy="100000" flip="none" algn="tl"/>
                  </a:blip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79" name="Freeform 44"/>
                  <p:cNvSpPr>
                    <a:spLocks/>
                  </p:cNvSpPr>
                  <p:nvPr/>
                </p:nvSpPr>
                <p:spPr bwMode="auto">
                  <a:xfrm>
                    <a:off x="2336" y="890"/>
                    <a:ext cx="286" cy="270"/>
                  </a:xfrm>
                  <a:custGeom>
                    <a:avLst/>
                    <a:gdLst>
                      <a:gd name="T0" fmla="*/ 286 w 193"/>
                      <a:gd name="T1" fmla="*/ 142 h 205"/>
                      <a:gd name="T2" fmla="*/ 216 w 193"/>
                      <a:gd name="T3" fmla="*/ 25 h 205"/>
                      <a:gd name="T4" fmla="*/ 82 w 193"/>
                      <a:gd name="T5" fmla="*/ 25 h 205"/>
                      <a:gd name="T6" fmla="*/ 15 w 193"/>
                      <a:gd name="T7" fmla="*/ 174 h 205"/>
                      <a:gd name="T8" fmla="*/ 170 w 193"/>
                      <a:gd name="T9" fmla="*/ 265 h 205"/>
                      <a:gd name="T10" fmla="*/ 286 w 193"/>
                      <a:gd name="T11" fmla="*/ 142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16078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80" name="Freeform 45"/>
                  <p:cNvSpPr>
                    <a:spLocks/>
                  </p:cNvSpPr>
                  <p:nvPr/>
                </p:nvSpPr>
                <p:spPr bwMode="auto">
                  <a:xfrm>
                    <a:off x="2381" y="935"/>
                    <a:ext cx="202" cy="180"/>
                  </a:xfrm>
                  <a:custGeom>
                    <a:avLst/>
                    <a:gdLst>
                      <a:gd name="T0" fmla="*/ 110 w 202"/>
                      <a:gd name="T1" fmla="*/ 35 h 180"/>
                      <a:gd name="T2" fmla="*/ 121 w 202"/>
                      <a:gd name="T3" fmla="*/ 105 h 180"/>
                      <a:gd name="T4" fmla="*/ 146 w 202"/>
                      <a:gd name="T5" fmla="*/ 126 h 180"/>
                      <a:gd name="T6" fmla="*/ 185 w 202"/>
                      <a:gd name="T7" fmla="*/ 114 h 180"/>
                      <a:gd name="T8" fmla="*/ 188 w 202"/>
                      <a:gd name="T9" fmla="*/ 108 h 180"/>
                      <a:gd name="T10" fmla="*/ 193 w 202"/>
                      <a:gd name="T11" fmla="*/ 105 h 180"/>
                      <a:gd name="T12" fmla="*/ 202 w 202"/>
                      <a:gd name="T13" fmla="*/ 83 h 180"/>
                      <a:gd name="T14" fmla="*/ 173 w 202"/>
                      <a:gd name="T15" fmla="*/ 17 h 180"/>
                      <a:gd name="T16" fmla="*/ 134 w 202"/>
                      <a:gd name="T17" fmla="*/ 0 h 180"/>
                      <a:gd name="T18" fmla="*/ 107 w 202"/>
                      <a:gd name="T19" fmla="*/ 12 h 180"/>
                      <a:gd name="T20" fmla="*/ 55 w 202"/>
                      <a:gd name="T21" fmla="*/ 27 h 180"/>
                      <a:gd name="T22" fmla="*/ 32 w 202"/>
                      <a:gd name="T23" fmla="*/ 35 h 180"/>
                      <a:gd name="T24" fmla="*/ 20 w 202"/>
                      <a:gd name="T25" fmla="*/ 48 h 180"/>
                      <a:gd name="T26" fmla="*/ 10 w 202"/>
                      <a:gd name="T27" fmla="*/ 66 h 180"/>
                      <a:gd name="T28" fmla="*/ 19 w 202"/>
                      <a:gd name="T29" fmla="*/ 152 h 180"/>
                      <a:gd name="T30" fmla="*/ 34 w 202"/>
                      <a:gd name="T31" fmla="*/ 168 h 180"/>
                      <a:gd name="T32" fmla="*/ 64 w 202"/>
                      <a:gd name="T33" fmla="*/ 174 h 180"/>
                      <a:gd name="T34" fmla="*/ 112 w 202"/>
                      <a:gd name="T35" fmla="*/ 162 h 180"/>
                      <a:gd name="T36" fmla="*/ 101 w 202"/>
                      <a:gd name="T37" fmla="*/ 143 h 180"/>
                      <a:gd name="T38" fmla="*/ 89 w 202"/>
                      <a:gd name="T39" fmla="*/ 114 h 180"/>
                      <a:gd name="T40" fmla="*/ 94 w 202"/>
                      <a:gd name="T41" fmla="*/ 50 h 180"/>
                      <a:gd name="T42" fmla="*/ 104 w 202"/>
                      <a:gd name="T43" fmla="*/ 39 h 180"/>
                      <a:gd name="T44" fmla="*/ 110 w 202"/>
                      <a:gd name="T45" fmla="*/ 35 h 18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02" h="180">
                        <a:moveTo>
                          <a:pt x="110" y="35"/>
                        </a:moveTo>
                        <a:cubicBezTo>
                          <a:pt x="106" y="59"/>
                          <a:pt x="105" y="84"/>
                          <a:pt x="121" y="105"/>
                        </a:cubicBezTo>
                        <a:cubicBezTo>
                          <a:pt x="124" y="118"/>
                          <a:pt x="134" y="125"/>
                          <a:pt x="146" y="126"/>
                        </a:cubicBezTo>
                        <a:cubicBezTo>
                          <a:pt x="160" y="124"/>
                          <a:pt x="173" y="123"/>
                          <a:pt x="185" y="114"/>
                        </a:cubicBezTo>
                        <a:cubicBezTo>
                          <a:pt x="186" y="112"/>
                          <a:pt x="187" y="110"/>
                          <a:pt x="188" y="108"/>
                        </a:cubicBezTo>
                        <a:cubicBezTo>
                          <a:pt x="189" y="107"/>
                          <a:pt x="192" y="107"/>
                          <a:pt x="193" y="105"/>
                        </a:cubicBezTo>
                        <a:cubicBezTo>
                          <a:pt x="197" y="98"/>
                          <a:pt x="197" y="90"/>
                          <a:pt x="202" y="83"/>
                        </a:cubicBezTo>
                        <a:cubicBezTo>
                          <a:pt x="199" y="64"/>
                          <a:pt x="192" y="28"/>
                          <a:pt x="173" y="17"/>
                        </a:cubicBezTo>
                        <a:cubicBezTo>
                          <a:pt x="165" y="2"/>
                          <a:pt x="150" y="2"/>
                          <a:pt x="134" y="0"/>
                        </a:cubicBezTo>
                        <a:cubicBezTo>
                          <a:pt x="118" y="2"/>
                          <a:pt x="116" y="0"/>
                          <a:pt x="107" y="12"/>
                        </a:cubicBezTo>
                        <a:cubicBezTo>
                          <a:pt x="115" y="31"/>
                          <a:pt x="64" y="26"/>
                          <a:pt x="55" y="27"/>
                        </a:cubicBezTo>
                        <a:cubicBezTo>
                          <a:pt x="47" y="30"/>
                          <a:pt x="40" y="31"/>
                          <a:pt x="32" y="35"/>
                        </a:cubicBezTo>
                        <a:cubicBezTo>
                          <a:pt x="28" y="41"/>
                          <a:pt x="23" y="41"/>
                          <a:pt x="20" y="48"/>
                        </a:cubicBezTo>
                        <a:cubicBezTo>
                          <a:pt x="19" y="55"/>
                          <a:pt x="14" y="60"/>
                          <a:pt x="10" y="66"/>
                        </a:cubicBezTo>
                        <a:cubicBezTo>
                          <a:pt x="0" y="95"/>
                          <a:pt x="8" y="125"/>
                          <a:pt x="19" y="152"/>
                        </a:cubicBezTo>
                        <a:cubicBezTo>
                          <a:pt x="20" y="160"/>
                          <a:pt x="26" y="167"/>
                          <a:pt x="34" y="168"/>
                        </a:cubicBezTo>
                        <a:cubicBezTo>
                          <a:pt x="44" y="173"/>
                          <a:pt x="52" y="173"/>
                          <a:pt x="64" y="174"/>
                        </a:cubicBezTo>
                        <a:cubicBezTo>
                          <a:pt x="86" y="172"/>
                          <a:pt x="103" y="180"/>
                          <a:pt x="112" y="162"/>
                        </a:cubicBezTo>
                        <a:cubicBezTo>
                          <a:pt x="113" y="153"/>
                          <a:pt x="109" y="147"/>
                          <a:pt x="101" y="143"/>
                        </a:cubicBezTo>
                        <a:cubicBezTo>
                          <a:pt x="96" y="133"/>
                          <a:pt x="93" y="124"/>
                          <a:pt x="89" y="114"/>
                        </a:cubicBezTo>
                        <a:cubicBezTo>
                          <a:pt x="86" y="94"/>
                          <a:pt x="81" y="67"/>
                          <a:pt x="94" y="50"/>
                        </a:cubicBezTo>
                        <a:cubicBezTo>
                          <a:pt x="95" y="43"/>
                          <a:pt x="99" y="43"/>
                          <a:pt x="104" y="39"/>
                        </a:cubicBezTo>
                        <a:cubicBezTo>
                          <a:pt x="108" y="31"/>
                          <a:pt x="105" y="30"/>
                          <a:pt x="110" y="35"/>
                        </a:cubicBezTo>
                        <a:close/>
                      </a:path>
                    </a:pathLst>
                  </a:custGeom>
                  <a:blipFill dpi="0" rotWithShape="1">
                    <a:blip r:embed="rId4">
                      <a:alphaModFix amt="61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81" name="Freeform 46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62" y="1071"/>
                    <a:ext cx="28" cy="27"/>
                  </a:xfrm>
                  <a:custGeom>
                    <a:avLst/>
                    <a:gdLst>
                      <a:gd name="T0" fmla="*/ 28 w 229"/>
                      <a:gd name="T1" fmla="*/ 14 h 225"/>
                      <a:gd name="T2" fmla="*/ 22 w 229"/>
                      <a:gd name="T3" fmla="*/ 2 h 225"/>
                      <a:gd name="T4" fmla="*/ 11 w 229"/>
                      <a:gd name="T5" fmla="*/ 3 h 225"/>
                      <a:gd name="T6" fmla="*/ 4 w 229"/>
                      <a:gd name="T7" fmla="*/ 10 h 225"/>
                      <a:gd name="T8" fmla="*/ 2 w 229"/>
                      <a:gd name="T9" fmla="*/ 18 h 225"/>
                      <a:gd name="T10" fmla="*/ 17 w 229"/>
                      <a:gd name="T11" fmla="*/ 26 h 225"/>
                      <a:gd name="T12" fmla="*/ 28 w 229"/>
                      <a:gd name="T13" fmla="*/ 14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156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82" name="Freeform 47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17" y="1117"/>
                    <a:ext cx="28" cy="27"/>
                  </a:xfrm>
                  <a:custGeom>
                    <a:avLst/>
                    <a:gdLst>
                      <a:gd name="T0" fmla="*/ 28 w 229"/>
                      <a:gd name="T1" fmla="*/ 14 h 225"/>
                      <a:gd name="T2" fmla="*/ 22 w 229"/>
                      <a:gd name="T3" fmla="*/ 2 h 225"/>
                      <a:gd name="T4" fmla="*/ 11 w 229"/>
                      <a:gd name="T5" fmla="*/ 3 h 225"/>
                      <a:gd name="T6" fmla="*/ 4 w 229"/>
                      <a:gd name="T7" fmla="*/ 10 h 225"/>
                      <a:gd name="T8" fmla="*/ 2 w 229"/>
                      <a:gd name="T9" fmla="*/ 18 h 225"/>
                      <a:gd name="T10" fmla="*/ 17 w 229"/>
                      <a:gd name="T11" fmla="*/ 26 h 225"/>
                      <a:gd name="T12" fmla="*/ 28 w 229"/>
                      <a:gd name="T13" fmla="*/ 14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156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83" name="Freeform 48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17" y="1071"/>
                    <a:ext cx="28" cy="27"/>
                  </a:xfrm>
                  <a:custGeom>
                    <a:avLst/>
                    <a:gdLst>
                      <a:gd name="T0" fmla="*/ 28 w 229"/>
                      <a:gd name="T1" fmla="*/ 14 h 225"/>
                      <a:gd name="T2" fmla="*/ 22 w 229"/>
                      <a:gd name="T3" fmla="*/ 2 h 225"/>
                      <a:gd name="T4" fmla="*/ 11 w 229"/>
                      <a:gd name="T5" fmla="*/ 3 h 225"/>
                      <a:gd name="T6" fmla="*/ 4 w 229"/>
                      <a:gd name="T7" fmla="*/ 10 h 225"/>
                      <a:gd name="T8" fmla="*/ 2 w 229"/>
                      <a:gd name="T9" fmla="*/ 18 h 225"/>
                      <a:gd name="T10" fmla="*/ 17 w 229"/>
                      <a:gd name="T11" fmla="*/ 26 h 225"/>
                      <a:gd name="T12" fmla="*/ 28 w 229"/>
                      <a:gd name="T13" fmla="*/ 14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176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84" name="Freeform 49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472" y="1026"/>
                    <a:ext cx="28" cy="27"/>
                  </a:xfrm>
                  <a:custGeom>
                    <a:avLst/>
                    <a:gdLst>
                      <a:gd name="T0" fmla="*/ 28 w 229"/>
                      <a:gd name="T1" fmla="*/ 14 h 225"/>
                      <a:gd name="T2" fmla="*/ 22 w 229"/>
                      <a:gd name="T3" fmla="*/ 2 h 225"/>
                      <a:gd name="T4" fmla="*/ 11 w 229"/>
                      <a:gd name="T5" fmla="*/ 3 h 225"/>
                      <a:gd name="T6" fmla="*/ 4 w 229"/>
                      <a:gd name="T7" fmla="*/ 10 h 225"/>
                      <a:gd name="T8" fmla="*/ 2 w 229"/>
                      <a:gd name="T9" fmla="*/ 18 h 225"/>
                      <a:gd name="T10" fmla="*/ 17 w 229"/>
                      <a:gd name="T11" fmla="*/ 26 h 225"/>
                      <a:gd name="T12" fmla="*/ 28 w 229"/>
                      <a:gd name="T13" fmla="*/ 14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176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85" name="Freeform 50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426" y="935"/>
                    <a:ext cx="28" cy="27"/>
                  </a:xfrm>
                  <a:custGeom>
                    <a:avLst/>
                    <a:gdLst>
                      <a:gd name="T0" fmla="*/ 28 w 229"/>
                      <a:gd name="T1" fmla="*/ 14 h 225"/>
                      <a:gd name="T2" fmla="*/ 22 w 229"/>
                      <a:gd name="T3" fmla="*/ 2 h 225"/>
                      <a:gd name="T4" fmla="*/ 11 w 229"/>
                      <a:gd name="T5" fmla="*/ 3 h 225"/>
                      <a:gd name="T6" fmla="*/ 4 w 229"/>
                      <a:gd name="T7" fmla="*/ 10 h 225"/>
                      <a:gd name="T8" fmla="*/ 2 w 229"/>
                      <a:gd name="T9" fmla="*/ 18 h 225"/>
                      <a:gd name="T10" fmla="*/ 17 w 229"/>
                      <a:gd name="T11" fmla="*/ 26 h 225"/>
                      <a:gd name="T12" fmla="*/ 28 w 229"/>
                      <a:gd name="T13" fmla="*/ 14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52156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86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2473" y="1121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1960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87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2554" y="1086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1960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88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2572" y="994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1960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89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2357" y="1037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1960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90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2444" y="903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1960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91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2493" y="1094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25882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92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2498" y="1062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1960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93" name="Freeform 58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31" y="1021"/>
                    <a:ext cx="28" cy="27"/>
                  </a:xfrm>
                  <a:custGeom>
                    <a:avLst/>
                    <a:gdLst>
                      <a:gd name="T0" fmla="*/ 28 w 229"/>
                      <a:gd name="T1" fmla="*/ 14 h 225"/>
                      <a:gd name="T2" fmla="*/ 22 w 229"/>
                      <a:gd name="T3" fmla="*/ 2 h 225"/>
                      <a:gd name="T4" fmla="*/ 11 w 229"/>
                      <a:gd name="T5" fmla="*/ 3 h 225"/>
                      <a:gd name="T6" fmla="*/ 4 w 229"/>
                      <a:gd name="T7" fmla="*/ 10 h 225"/>
                      <a:gd name="T8" fmla="*/ 2 w 229"/>
                      <a:gd name="T9" fmla="*/ 18 h 225"/>
                      <a:gd name="T10" fmla="*/ 17 w 229"/>
                      <a:gd name="T11" fmla="*/ 26 h 225"/>
                      <a:gd name="T12" fmla="*/ 28 w 229"/>
                      <a:gd name="T13" fmla="*/ 14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176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94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2408" y="986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41176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95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2372" y="1069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41176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96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2475" y="902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1960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97" name="Freeform 62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10" y="952"/>
                    <a:ext cx="28" cy="27"/>
                  </a:xfrm>
                  <a:custGeom>
                    <a:avLst/>
                    <a:gdLst>
                      <a:gd name="T0" fmla="*/ 28 w 229"/>
                      <a:gd name="T1" fmla="*/ 14 h 225"/>
                      <a:gd name="T2" fmla="*/ 22 w 229"/>
                      <a:gd name="T3" fmla="*/ 2 h 225"/>
                      <a:gd name="T4" fmla="*/ 11 w 229"/>
                      <a:gd name="T5" fmla="*/ 3 h 225"/>
                      <a:gd name="T6" fmla="*/ 4 w 229"/>
                      <a:gd name="T7" fmla="*/ 10 h 225"/>
                      <a:gd name="T8" fmla="*/ 2 w 229"/>
                      <a:gd name="T9" fmla="*/ 18 h 225"/>
                      <a:gd name="T10" fmla="*/ 17 w 229"/>
                      <a:gd name="T11" fmla="*/ 26 h 225"/>
                      <a:gd name="T12" fmla="*/ 28 w 229"/>
                      <a:gd name="T13" fmla="*/ 14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176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98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2456" y="1110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1960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99" name="Freeform 64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26" y="961"/>
                    <a:ext cx="28" cy="27"/>
                  </a:xfrm>
                  <a:custGeom>
                    <a:avLst/>
                    <a:gdLst>
                      <a:gd name="T0" fmla="*/ 28 w 229"/>
                      <a:gd name="T1" fmla="*/ 14 h 225"/>
                      <a:gd name="T2" fmla="*/ 22 w 229"/>
                      <a:gd name="T3" fmla="*/ 2 h 225"/>
                      <a:gd name="T4" fmla="*/ 11 w 229"/>
                      <a:gd name="T5" fmla="*/ 3 h 225"/>
                      <a:gd name="T6" fmla="*/ 4 w 229"/>
                      <a:gd name="T7" fmla="*/ 10 h 225"/>
                      <a:gd name="T8" fmla="*/ 2 w 229"/>
                      <a:gd name="T9" fmla="*/ 18 h 225"/>
                      <a:gd name="T10" fmla="*/ 17 w 229"/>
                      <a:gd name="T11" fmla="*/ 26 h 225"/>
                      <a:gd name="T12" fmla="*/ 28 w 229"/>
                      <a:gd name="T13" fmla="*/ 14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176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3000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2469" y="1095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1960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3001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2386" y="1064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1960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3002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2406" y="925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1960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3003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2459" y="910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1960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3004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2486" y="1119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1960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3005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2358" y="1019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1960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3006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2404" y="1033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1960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3007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2477" y="998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1960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3008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2543" y="931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1960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3009" name="Freeform 74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2562" y="949"/>
                    <a:ext cx="28" cy="27"/>
                  </a:xfrm>
                  <a:custGeom>
                    <a:avLst/>
                    <a:gdLst>
                      <a:gd name="T0" fmla="*/ 28 w 229"/>
                      <a:gd name="T1" fmla="*/ 14 h 225"/>
                      <a:gd name="T2" fmla="*/ 22 w 229"/>
                      <a:gd name="T3" fmla="*/ 2 h 225"/>
                      <a:gd name="T4" fmla="*/ 11 w 229"/>
                      <a:gd name="T5" fmla="*/ 3 h 225"/>
                      <a:gd name="T6" fmla="*/ 4 w 229"/>
                      <a:gd name="T7" fmla="*/ 10 h 225"/>
                      <a:gd name="T8" fmla="*/ 2 w 229"/>
                      <a:gd name="T9" fmla="*/ 18 h 225"/>
                      <a:gd name="T10" fmla="*/ 17 w 229"/>
                      <a:gd name="T11" fmla="*/ 26 h 225"/>
                      <a:gd name="T12" fmla="*/ 28 w 229"/>
                      <a:gd name="T13" fmla="*/ 14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solidFill>
                    <a:srgbClr val="FF0000">
                      <a:alpha val="21176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3010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2501" y="1024"/>
                    <a:ext cx="27" cy="27"/>
                  </a:xfrm>
                  <a:prstGeom prst="ellipse">
                    <a:avLst/>
                  </a:prstGeom>
                  <a:solidFill>
                    <a:srgbClr val="CC0000">
                      <a:alpha val="61960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3011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2497" y="1004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1960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3012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2571" y="1021"/>
                    <a:ext cx="27" cy="27"/>
                  </a:xfrm>
                  <a:prstGeom prst="ellipse">
                    <a:avLst/>
                  </a:prstGeom>
                  <a:solidFill>
                    <a:srgbClr val="FF0000">
                      <a:alpha val="61960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3013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1008"/>
                    <a:ext cx="27" cy="27"/>
                  </a:xfrm>
                  <a:prstGeom prst="ellipse">
                    <a:avLst/>
                  </a:prstGeom>
                  <a:solidFill>
                    <a:srgbClr val="800000">
                      <a:alpha val="61960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32976" name="Line 79"/>
                <p:cNvSpPr>
                  <a:spLocks noChangeShapeType="1"/>
                </p:cNvSpPr>
                <p:nvPr/>
              </p:nvSpPr>
              <p:spPr bwMode="auto">
                <a:xfrm>
                  <a:off x="3061" y="2161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3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bg-BG" sz="24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2977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878" y="2069"/>
                  <a:ext cx="702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9pPr>
                </a:lstStyle>
                <a:p>
                  <a:pPr defTabSz="914305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bg-BG" sz="1400" b="1" dirty="0" smtClean="0">
                      <a:solidFill>
                        <a:srgbClr val="000000"/>
                      </a:solidFill>
                      <a:latin typeface="Arial Narrow" pitchFamily="34" charset="0"/>
                    </a:rPr>
                    <a:t>Еозинофили</a:t>
                  </a:r>
                  <a:endParaRPr lang="en-US" sz="1400" b="1" dirty="0">
                    <a:solidFill>
                      <a:srgbClr val="000000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32855" name="Group 81"/>
              <p:cNvGrpSpPr>
                <a:grpSpLocks/>
              </p:cNvGrpSpPr>
              <p:nvPr/>
            </p:nvGrpSpPr>
            <p:grpSpPr bwMode="auto">
              <a:xfrm>
                <a:off x="2699" y="2750"/>
                <a:ext cx="1779" cy="323"/>
                <a:chOff x="2699" y="2478"/>
                <a:chExt cx="1779" cy="323"/>
              </a:xfrm>
            </p:grpSpPr>
            <p:grpSp>
              <p:nvGrpSpPr>
                <p:cNvPr id="32915" name="Group 82"/>
                <p:cNvGrpSpPr>
                  <a:grpSpLocks/>
                </p:cNvGrpSpPr>
                <p:nvPr/>
              </p:nvGrpSpPr>
              <p:grpSpPr bwMode="auto">
                <a:xfrm rot="5195004">
                  <a:off x="2692" y="2485"/>
                  <a:ext cx="323" cy="310"/>
                  <a:chOff x="1222" y="777"/>
                  <a:chExt cx="286" cy="270"/>
                </a:xfrm>
              </p:grpSpPr>
              <p:sp>
                <p:nvSpPr>
                  <p:cNvPr id="32972" name="Freeform 83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>
                      <a:gd name="T0" fmla="*/ 167 w 297"/>
                      <a:gd name="T1" fmla="*/ 24 h 262"/>
                      <a:gd name="T2" fmla="*/ 61 w 297"/>
                      <a:gd name="T3" fmla="*/ 14 h 262"/>
                      <a:gd name="T4" fmla="*/ 0 w 297"/>
                      <a:gd name="T5" fmla="*/ 110 h 262"/>
                      <a:gd name="T6" fmla="*/ 63 w 297"/>
                      <a:gd name="T7" fmla="*/ 217 h 262"/>
                      <a:gd name="T8" fmla="*/ 192 w 297"/>
                      <a:gd name="T9" fmla="*/ 167 h 262"/>
                      <a:gd name="T10" fmla="*/ 167 w 297"/>
                      <a:gd name="T11" fmla="*/ 24 h 26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73" name="Freeform 84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>
                      <a:gd name="T0" fmla="*/ 286 w 193"/>
                      <a:gd name="T1" fmla="*/ 142 h 205"/>
                      <a:gd name="T2" fmla="*/ 216 w 193"/>
                      <a:gd name="T3" fmla="*/ 25 h 205"/>
                      <a:gd name="T4" fmla="*/ 82 w 193"/>
                      <a:gd name="T5" fmla="*/ 25 h 205"/>
                      <a:gd name="T6" fmla="*/ 15 w 193"/>
                      <a:gd name="T7" fmla="*/ 174 h 205"/>
                      <a:gd name="T8" fmla="*/ 170 w 193"/>
                      <a:gd name="T9" fmla="*/ 265 h 205"/>
                      <a:gd name="T10" fmla="*/ 286 w 193"/>
                      <a:gd name="T11" fmla="*/ 142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32916" name="Group 85"/>
                <p:cNvGrpSpPr>
                  <a:grpSpLocks/>
                </p:cNvGrpSpPr>
                <p:nvPr/>
              </p:nvGrpSpPr>
              <p:grpSpPr bwMode="auto">
                <a:xfrm>
                  <a:off x="3470" y="2523"/>
                  <a:ext cx="286" cy="270"/>
                  <a:chOff x="3288" y="798"/>
                  <a:chExt cx="286" cy="270"/>
                </a:xfrm>
              </p:grpSpPr>
              <p:sp>
                <p:nvSpPr>
                  <p:cNvPr id="32919" name="Freeform 86" descr="Granite"/>
                  <p:cNvSpPr>
                    <a:spLocks/>
                  </p:cNvSpPr>
                  <p:nvPr/>
                </p:nvSpPr>
                <p:spPr bwMode="auto">
                  <a:xfrm>
                    <a:off x="3288" y="798"/>
                    <a:ext cx="286" cy="270"/>
                  </a:xfrm>
                  <a:custGeom>
                    <a:avLst/>
                    <a:gdLst>
                      <a:gd name="T0" fmla="*/ 286 w 193"/>
                      <a:gd name="T1" fmla="*/ 142 h 205"/>
                      <a:gd name="T2" fmla="*/ 216 w 193"/>
                      <a:gd name="T3" fmla="*/ 25 h 205"/>
                      <a:gd name="T4" fmla="*/ 82 w 193"/>
                      <a:gd name="T5" fmla="*/ 25 h 205"/>
                      <a:gd name="T6" fmla="*/ 15 w 193"/>
                      <a:gd name="T7" fmla="*/ 174 h 205"/>
                      <a:gd name="T8" fmla="*/ 170 w 193"/>
                      <a:gd name="T9" fmla="*/ 265 h 205"/>
                      <a:gd name="T10" fmla="*/ 286 w 193"/>
                      <a:gd name="T11" fmla="*/ 142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20" name="Freeform 87"/>
                  <p:cNvSpPr>
                    <a:spLocks/>
                  </p:cNvSpPr>
                  <p:nvPr/>
                </p:nvSpPr>
                <p:spPr bwMode="auto">
                  <a:xfrm>
                    <a:off x="3288" y="798"/>
                    <a:ext cx="286" cy="270"/>
                  </a:xfrm>
                  <a:custGeom>
                    <a:avLst/>
                    <a:gdLst>
                      <a:gd name="T0" fmla="*/ 286 w 193"/>
                      <a:gd name="T1" fmla="*/ 142 h 205"/>
                      <a:gd name="T2" fmla="*/ 216 w 193"/>
                      <a:gd name="T3" fmla="*/ 25 h 205"/>
                      <a:gd name="T4" fmla="*/ 82 w 193"/>
                      <a:gd name="T5" fmla="*/ 25 h 205"/>
                      <a:gd name="T6" fmla="*/ 15 w 193"/>
                      <a:gd name="T7" fmla="*/ 174 h 205"/>
                      <a:gd name="T8" fmla="*/ 170 w 193"/>
                      <a:gd name="T9" fmla="*/ 265 h 205"/>
                      <a:gd name="T10" fmla="*/ 286 w 193"/>
                      <a:gd name="T11" fmla="*/ 142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333399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21" name="Freeform 88" descr="Purple mesh"/>
                  <p:cNvSpPr>
                    <a:spLocks/>
                  </p:cNvSpPr>
                  <p:nvPr/>
                </p:nvSpPr>
                <p:spPr bwMode="auto">
                  <a:xfrm>
                    <a:off x="3334" y="844"/>
                    <a:ext cx="202" cy="180"/>
                  </a:xfrm>
                  <a:custGeom>
                    <a:avLst/>
                    <a:gdLst>
                      <a:gd name="T0" fmla="*/ 110 w 202"/>
                      <a:gd name="T1" fmla="*/ 35 h 180"/>
                      <a:gd name="T2" fmla="*/ 121 w 202"/>
                      <a:gd name="T3" fmla="*/ 105 h 180"/>
                      <a:gd name="T4" fmla="*/ 146 w 202"/>
                      <a:gd name="T5" fmla="*/ 126 h 180"/>
                      <a:gd name="T6" fmla="*/ 185 w 202"/>
                      <a:gd name="T7" fmla="*/ 114 h 180"/>
                      <a:gd name="T8" fmla="*/ 188 w 202"/>
                      <a:gd name="T9" fmla="*/ 108 h 180"/>
                      <a:gd name="T10" fmla="*/ 193 w 202"/>
                      <a:gd name="T11" fmla="*/ 105 h 180"/>
                      <a:gd name="T12" fmla="*/ 202 w 202"/>
                      <a:gd name="T13" fmla="*/ 83 h 180"/>
                      <a:gd name="T14" fmla="*/ 173 w 202"/>
                      <a:gd name="T15" fmla="*/ 17 h 180"/>
                      <a:gd name="T16" fmla="*/ 134 w 202"/>
                      <a:gd name="T17" fmla="*/ 0 h 180"/>
                      <a:gd name="T18" fmla="*/ 107 w 202"/>
                      <a:gd name="T19" fmla="*/ 12 h 180"/>
                      <a:gd name="T20" fmla="*/ 55 w 202"/>
                      <a:gd name="T21" fmla="*/ 27 h 180"/>
                      <a:gd name="T22" fmla="*/ 32 w 202"/>
                      <a:gd name="T23" fmla="*/ 35 h 180"/>
                      <a:gd name="T24" fmla="*/ 20 w 202"/>
                      <a:gd name="T25" fmla="*/ 48 h 180"/>
                      <a:gd name="T26" fmla="*/ 10 w 202"/>
                      <a:gd name="T27" fmla="*/ 66 h 180"/>
                      <a:gd name="T28" fmla="*/ 19 w 202"/>
                      <a:gd name="T29" fmla="*/ 152 h 180"/>
                      <a:gd name="T30" fmla="*/ 34 w 202"/>
                      <a:gd name="T31" fmla="*/ 168 h 180"/>
                      <a:gd name="T32" fmla="*/ 64 w 202"/>
                      <a:gd name="T33" fmla="*/ 174 h 180"/>
                      <a:gd name="T34" fmla="*/ 112 w 202"/>
                      <a:gd name="T35" fmla="*/ 162 h 180"/>
                      <a:gd name="T36" fmla="*/ 101 w 202"/>
                      <a:gd name="T37" fmla="*/ 143 h 180"/>
                      <a:gd name="T38" fmla="*/ 89 w 202"/>
                      <a:gd name="T39" fmla="*/ 114 h 180"/>
                      <a:gd name="T40" fmla="*/ 94 w 202"/>
                      <a:gd name="T41" fmla="*/ 50 h 180"/>
                      <a:gd name="T42" fmla="*/ 104 w 202"/>
                      <a:gd name="T43" fmla="*/ 39 h 180"/>
                      <a:gd name="T44" fmla="*/ 110 w 202"/>
                      <a:gd name="T45" fmla="*/ 35 h 18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02" h="180">
                        <a:moveTo>
                          <a:pt x="110" y="35"/>
                        </a:moveTo>
                        <a:cubicBezTo>
                          <a:pt x="106" y="59"/>
                          <a:pt x="105" y="84"/>
                          <a:pt x="121" y="105"/>
                        </a:cubicBezTo>
                        <a:cubicBezTo>
                          <a:pt x="124" y="118"/>
                          <a:pt x="134" y="125"/>
                          <a:pt x="146" y="126"/>
                        </a:cubicBezTo>
                        <a:cubicBezTo>
                          <a:pt x="160" y="124"/>
                          <a:pt x="173" y="123"/>
                          <a:pt x="185" y="114"/>
                        </a:cubicBezTo>
                        <a:cubicBezTo>
                          <a:pt x="186" y="112"/>
                          <a:pt x="187" y="110"/>
                          <a:pt x="188" y="108"/>
                        </a:cubicBezTo>
                        <a:cubicBezTo>
                          <a:pt x="189" y="107"/>
                          <a:pt x="192" y="107"/>
                          <a:pt x="193" y="105"/>
                        </a:cubicBezTo>
                        <a:cubicBezTo>
                          <a:pt x="197" y="98"/>
                          <a:pt x="197" y="90"/>
                          <a:pt x="202" y="83"/>
                        </a:cubicBezTo>
                        <a:cubicBezTo>
                          <a:pt x="199" y="64"/>
                          <a:pt x="192" y="28"/>
                          <a:pt x="173" y="17"/>
                        </a:cubicBezTo>
                        <a:cubicBezTo>
                          <a:pt x="165" y="2"/>
                          <a:pt x="150" y="2"/>
                          <a:pt x="134" y="0"/>
                        </a:cubicBezTo>
                        <a:cubicBezTo>
                          <a:pt x="118" y="2"/>
                          <a:pt x="116" y="0"/>
                          <a:pt x="107" y="12"/>
                        </a:cubicBezTo>
                        <a:cubicBezTo>
                          <a:pt x="115" y="31"/>
                          <a:pt x="64" y="26"/>
                          <a:pt x="55" y="27"/>
                        </a:cubicBezTo>
                        <a:cubicBezTo>
                          <a:pt x="47" y="30"/>
                          <a:pt x="40" y="31"/>
                          <a:pt x="32" y="35"/>
                        </a:cubicBezTo>
                        <a:cubicBezTo>
                          <a:pt x="28" y="41"/>
                          <a:pt x="23" y="41"/>
                          <a:pt x="20" y="48"/>
                        </a:cubicBezTo>
                        <a:cubicBezTo>
                          <a:pt x="19" y="55"/>
                          <a:pt x="14" y="60"/>
                          <a:pt x="10" y="66"/>
                        </a:cubicBezTo>
                        <a:cubicBezTo>
                          <a:pt x="0" y="95"/>
                          <a:pt x="8" y="125"/>
                          <a:pt x="19" y="152"/>
                        </a:cubicBezTo>
                        <a:cubicBezTo>
                          <a:pt x="20" y="160"/>
                          <a:pt x="26" y="167"/>
                          <a:pt x="34" y="168"/>
                        </a:cubicBezTo>
                        <a:cubicBezTo>
                          <a:pt x="44" y="173"/>
                          <a:pt x="52" y="173"/>
                          <a:pt x="64" y="174"/>
                        </a:cubicBezTo>
                        <a:cubicBezTo>
                          <a:pt x="86" y="172"/>
                          <a:pt x="103" y="180"/>
                          <a:pt x="112" y="162"/>
                        </a:cubicBezTo>
                        <a:cubicBezTo>
                          <a:pt x="113" y="153"/>
                          <a:pt x="109" y="147"/>
                          <a:pt x="101" y="143"/>
                        </a:cubicBezTo>
                        <a:cubicBezTo>
                          <a:pt x="96" y="133"/>
                          <a:pt x="93" y="124"/>
                          <a:pt x="89" y="114"/>
                        </a:cubicBezTo>
                        <a:cubicBezTo>
                          <a:pt x="86" y="94"/>
                          <a:pt x="81" y="67"/>
                          <a:pt x="94" y="50"/>
                        </a:cubicBezTo>
                        <a:cubicBezTo>
                          <a:pt x="95" y="43"/>
                          <a:pt x="99" y="43"/>
                          <a:pt x="104" y="39"/>
                        </a:cubicBezTo>
                        <a:cubicBezTo>
                          <a:pt x="108" y="31"/>
                          <a:pt x="105" y="30"/>
                          <a:pt x="110" y="35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22" name="Freeform 89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515" y="980"/>
                    <a:ext cx="28" cy="27"/>
                  </a:xfrm>
                  <a:custGeom>
                    <a:avLst/>
                    <a:gdLst>
                      <a:gd name="T0" fmla="*/ 28 w 229"/>
                      <a:gd name="T1" fmla="*/ 14 h 225"/>
                      <a:gd name="T2" fmla="*/ 22 w 229"/>
                      <a:gd name="T3" fmla="*/ 2 h 225"/>
                      <a:gd name="T4" fmla="*/ 11 w 229"/>
                      <a:gd name="T5" fmla="*/ 3 h 225"/>
                      <a:gd name="T6" fmla="*/ 4 w 229"/>
                      <a:gd name="T7" fmla="*/ 10 h 225"/>
                      <a:gd name="T8" fmla="*/ 2 w 229"/>
                      <a:gd name="T9" fmla="*/ 18 h 225"/>
                      <a:gd name="T10" fmla="*/ 17 w 229"/>
                      <a:gd name="T11" fmla="*/ 26 h 225"/>
                      <a:gd name="T12" fmla="*/ 28 w 229"/>
                      <a:gd name="T13" fmla="*/ 14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23" name="Freeform 90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3" y="1018"/>
                    <a:ext cx="28" cy="27"/>
                  </a:xfrm>
                  <a:custGeom>
                    <a:avLst/>
                    <a:gdLst>
                      <a:gd name="T0" fmla="*/ 28 w 229"/>
                      <a:gd name="T1" fmla="*/ 14 h 225"/>
                      <a:gd name="T2" fmla="*/ 22 w 229"/>
                      <a:gd name="T3" fmla="*/ 2 h 225"/>
                      <a:gd name="T4" fmla="*/ 11 w 229"/>
                      <a:gd name="T5" fmla="*/ 3 h 225"/>
                      <a:gd name="T6" fmla="*/ 4 w 229"/>
                      <a:gd name="T7" fmla="*/ 10 h 225"/>
                      <a:gd name="T8" fmla="*/ 2 w 229"/>
                      <a:gd name="T9" fmla="*/ 18 h 225"/>
                      <a:gd name="T10" fmla="*/ 17 w 229"/>
                      <a:gd name="T11" fmla="*/ 26 h 225"/>
                      <a:gd name="T12" fmla="*/ 28 w 229"/>
                      <a:gd name="T13" fmla="*/ 14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24" name="Freeform 91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0" y="980"/>
                    <a:ext cx="28" cy="27"/>
                  </a:xfrm>
                  <a:custGeom>
                    <a:avLst/>
                    <a:gdLst>
                      <a:gd name="T0" fmla="*/ 28 w 229"/>
                      <a:gd name="T1" fmla="*/ 14 h 225"/>
                      <a:gd name="T2" fmla="*/ 22 w 229"/>
                      <a:gd name="T3" fmla="*/ 2 h 225"/>
                      <a:gd name="T4" fmla="*/ 11 w 229"/>
                      <a:gd name="T5" fmla="*/ 3 h 225"/>
                      <a:gd name="T6" fmla="*/ 4 w 229"/>
                      <a:gd name="T7" fmla="*/ 10 h 225"/>
                      <a:gd name="T8" fmla="*/ 2 w 229"/>
                      <a:gd name="T9" fmla="*/ 18 h 225"/>
                      <a:gd name="T10" fmla="*/ 17 w 229"/>
                      <a:gd name="T11" fmla="*/ 26 h 225"/>
                      <a:gd name="T12" fmla="*/ 28 w 229"/>
                      <a:gd name="T13" fmla="*/ 14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25" name="Freeform 92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69" y="830"/>
                    <a:ext cx="28" cy="27"/>
                  </a:xfrm>
                  <a:custGeom>
                    <a:avLst/>
                    <a:gdLst>
                      <a:gd name="T0" fmla="*/ 28 w 229"/>
                      <a:gd name="T1" fmla="*/ 14 h 225"/>
                      <a:gd name="T2" fmla="*/ 22 w 229"/>
                      <a:gd name="T3" fmla="*/ 2 h 225"/>
                      <a:gd name="T4" fmla="*/ 11 w 229"/>
                      <a:gd name="T5" fmla="*/ 3 h 225"/>
                      <a:gd name="T6" fmla="*/ 4 w 229"/>
                      <a:gd name="T7" fmla="*/ 10 h 225"/>
                      <a:gd name="T8" fmla="*/ 2 w 229"/>
                      <a:gd name="T9" fmla="*/ 18 h 225"/>
                      <a:gd name="T10" fmla="*/ 17 w 229"/>
                      <a:gd name="T11" fmla="*/ 26 h 225"/>
                      <a:gd name="T12" fmla="*/ 28 w 229"/>
                      <a:gd name="T13" fmla="*/ 14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26" name="Freeform 93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01" y="827"/>
                    <a:ext cx="28" cy="27"/>
                  </a:xfrm>
                  <a:custGeom>
                    <a:avLst/>
                    <a:gdLst>
                      <a:gd name="T0" fmla="*/ 28 w 229"/>
                      <a:gd name="T1" fmla="*/ 14 h 225"/>
                      <a:gd name="T2" fmla="*/ 22 w 229"/>
                      <a:gd name="T3" fmla="*/ 2 h 225"/>
                      <a:gd name="T4" fmla="*/ 11 w 229"/>
                      <a:gd name="T5" fmla="*/ 3 h 225"/>
                      <a:gd name="T6" fmla="*/ 4 w 229"/>
                      <a:gd name="T7" fmla="*/ 10 h 225"/>
                      <a:gd name="T8" fmla="*/ 2 w 229"/>
                      <a:gd name="T9" fmla="*/ 18 h 225"/>
                      <a:gd name="T10" fmla="*/ 17 w 229"/>
                      <a:gd name="T11" fmla="*/ 26 h 225"/>
                      <a:gd name="T12" fmla="*/ 28 w 229"/>
                      <a:gd name="T13" fmla="*/ 14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>
                      <a:alphaModFix amt="71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27" name="Freeform 94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31" y="812"/>
                    <a:ext cx="28" cy="27"/>
                  </a:xfrm>
                  <a:custGeom>
                    <a:avLst/>
                    <a:gdLst>
                      <a:gd name="T0" fmla="*/ 28 w 229"/>
                      <a:gd name="T1" fmla="*/ 14 h 225"/>
                      <a:gd name="T2" fmla="*/ 22 w 229"/>
                      <a:gd name="T3" fmla="*/ 2 h 225"/>
                      <a:gd name="T4" fmla="*/ 11 w 229"/>
                      <a:gd name="T5" fmla="*/ 3 h 225"/>
                      <a:gd name="T6" fmla="*/ 4 w 229"/>
                      <a:gd name="T7" fmla="*/ 10 h 225"/>
                      <a:gd name="T8" fmla="*/ 2 w 229"/>
                      <a:gd name="T9" fmla="*/ 18 h 225"/>
                      <a:gd name="T10" fmla="*/ 17 w 229"/>
                      <a:gd name="T11" fmla="*/ 26 h 225"/>
                      <a:gd name="T12" fmla="*/ 28 w 229"/>
                      <a:gd name="T13" fmla="*/ 14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28" name="Freeform 95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37" y="1022"/>
                    <a:ext cx="28" cy="27"/>
                  </a:xfrm>
                  <a:custGeom>
                    <a:avLst/>
                    <a:gdLst>
                      <a:gd name="T0" fmla="*/ 28 w 229"/>
                      <a:gd name="T1" fmla="*/ 14 h 225"/>
                      <a:gd name="T2" fmla="*/ 22 w 229"/>
                      <a:gd name="T3" fmla="*/ 2 h 225"/>
                      <a:gd name="T4" fmla="*/ 11 w 229"/>
                      <a:gd name="T5" fmla="*/ 3 h 225"/>
                      <a:gd name="T6" fmla="*/ 4 w 229"/>
                      <a:gd name="T7" fmla="*/ 10 h 225"/>
                      <a:gd name="T8" fmla="*/ 2 w 229"/>
                      <a:gd name="T9" fmla="*/ 18 h 225"/>
                      <a:gd name="T10" fmla="*/ 17 w 229"/>
                      <a:gd name="T11" fmla="*/ 26 h 225"/>
                      <a:gd name="T12" fmla="*/ 28 w 229"/>
                      <a:gd name="T13" fmla="*/ 14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29" name="Freeform 9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527" y="942"/>
                    <a:ext cx="28" cy="27"/>
                  </a:xfrm>
                  <a:custGeom>
                    <a:avLst/>
                    <a:gdLst>
                      <a:gd name="T0" fmla="*/ 28 w 229"/>
                      <a:gd name="T1" fmla="*/ 14 h 225"/>
                      <a:gd name="T2" fmla="*/ 22 w 229"/>
                      <a:gd name="T3" fmla="*/ 2 h 225"/>
                      <a:gd name="T4" fmla="*/ 11 w 229"/>
                      <a:gd name="T5" fmla="*/ 3 h 225"/>
                      <a:gd name="T6" fmla="*/ 4 w 229"/>
                      <a:gd name="T7" fmla="*/ 10 h 225"/>
                      <a:gd name="T8" fmla="*/ 2 w 229"/>
                      <a:gd name="T9" fmla="*/ 18 h 225"/>
                      <a:gd name="T10" fmla="*/ 17 w 229"/>
                      <a:gd name="T11" fmla="*/ 26 h 225"/>
                      <a:gd name="T12" fmla="*/ 28 w 229"/>
                      <a:gd name="T13" fmla="*/ 14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30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3311" y="930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31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3405" y="102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32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3427" y="103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33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3527" y="96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34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3519" y="99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35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3494" y="1019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9999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36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820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37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3335" y="85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38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3325" y="87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39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3301" y="94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40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3399" y="81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41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3526" y="87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42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3451" y="81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43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3344" y="988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44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3349" y="99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45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3501" y="83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46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94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47" name="Freeform 114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15" y="966"/>
                    <a:ext cx="28" cy="27"/>
                  </a:xfrm>
                  <a:custGeom>
                    <a:avLst/>
                    <a:gdLst>
                      <a:gd name="T0" fmla="*/ 28 w 229"/>
                      <a:gd name="T1" fmla="*/ 14 h 225"/>
                      <a:gd name="T2" fmla="*/ 22 w 229"/>
                      <a:gd name="T3" fmla="*/ 2 h 225"/>
                      <a:gd name="T4" fmla="*/ 11 w 229"/>
                      <a:gd name="T5" fmla="*/ 3 h 225"/>
                      <a:gd name="T6" fmla="*/ 4 w 229"/>
                      <a:gd name="T7" fmla="*/ 10 h 225"/>
                      <a:gd name="T8" fmla="*/ 2 w 229"/>
                      <a:gd name="T9" fmla="*/ 18 h 225"/>
                      <a:gd name="T10" fmla="*/ 17 w 229"/>
                      <a:gd name="T11" fmla="*/ 26 h 225"/>
                      <a:gd name="T12" fmla="*/ 28 w 229"/>
                      <a:gd name="T13" fmla="*/ 14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48" name="Freeform 115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47" y="996"/>
                    <a:ext cx="28" cy="27"/>
                  </a:xfrm>
                  <a:custGeom>
                    <a:avLst/>
                    <a:gdLst>
                      <a:gd name="T0" fmla="*/ 28 w 229"/>
                      <a:gd name="T1" fmla="*/ 14 h 225"/>
                      <a:gd name="T2" fmla="*/ 22 w 229"/>
                      <a:gd name="T3" fmla="*/ 2 h 225"/>
                      <a:gd name="T4" fmla="*/ 11 w 229"/>
                      <a:gd name="T5" fmla="*/ 3 h 225"/>
                      <a:gd name="T6" fmla="*/ 4 w 229"/>
                      <a:gd name="T7" fmla="*/ 10 h 225"/>
                      <a:gd name="T8" fmla="*/ 2 w 229"/>
                      <a:gd name="T9" fmla="*/ 18 h 225"/>
                      <a:gd name="T10" fmla="*/ 17 w 229"/>
                      <a:gd name="T11" fmla="*/ 26 h 225"/>
                      <a:gd name="T12" fmla="*/ 28 w 229"/>
                      <a:gd name="T13" fmla="*/ 14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>
                      <a:alphaModFix amt="32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49" name="Freeform 11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37" y="961"/>
                    <a:ext cx="28" cy="27"/>
                  </a:xfrm>
                  <a:custGeom>
                    <a:avLst/>
                    <a:gdLst>
                      <a:gd name="T0" fmla="*/ 28 w 229"/>
                      <a:gd name="T1" fmla="*/ 14 h 225"/>
                      <a:gd name="T2" fmla="*/ 22 w 229"/>
                      <a:gd name="T3" fmla="*/ 2 h 225"/>
                      <a:gd name="T4" fmla="*/ 11 w 229"/>
                      <a:gd name="T5" fmla="*/ 3 h 225"/>
                      <a:gd name="T6" fmla="*/ 4 w 229"/>
                      <a:gd name="T7" fmla="*/ 10 h 225"/>
                      <a:gd name="T8" fmla="*/ 2 w 229"/>
                      <a:gd name="T9" fmla="*/ 18 h 225"/>
                      <a:gd name="T10" fmla="*/ 17 w 229"/>
                      <a:gd name="T11" fmla="*/ 26 h 225"/>
                      <a:gd name="T12" fmla="*/ 28 w 229"/>
                      <a:gd name="T13" fmla="*/ 14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>
                      <a:alphaModFix amt="32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50" name="Freeform 117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93" y="965"/>
                    <a:ext cx="28" cy="27"/>
                  </a:xfrm>
                  <a:custGeom>
                    <a:avLst/>
                    <a:gdLst>
                      <a:gd name="T0" fmla="*/ 28 w 229"/>
                      <a:gd name="T1" fmla="*/ 14 h 225"/>
                      <a:gd name="T2" fmla="*/ 22 w 229"/>
                      <a:gd name="T3" fmla="*/ 2 h 225"/>
                      <a:gd name="T4" fmla="*/ 11 w 229"/>
                      <a:gd name="T5" fmla="*/ 3 h 225"/>
                      <a:gd name="T6" fmla="*/ 4 w 229"/>
                      <a:gd name="T7" fmla="*/ 10 h 225"/>
                      <a:gd name="T8" fmla="*/ 2 w 229"/>
                      <a:gd name="T9" fmla="*/ 18 h 225"/>
                      <a:gd name="T10" fmla="*/ 17 w 229"/>
                      <a:gd name="T11" fmla="*/ 26 h 225"/>
                      <a:gd name="T12" fmla="*/ 28 w 229"/>
                      <a:gd name="T13" fmla="*/ 14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>
                      <a:alphaModFix amt="32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51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3314" y="898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63921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52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3486" y="100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53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3540" y="910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0979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54" name="Freeform 121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07" y="918"/>
                    <a:ext cx="28" cy="27"/>
                  </a:xfrm>
                  <a:custGeom>
                    <a:avLst/>
                    <a:gdLst>
                      <a:gd name="T0" fmla="*/ 28 w 229"/>
                      <a:gd name="T1" fmla="*/ 14 h 225"/>
                      <a:gd name="T2" fmla="*/ 22 w 229"/>
                      <a:gd name="T3" fmla="*/ 2 h 225"/>
                      <a:gd name="T4" fmla="*/ 11 w 229"/>
                      <a:gd name="T5" fmla="*/ 3 h 225"/>
                      <a:gd name="T6" fmla="*/ 4 w 229"/>
                      <a:gd name="T7" fmla="*/ 10 h 225"/>
                      <a:gd name="T8" fmla="*/ 2 w 229"/>
                      <a:gd name="T9" fmla="*/ 18 h 225"/>
                      <a:gd name="T10" fmla="*/ 17 w 229"/>
                      <a:gd name="T11" fmla="*/ 26 h 225"/>
                      <a:gd name="T12" fmla="*/ 28 w 229"/>
                      <a:gd name="T13" fmla="*/ 14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55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3338" y="95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56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3490" y="912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57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3387" y="96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58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3522" y="88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59" name="Freeform 12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11" y="946"/>
                    <a:ext cx="28" cy="27"/>
                  </a:xfrm>
                  <a:custGeom>
                    <a:avLst/>
                    <a:gdLst>
                      <a:gd name="T0" fmla="*/ 28 w 229"/>
                      <a:gd name="T1" fmla="*/ 14 h 225"/>
                      <a:gd name="T2" fmla="*/ 22 w 229"/>
                      <a:gd name="T3" fmla="*/ 2 h 225"/>
                      <a:gd name="T4" fmla="*/ 11 w 229"/>
                      <a:gd name="T5" fmla="*/ 3 h 225"/>
                      <a:gd name="T6" fmla="*/ 4 w 229"/>
                      <a:gd name="T7" fmla="*/ 10 h 225"/>
                      <a:gd name="T8" fmla="*/ 2 w 229"/>
                      <a:gd name="T9" fmla="*/ 18 h 225"/>
                      <a:gd name="T10" fmla="*/ 17 w 229"/>
                      <a:gd name="T11" fmla="*/ 26 h 225"/>
                      <a:gd name="T12" fmla="*/ 28 w 229"/>
                      <a:gd name="T13" fmla="*/ 14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>
                      <a:alphaModFix amt="32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60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3448" y="953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61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3412" y="91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62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3430" y="976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0979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63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3387" y="850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0979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64" name="Freeform 131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387" y="1016"/>
                    <a:ext cx="28" cy="27"/>
                  </a:xfrm>
                  <a:custGeom>
                    <a:avLst/>
                    <a:gdLst>
                      <a:gd name="T0" fmla="*/ 28 w 229"/>
                      <a:gd name="T1" fmla="*/ 14 h 225"/>
                      <a:gd name="T2" fmla="*/ 22 w 229"/>
                      <a:gd name="T3" fmla="*/ 2 h 225"/>
                      <a:gd name="T4" fmla="*/ 11 w 229"/>
                      <a:gd name="T5" fmla="*/ 3 h 225"/>
                      <a:gd name="T6" fmla="*/ 4 w 229"/>
                      <a:gd name="T7" fmla="*/ 10 h 225"/>
                      <a:gd name="T8" fmla="*/ 2 w 229"/>
                      <a:gd name="T9" fmla="*/ 18 h 225"/>
                      <a:gd name="T10" fmla="*/ 17 w 229"/>
                      <a:gd name="T11" fmla="*/ 26 h 225"/>
                      <a:gd name="T12" fmla="*/ 28 w 229"/>
                      <a:gd name="T13" fmla="*/ 14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>
                      <a:alphaModFix amt="32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65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3416" y="834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66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3426" y="889"/>
                    <a:ext cx="27" cy="27"/>
                  </a:xfrm>
                  <a:prstGeom prst="ellipse">
                    <a:avLst/>
                  </a:prstGeom>
                  <a:solidFill>
                    <a:srgbClr val="32015B">
                      <a:alpha val="70979"/>
                    </a:srgb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67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3328" y="909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68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906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69" name="Freeform 136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8" y="959"/>
                    <a:ext cx="28" cy="27"/>
                  </a:xfrm>
                  <a:custGeom>
                    <a:avLst/>
                    <a:gdLst>
                      <a:gd name="T0" fmla="*/ 28 w 229"/>
                      <a:gd name="T1" fmla="*/ 14 h 225"/>
                      <a:gd name="T2" fmla="*/ 22 w 229"/>
                      <a:gd name="T3" fmla="*/ 2 h 225"/>
                      <a:gd name="T4" fmla="*/ 11 w 229"/>
                      <a:gd name="T5" fmla="*/ 3 h 225"/>
                      <a:gd name="T6" fmla="*/ 4 w 229"/>
                      <a:gd name="T7" fmla="*/ 10 h 225"/>
                      <a:gd name="T8" fmla="*/ 2 w 229"/>
                      <a:gd name="T9" fmla="*/ 18 h 225"/>
                      <a:gd name="T10" fmla="*/ 17 w 229"/>
                      <a:gd name="T11" fmla="*/ 26 h 225"/>
                      <a:gd name="T12" fmla="*/ 28 w 229"/>
                      <a:gd name="T13" fmla="*/ 14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70" name="Freeform 137" descr="Purple mesh"/>
                  <p:cNvSpPr>
                    <a:spLocks noChangeAspect="1"/>
                  </p:cNvSpPr>
                  <p:nvPr/>
                </p:nvSpPr>
                <p:spPr bwMode="auto">
                  <a:xfrm rot="4808420">
                    <a:off x="3470" y="822"/>
                    <a:ext cx="28" cy="27"/>
                  </a:xfrm>
                  <a:custGeom>
                    <a:avLst/>
                    <a:gdLst>
                      <a:gd name="T0" fmla="*/ 28 w 229"/>
                      <a:gd name="T1" fmla="*/ 14 h 225"/>
                      <a:gd name="T2" fmla="*/ 22 w 229"/>
                      <a:gd name="T3" fmla="*/ 2 h 225"/>
                      <a:gd name="T4" fmla="*/ 11 w 229"/>
                      <a:gd name="T5" fmla="*/ 3 h 225"/>
                      <a:gd name="T6" fmla="*/ 4 w 229"/>
                      <a:gd name="T7" fmla="*/ 10 h 225"/>
                      <a:gd name="T8" fmla="*/ 2 w 229"/>
                      <a:gd name="T9" fmla="*/ 18 h 225"/>
                      <a:gd name="T10" fmla="*/ 17 w 229"/>
                      <a:gd name="T11" fmla="*/ 26 h 225"/>
                      <a:gd name="T12" fmla="*/ 28 w 229"/>
                      <a:gd name="T13" fmla="*/ 14 h 2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9" h="225">
                        <a:moveTo>
                          <a:pt x="229" y="113"/>
                        </a:moveTo>
                        <a:cubicBezTo>
                          <a:pt x="229" y="77"/>
                          <a:pt x="208" y="31"/>
                          <a:pt x="182" y="15"/>
                        </a:cubicBezTo>
                        <a:cubicBezTo>
                          <a:pt x="159" y="0"/>
                          <a:pt x="118" y="14"/>
                          <a:pt x="93" y="25"/>
                        </a:cubicBezTo>
                        <a:cubicBezTo>
                          <a:pt x="41" y="58"/>
                          <a:pt x="43" y="59"/>
                          <a:pt x="31" y="80"/>
                        </a:cubicBezTo>
                        <a:cubicBezTo>
                          <a:pt x="19" y="101"/>
                          <a:pt x="0" y="128"/>
                          <a:pt x="18" y="151"/>
                        </a:cubicBezTo>
                        <a:cubicBezTo>
                          <a:pt x="14" y="190"/>
                          <a:pt x="102" y="225"/>
                          <a:pt x="138" y="220"/>
                        </a:cubicBezTo>
                        <a:cubicBezTo>
                          <a:pt x="206" y="220"/>
                          <a:pt x="229" y="150"/>
                          <a:pt x="229" y="11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71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3452" y="857"/>
                    <a:ext cx="27" cy="27"/>
                  </a:xfrm>
                  <a:prstGeom prst="ellipse">
                    <a:avLst/>
                  </a:prstGeom>
                  <a:solidFill>
                    <a:srgbClr val="32015B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32917" name="Line 139"/>
                <p:cNvSpPr>
                  <a:spLocks noChangeShapeType="1"/>
                </p:cNvSpPr>
                <p:nvPr/>
              </p:nvSpPr>
              <p:spPr bwMode="auto">
                <a:xfrm>
                  <a:off x="3061" y="2615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3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bg-BG" sz="24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2918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3888" y="2523"/>
                  <a:ext cx="590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9pPr>
                </a:lstStyle>
                <a:p>
                  <a:pPr defTabSz="914305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bg-BG" sz="1400" b="1" dirty="0" smtClean="0">
                      <a:solidFill>
                        <a:srgbClr val="000000"/>
                      </a:solidFill>
                      <a:latin typeface="Arial Narrow" pitchFamily="34" charset="0"/>
                    </a:rPr>
                    <a:t>Базофили</a:t>
                  </a:r>
                  <a:endParaRPr lang="en-US" sz="1400" b="1" dirty="0">
                    <a:solidFill>
                      <a:srgbClr val="000000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32856" name="Group 141"/>
              <p:cNvGrpSpPr>
                <a:grpSpLocks/>
              </p:cNvGrpSpPr>
              <p:nvPr/>
            </p:nvGrpSpPr>
            <p:grpSpPr bwMode="auto">
              <a:xfrm>
                <a:off x="2699" y="3113"/>
                <a:ext cx="1757" cy="315"/>
                <a:chOff x="2699" y="2931"/>
                <a:chExt cx="1757" cy="315"/>
              </a:xfrm>
            </p:grpSpPr>
            <p:grpSp>
              <p:nvGrpSpPr>
                <p:cNvPr id="32904" name="Group 142"/>
                <p:cNvGrpSpPr>
                  <a:grpSpLocks/>
                </p:cNvGrpSpPr>
                <p:nvPr/>
              </p:nvGrpSpPr>
              <p:grpSpPr bwMode="auto">
                <a:xfrm rot="8996137">
                  <a:off x="2699" y="2931"/>
                  <a:ext cx="326" cy="310"/>
                  <a:chOff x="1222" y="777"/>
                  <a:chExt cx="286" cy="270"/>
                </a:xfrm>
              </p:grpSpPr>
              <p:sp>
                <p:nvSpPr>
                  <p:cNvPr id="32913" name="Freeform 143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>
                      <a:gd name="T0" fmla="*/ 167 w 297"/>
                      <a:gd name="T1" fmla="*/ 24 h 262"/>
                      <a:gd name="T2" fmla="*/ 61 w 297"/>
                      <a:gd name="T3" fmla="*/ 14 h 262"/>
                      <a:gd name="T4" fmla="*/ 0 w 297"/>
                      <a:gd name="T5" fmla="*/ 110 h 262"/>
                      <a:gd name="T6" fmla="*/ 63 w 297"/>
                      <a:gd name="T7" fmla="*/ 217 h 262"/>
                      <a:gd name="T8" fmla="*/ 192 w 297"/>
                      <a:gd name="T9" fmla="*/ 167 h 262"/>
                      <a:gd name="T10" fmla="*/ 167 w 297"/>
                      <a:gd name="T11" fmla="*/ 24 h 26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14" name="Freeform 144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>
                      <a:gd name="T0" fmla="*/ 286 w 193"/>
                      <a:gd name="T1" fmla="*/ 142 h 205"/>
                      <a:gd name="T2" fmla="*/ 216 w 193"/>
                      <a:gd name="T3" fmla="*/ 25 h 205"/>
                      <a:gd name="T4" fmla="*/ 82 w 193"/>
                      <a:gd name="T5" fmla="*/ 25 h 205"/>
                      <a:gd name="T6" fmla="*/ 15 w 193"/>
                      <a:gd name="T7" fmla="*/ 174 h 205"/>
                      <a:gd name="T8" fmla="*/ 170 w 193"/>
                      <a:gd name="T9" fmla="*/ 265 h 205"/>
                      <a:gd name="T10" fmla="*/ 286 w 193"/>
                      <a:gd name="T11" fmla="*/ 142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32905" name="Group 145"/>
                <p:cNvGrpSpPr>
                  <a:grpSpLocks/>
                </p:cNvGrpSpPr>
                <p:nvPr/>
              </p:nvGrpSpPr>
              <p:grpSpPr bwMode="auto">
                <a:xfrm>
                  <a:off x="3470" y="2976"/>
                  <a:ext cx="286" cy="270"/>
                  <a:chOff x="1506" y="1121"/>
                  <a:chExt cx="286" cy="270"/>
                </a:xfrm>
              </p:grpSpPr>
              <p:sp>
                <p:nvSpPr>
                  <p:cNvPr id="32908" name="Freeform 146" descr="Purple mesh"/>
                  <p:cNvSpPr>
                    <a:spLocks/>
                  </p:cNvSpPr>
                  <p:nvPr/>
                </p:nvSpPr>
                <p:spPr bwMode="auto">
                  <a:xfrm>
                    <a:off x="1578" y="1144"/>
                    <a:ext cx="203" cy="216"/>
                  </a:xfrm>
                  <a:custGeom>
                    <a:avLst/>
                    <a:gdLst>
                      <a:gd name="T0" fmla="*/ 183 w 203"/>
                      <a:gd name="T1" fmla="*/ 103 h 216"/>
                      <a:gd name="T2" fmla="*/ 140 w 203"/>
                      <a:gd name="T3" fmla="*/ 43 h 216"/>
                      <a:gd name="T4" fmla="*/ 111 w 203"/>
                      <a:gd name="T5" fmla="*/ 4 h 216"/>
                      <a:gd name="T6" fmla="*/ 30 w 203"/>
                      <a:gd name="T7" fmla="*/ 19 h 216"/>
                      <a:gd name="T8" fmla="*/ 6 w 203"/>
                      <a:gd name="T9" fmla="*/ 75 h 216"/>
                      <a:gd name="T10" fmla="*/ 39 w 203"/>
                      <a:gd name="T11" fmla="*/ 105 h 216"/>
                      <a:gd name="T12" fmla="*/ 44 w 203"/>
                      <a:gd name="T13" fmla="*/ 125 h 216"/>
                      <a:gd name="T14" fmla="*/ 29 w 203"/>
                      <a:gd name="T15" fmla="*/ 147 h 216"/>
                      <a:gd name="T16" fmla="*/ 8 w 203"/>
                      <a:gd name="T17" fmla="*/ 179 h 216"/>
                      <a:gd name="T18" fmla="*/ 75 w 203"/>
                      <a:gd name="T19" fmla="*/ 214 h 216"/>
                      <a:gd name="T20" fmla="*/ 185 w 203"/>
                      <a:gd name="T21" fmla="*/ 167 h 216"/>
                      <a:gd name="T22" fmla="*/ 183 w 203"/>
                      <a:gd name="T23" fmla="*/ 103 h 21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203" h="216">
                        <a:moveTo>
                          <a:pt x="183" y="103"/>
                        </a:moveTo>
                        <a:cubicBezTo>
                          <a:pt x="176" y="74"/>
                          <a:pt x="152" y="60"/>
                          <a:pt x="140" y="43"/>
                        </a:cubicBezTo>
                        <a:cubicBezTo>
                          <a:pt x="128" y="26"/>
                          <a:pt x="129" y="8"/>
                          <a:pt x="111" y="4"/>
                        </a:cubicBezTo>
                        <a:cubicBezTo>
                          <a:pt x="93" y="0"/>
                          <a:pt x="47" y="7"/>
                          <a:pt x="30" y="19"/>
                        </a:cubicBezTo>
                        <a:cubicBezTo>
                          <a:pt x="13" y="31"/>
                          <a:pt x="4" y="61"/>
                          <a:pt x="6" y="75"/>
                        </a:cubicBezTo>
                        <a:cubicBezTo>
                          <a:pt x="8" y="89"/>
                          <a:pt x="33" y="97"/>
                          <a:pt x="39" y="105"/>
                        </a:cubicBezTo>
                        <a:cubicBezTo>
                          <a:pt x="45" y="113"/>
                          <a:pt x="46" y="118"/>
                          <a:pt x="44" y="125"/>
                        </a:cubicBezTo>
                        <a:cubicBezTo>
                          <a:pt x="42" y="132"/>
                          <a:pt x="35" y="138"/>
                          <a:pt x="29" y="147"/>
                        </a:cubicBezTo>
                        <a:cubicBezTo>
                          <a:pt x="23" y="156"/>
                          <a:pt x="0" y="168"/>
                          <a:pt x="8" y="179"/>
                        </a:cubicBezTo>
                        <a:cubicBezTo>
                          <a:pt x="16" y="190"/>
                          <a:pt x="46" y="216"/>
                          <a:pt x="75" y="214"/>
                        </a:cubicBezTo>
                        <a:cubicBezTo>
                          <a:pt x="102" y="210"/>
                          <a:pt x="166" y="182"/>
                          <a:pt x="185" y="167"/>
                        </a:cubicBezTo>
                        <a:cubicBezTo>
                          <a:pt x="203" y="148"/>
                          <a:pt x="190" y="132"/>
                          <a:pt x="183" y="103"/>
                        </a:cubicBezTo>
                        <a:close/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09" name="Freeform 147"/>
                  <p:cNvSpPr>
                    <a:spLocks/>
                  </p:cNvSpPr>
                  <p:nvPr/>
                </p:nvSpPr>
                <p:spPr bwMode="auto">
                  <a:xfrm>
                    <a:off x="1506" y="1121"/>
                    <a:ext cx="286" cy="270"/>
                  </a:xfrm>
                  <a:custGeom>
                    <a:avLst/>
                    <a:gdLst>
                      <a:gd name="T0" fmla="*/ 286 w 193"/>
                      <a:gd name="T1" fmla="*/ 142 h 205"/>
                      <a:gd name="T2" fmla="*/ 216 w 193"/>
                      <a:gd name="T3" fmla="*/ 25 h 205"/>
                      <a:gd name="T4" fmla="*/ 82 w 193"/>
                      <a:gd name="T5" fmla="*/ 25 h 205"/>
                      <a:gd name="T6" fmla="*/ 15 w 193"/>
                      <a:gd name="T7" fmla="*/ 174 h 205"/>
                      <a:gd name="T8" fmla="*/ 170 w 193"/>
                      <a:gd name="T9" fmla="*/ 265 h 205"/>
                      <a:gd name="T10" fmla="*/ 286 w 193"/>
                      <a:gd name="T11" fmla="*/ 142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10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1544" y="1278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41176"/>
                    </a:scheme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11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1569" y="1239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14902"/>
                    </a:scheme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12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1544" y="1207"/>
                    <a:ext cx="27" cy="30"/>
                  </a:xfrm>
                  <a:prstGeom prst="ellipse">
                    <a:avLst/>
                  </a:prstGeom>
                  <a:solidFill>
                    <a:schemeClr val="bg1">
                      <a:alpha val="41176"/>
                    </a:schemeClr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32906" name="Line 151"/>
                <p:cNvSpPr>
                  <a:spLocks noChangeShapeType="1"/>
                </p:cNvSpPr>
                <p:nvPr/>
              </p:nvSpPr>
              <p:spPr bwMode="auto">
                <a:xfrm>
                  <a:off x="3061" y="3069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3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bg-BG" sz="24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2907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3878" y="2976"/>
                  <a:ext cx="578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9pPr>
                </a:lstStyle>
                <a:p>
                  <a:pPr defTabSz="914305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bg-BG" sz="1400" b="1" dirty="0" smtClean="0">
                      <a:solidFill>
                        <a:srgbClr val="000000"/>
                      </a:solidFill>
                      <a:latin typeface="Arial Narrow" pitchFamily="34" charset="0"/>
                    </a:rPr>
                    <a:t>Моноцити</a:t>
                  </a:r>
                  <a:endParaRPr lang="en-US" sz="1400" b="1" dirty="0">
                    <a:solidFill>
                      <a:srgbClr val="000000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32857" name="Group 153"/>
              <p:cNvGrpSpPr>
                <a:grpSpLocks/>
              </p:cNvGrpSpPr>
              <p:nvPr/>
            </p:nvGrpSpPr>
            <p:grpSpPr bwMode="auto">
              <a:xfrm>
                <a:off x="2699" y="3475"/>
                <a:ext cx="1863" cy="316"/>
                <a:chOff x="2699" y="3385"/>
                <a:chExt cx="1863" cy="316"/>
              </a:xfrm>
            </p:grpSpPr>
            <p:grpSp>
              <p:nvGrpSpPr>
                <p:cNvPr id="32874" name="Group 154"/>
                <p:cNvGrpSpPr>
                  <a:grpSpLocks/>
                </p:cNvGrpSpPr>
                <p:nvPr/>
              </p:nvGrpSpPr>
              <p:grpSpPr bwMode="auto">
                <a:xfrm>
                  <a:off x="2699" y="3385"/>
                  <a:ext cx="318" cy="316"/>
                  <a:chOff x="1222" y="777"/>
                  <a:chExt cx="286" cy="270"/>
                </a:xfrm>
              </p:grpSpPr>
              <p:sp>
                <p:nvSpPr>
                  <p:cNvPr id="32902" name="Freeform 155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>
                      <a:gd name="T0" fmla="*/ 167 w 297"/>
                      <a:gd name="T1" fmla="*/ 24 h 262"/>
                      <a:gd name="T2" fmla="*/ 61 w 297"/>
                      <a:gd name="T3" fmla="*/ 14 h 262"/>
                      <a:gd name="T4" fmla="*/ 0 w 297"/>
                      <a:gd name="T5" fmla="*/ 110 h 262"/>
                      <a:gd name="T6" fmla="*/ 63 w 297"/>
                      <a:gd name="T7" fmla="*/ 217 h 262"/>
                      <a:gd name="T8" fmla="*/ 192 w 297"/>
                      <a:gd name="T9" fmla="*/ 167 h 262"/>
                      <a:gd name="T10" fmla="*/ 167 w 297"/>
                      <a:gd name="T11" fmla="*/ 24 h 26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903" name="Freeform 156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>
                      <a:gd name="T0" fmla="*/ 286 w 193"/>
                      <a:gd name="T1" fmla="*/ 142 h 205"/>
                      <a:gd name="T2" fmla="*/ 216 w 193"/>
                      <a:gd name="T3" fmla="*/ 25 h 205"/>
                      <a:gd name="T4" fmla="*/ 82 w 193"/>
                      <a:gd name="T5" fmla="*/ 25 h 205"/>
                      <a:gd name="T6" fmla="*/ 15 w 193"/>
                      <a:gd name="T7" fmla="*/ 174 h 205"/>
                      <a:gd name="T8" fmla="*/ 170 w 193"/>
                      <a:gd name="T9" fmla="*/ 265 h 205"/>
                      <a:gd name="T10" fmla="*/ 286 w 193"/>
                      <a:gd name="T11" fmla="*/ 142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32875" name="Group 157"/>
                <p:cNvGrpSpPr>
                  <a:grpSpLocks/>
                </p:cNvGrpSpPr>
                <p:nvPr/>
              </p:nvGrpSpPr>
              <p:grpSpPr bwMode="auto">
                <a:xfrm>
                  <a:off x="3470" y="3475"/>
                  <a:ext cx="331" cy="184"/>
                  <a:chOff x="3531" y="2976"/>
                  <a:chExt cx="331" cy="184"/>
                </a:xfrm>
              </p:grpSpPr>
              <p:grpSp>
                <p:nvGrpSpPr>
                  <p:cNvPr id="32878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3531" y="3024"/>
                    <a:ext cx="48" cy="45"/>
                    <a:chOff x="4377" y="845"/>
                    <a:chExt cx="154" cy="181"/>
                  </a:xfrm>
                </p:grpSpPr>
                <p:sp>
                  <p:nvSpPr>
                    <p:cNvPr id="32900" name="Freeform 159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377" y="845"/>
                      <a:ext cx="154" cy="181"/>
                    </a:xfrm>
                    <a:custGeom>
                      <a:avLst/>
                      <a:gdLst>
                        <a:gd name="T0" fmla="*/ 58 w 154"/>
                        <a:gd name="T1" fmla="*/ 3 h 179"/>
                        <a:gd name="T2" fmla="*/ 28 w 154"/>
                        <a:gd name="T3" fmla="*/ 33 h 179"/>
                        <a:gd name="T4" fmla="*/ 0 w 154"/>
                        <a:gd name="T5" fmla="*/ 94 h 179"/>
                        <a:gd name="T6" fmla="*/ 56 w 154"/>
                        <a:gd name="T7" fmla="*/ 173 h 179"/>
                        <a:gd name="T8" fmla="*/ 116 w 154"/>
                        <a:gd name="T9" fmla="*/ 163 h 179"/>
                        <a:gd name="T10" fmla="*/ 142 w 154"/>
                        <a:gd name="T11" fmla="*/ 100 h 179"/>
                        <a:gd name="T12" fmla="*/ 132 w 154"/>
                        <a:gd name="T13" fmla="*/ 39 h 179"/>
                        <a:gd name="T14" fmla="*/ 118 w 154"/>
                        <a:gd name="T15" fmla="*/ 27 h 179"/>
                        <a:gd name="T16" fmla="*/ 58 w 154"/>
                        <a:gd name="T17" fmla="*/ 3 h 17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154" h="179">
                          <a:moveTo>
                            <a:pt x="58" y="3"/>
                          </a:moveTo>
                          <a:cubicBezTo>
                            <a:pt x="45" y="9"/>
                            <a:pt x="37" y="22"/>
                            <a:pt x="28" y="33"/>
                          </a:cubicBezTo>
                          <a:cubicBezTo>
                            <a:pt x="21" y="53"/>
                            <a:pt x="10" y="74"/>
                            <a:pt x="0" y="93"/>
                          </a:cubicBezTo>
                          <a:cubicBezTo>
                            <a:pt x="2" y="152"/>
                            <a:pt x="0" y="163"/>
                            <a:pt x="56" y="171"/>
                          </a:cubicBezTo>
                          <a:cubicBezTo>
                            <a:pt x="81" y="179"/>
                            <a:pt x="97" y="167"/>
                            <a:pt x="116" y="161"/>
                          </a:cubicBezTo>
                          <a:cubicBezTo>
                            <a:pt x="130" y="142"/>
                            <a:pt x="128" y="117"/>
                            <a:pt x="142" y="99"/>
                          </a:cubicBezTo>
                          <a:cubicBezTo>
                            <a:pt x="149" y="79"/>
                            <a:pt x="154" y="50"/>
                            <a:pt x="132" y="39"/>
                          </a:cubicBezTo>
                          <a:cubicBezTo>
                            <a:pt x="129" y="31"/>
                            <a:pt x="126" y="30"/>
                            <a:pt x="118" y="27"/>
                          </a:cubicBezTo>
                          <a:cubicBezTo>
                            <a:pt x="104" y="0"/>
                            <a:pt x="87" y="1"/>
                            <a:pt x="58" y="3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>
                        <a:alphaModFix amt="37000"/>
                      </a:blip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91430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bg-BG" sz="24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2901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4377" y="845"/>
                      <a:ext cx="154" cy="179"/>
                    </a:xfrm>
                    <a:custGeom>
                      <a:avLst/>
                      <a:gdLst>
                        <a:gd name="T0" fmla="*/ 58 w 154"/>
                        <a:gd name="T1" fmla="*/ 3 h 179"/>
                        <a:gd name="T2" fmla="*/ 28 w 154"/>
                        <a:gd name="T3" fmla="*/ 33 h 179"/>
                        <a:gd name="T4" fmla="*/ 0 w 154"/>
                        <a:gd name="T5" fmla="*/ 93 h 179"/>
                        <a:gd name="T6" fmla="*/ 56 w 154"/>
                        <a:gd name="T7" fmla="*/ 171 h 179"/>
                        <a:gd name="T8" fmla="*/ 116 w 154"/>
                        <a:gd name="T9" fmla="*/ 161 h 179"/>
                        <a:gd name="T10" fmla="*/ 142 w 154"/>
                        <a:gd name="T11" fmla="*/ 99 h 179"/>
                        <a:gd name="T12" fmla="*/ 132 w 154"/>
                        <a:gd name="T13" fmla="*/ 39 h 179"/>
                        <a:gd name="T14" fmla="*/ 118 w 154"/>
                        <a:gd name="T15" fmla="*/ 27 h 179"/>
                        <a:gd name="T16" fmla="*/ 58 w 154"/>
                        <a:gd name="T17" fmla="*/ 3 h 17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154" h="179">
                          <a:moveTo>
                            <a:pt x="58" y="3"/>
                          </a:moveTo>
                          <a:cubicBezTo>
                            <a:pt x="45" y="9"/>
                            <a:pt x="37" y="22"/>
                            <a:pt x="28" y="33"/>
                          </a:cubicBezTo>
                          <a:cubicBezTo>
                            <a:pt x="21" y="53"/>
                            <a:pt x="10" y="74"/>
                            <a:pt x="0" y="93"/>
                          </a:cubicBezTo>
                          <a:cubicBezTo>
                            <a:pt x="2" y="152"/>
                            <a:pt x="0" y="163"/>
                            <a:pt x="56" y="171"/>
                          </a:cubicBezTo>
                          <a:cubicBezTo>
                            <a:pt x="81" y="179"/>
                            <a:pt x="97" y="167"/>
                            <a:pt x="116" y="161"/>
                          </a:cubicBezTo>
                          <a:cubicBezTo>
                            <a:pt x="130" y="142"/>
                            <a:pt x="128" y="117"/>
                            <a:pt x="142" y="99"/>
                          </a:cubicBezTo>
                          <a:cubicBezTo>
                            <a:pt x="149" y="79"/>
                            <a:pt x="154" y="50"/>
                            <a:pt x="132" y="39"/>
                          </a:cubicBezTo>
                          <a:cubicBezTo>
                            <a:pt x="129" y="31"/>
                            <a:pt x="126" y="30"/>
                            <a:pt x="118" y="27"/>
                          </a:cubicBezTo>
                          <a:cubicBezTo>
                            <a:pt x="104" y="0"/>
                            <a:pt x="87" y="1"/>
                            <a:pt x="58" y="3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91430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bg-BG" sz="240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32879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3615" y="3028"/>
                    <a:ext cx="74" cy="80"/>
                    <a:chOff x="4604" y="890"/>
                    <a:chExt cx="115" cy="139"/>
                  </a:xfrm>
                </p:grpSpPr>
                <p:sp>
                  <p:nvSpPr>
                    <p:cNvPr id="32898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>
                        <a:gd name="T0" fmla="*/ 78 w 115"/>
                        <a:gd name="T1" fmla="*/ 9 h 139"/>
                        <a:gd name="T2" fmla="*/ 0 w 115"/>
                        <a:gd name="T3" fmla="*/ 39 h 139"/>
                        <a:gd name="T4" fmla="*/ 18 w 115"/>
                        <a:gd name="T5" fmla="*/ 83 h 139"/>
                        <a:gd name="T6" fmla="*/ 24 w 115"/>
                        <a:gd name="T7" fmla="*/ 105 h 139"/>
                        <a:gd name="T8" fmla="*/ 26 w 115"/>
                        <a:gd name="T9" fmla="*/ 133 h 139"/>
                        <a:gd name="T10" fmla="*/ 52 w 115"/>
                        <a:gd name="T11" fmla="*/ 129 h 139"/>
                        <a:gd name="T12" fmla="*/ 96 w 115"/>
                        <a:gd name="T13" fmla="*/ 71 h 139"/>
                        <a:gd name="T14" fmla="*/ 112 w 115"/>
                        <a:gd name="T15" fmla="*/ 33 h 139"/>
                        <a:gd name="T16" fmla="*/ 102 w 115"/>
                        <a:gd name="T17" fmla="*/ 19 h 139"/>
                        <a:gd name="T18" fmla="*/ 90 w 115"/>
                        <a:gd name="T19" fmla="*/ 7 h 139"/>
                        <a:gd name="T20" fmla="*/ 78 w 115"/>
                        <a:gd name="T21" fmla="*/ 9 h 13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196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91430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bg-BG" sz="24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2899" name="Freeform 163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>
                        <a:gd name="T0" fmla="*/ 78 w 115"/>
                        <a:gd name="T1" fmla="*/ 9 h 139"/>
                        <a:gd name="T2" fmla="*/ 0 w 115"/>
                        <a:gd name="T3" fmla="*/ 39 h 139"/>
                        <a:gd name="T4" fmla="*/ 18 w 115"/>
                        <a:gd name="T5" fmla="*/ 83 h 139"/>
                        <a:gd name="T6" fmla="*/ 24 w 115"/>
                        <a:gd name="T7" fmla="*/ 105 h 139"/>
                        <a:gd name="T8" fmla="*/ 26 w 115"/>
                        <a:gd name="T9" fmla="*/ 133 h 139"/>
                        <a:gd name="T10" fmla="*/ 52 w 115"/>
                        <a:gd name="T11" fmla="*/ 129 h 139"/>
                        <a:gd name="T12" fmla="*/ 96 w 115"/>
                        <a:gd name="T13" fmla="*/ 71 h 139"/>
                        <a:gd name="T14" fmla="*/ 112 w 115"/>
                        <a:gd name="T15" fmla="*/ 33 h 139"/>
                        <a:gd name="T16" fmla="*/ 102 w 115"/>
                        <a:gd name="T17" fmla="*/ 19 h 139"/>
                        <a:gd name="T18" fmla="*/ 90 w 115"/>
                        <a:gd name="T19" fmla="*/ 7 h 139"/>
                        <a:gd name="T20" fmla="*/ 78 w 115"/>
                        <a:gd name="T21" fmla="*/ 9 h 13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>
                        <a:alphaModFix amt="39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91430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bg-BG" sz="240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32880" name="Group 164"/>
                  <p:cNvGrpSpPr>
                    <a:grpSpLocks/>
                  </p:cNvGrpSpPr>
                  <p:nvPr/>
                </p:nvGrpSpPr>
                <p:grpSpPr bwMode="auto">
                  <a:xfrm rot="-4287911">
                    <a:off x="3785" y="3008"/>
                    <a:ext cx="73" cy="80"/>
                    <a:chOff x="4921" y="663"/>
                    <a:chExt cx="115" cy="139"/>
                  </a:xfrm>
                </p:grpSpPr>
                <p:sp>
                  <p:nvSpPr>
                    <p:cNvPr id="32896" name="Freeform 165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>
                        <a:gd name="T0" fmla="*/ 78 w 115"/>
                        <a:gd name="T1" fmla="*/ 9 h 139"/>
                        <a:gd name="T2" fmla="*/ 0 w 115"/>
                        <a:gd name="T3" fmla="*/ 39 h 139"/>
                        <a:gd name="T4" fmla="*/ 18 w 115"/>
                        <a:gd name="T5" fmla="*/ 83 h 139"/>
                        <a:gd name="T6" fmla="*/ 24 w 115"/>
                        <a:gd name="T7" fmla="*/ 105 h 139"/>
                        <a:gd name="T8" fmla="*/ 26 w 115"/>
                        <a:gd name="T9" fmla="*/ 133 h 139"/>
                        <a:gd name="T10" fmla="*/ 52 w 115"/>
                        <a:gd name="T11" fmla="*/ 129 h 139"/>
                        <a:gd name="T12" fmla="*/ 96 w 115"/>
                        <a:gd name="T13" fmla="*/ 71 h 139"/>
                        <a:gd name="T14" fmla="*/ 112 w 115"/>
                        <a:gd name="T15" fmla="*/ 33 h 139"/>
                        <a:gd name="T16" fmla="*/ 102 w 115"/>
                        <a:gd name="T17" fmla="*/ 19 h 139"/>
                        <a:gd name="T18" fmla="*/ 90 w 115"/>
                        <a:gd name="T19" fmla="*/ 7 h 139"/>
                        <a:gd name="T20" fmla="*/ 78 w 115"/>
                        <a:gd name="T21" fmla="*/ 9 h 13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91430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bg-BG" sz="24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2897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>
                        <a:gd name="T0" fmla="*/ 78 w 115"/>
                        <a:gd name="T1" fmla="*/ 9 h 139"/>
                        <a:gd name="T2" fmla="*/ 0 w 115"/>
                        <a:gd name="T3" fmla="*/ 39 h 139"/>
                        <a:gd name="T4" fmla="*/ 18 w 115"/>
                        <a:gd name="T5" fmla="*/ 83 h 139"/>
                        <a:gd name="T6" fmla="*/ 24 w 115"/>
                        <a:gd name="T7" fmla="*/ 105 h 139"/>
                        <a:gd name="T8" fmla="*/ 26 w 115"/>
                        <a:gd name="T9" fmla="*/ 133 h 139"/>
                        <a:gd name="T10" fmla="*/ 52 w 115"/>
                        <a:gd name="T11" fmla="*/ 129 h 139"/>
                        <a:gd name="T12" fmla="*/ 96 w 115"/>
                        <a:gd name="T13" fmla="*/ 71 h 139"/>
                        <a:gd name="T14" fmla="*/ 112 w 115"/>
                        <a:gd name="T15" fmla="*/ 33 h 139"/>
                        <a:gd name="T16" fmla="*/ 102 w 115"/>
                        <a:gd name="T17" fmla="*/ 19 h 139"/>
                        <a:gd name="T18" fmla="*/ 90 w 115"/>
                        <a:gd name="T19" fmla="*/ 7 h 139"/>
                        <a:gd name="T20" fmla="*/ 78 w 115"/>
                        <a:gd name="T21" fmla="*/ 9 h 13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91430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bg-BG" sz="240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32881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3557" y="3107"/>
                    <a:ext cx="43" cy="31"/>
                    <a:chOff x="4558" y="1117"/>
                    <a:chExt cx="68" cy="55"/>
                  </a:xfrm>
                </p:grpSpPr>
                <p:sp>
                  <p:nvSpPr>
                    <p:cNvPr id="32894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4558" y="1117"/>
                      <a:ext cx="68" cy="55"/>
                    </a:xfrm>
                    <a:custGeom>
                      <a:avLst/>
                      <a:gdLst>
                        <a:gd name="T0" fmla="*/ 0 w 68"/>
                        <a:gd name="T1" fmla="*/ 1 h 55"/>
                        <a:gd name="T2" fmla="*/ 2 w 68"/>
                        <a:gd name="T3" fmla="*/ 35 h 55"/>
                        <a:gd name="T4" fmla="*/ 22 w 68"/>
                        <a:gd name="T5" fmla="*/ 41 h 55"/>
                        <a:gd name="T6" fmla="*/ 38 w 68"/>
                        <a:gd name="T7" fmla="*/ 45 h 55"/>
                        <a:gd name="T8" fmla="*/ 64 w 68"/>
                        <a:gd name="T9" fmla="*/ 23 h 55"/>
                        <a:gd name="T10" fmla="*/ 68 w 68"/>
                        <a:gd name="T11" fmla="*/ 11 h 55"/>
                        <a:gd name="T12" fmla="*/ 64 w 68"/>
                        <a:gd name="T13" fmla="*/ 1 h 55"/>
                        <a:gd name="T14" fmla="*/ 46 w 68"/>
                        <a:gd name="T15" fmla="*/ 5 h 55"/>
                        <a:gd name="T16" fmla="*/ 0 w 68"/>
                        <a:gd name="T17" fmla="*/ 1 h 5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68" h="55">
                          <a:moveTo>
                            <a:pt x="0" y="1"/>
                          </a:moveTo>
                          <a:cubicBezTo>
                            <a:pt x="1" y="12"/>
                            <a:pt x="0" y="24"/>
                            <a:pt x="2" y="35"/>
                          </a:cubicBezTo>
                          <a:cubicBezTo>
                            <a:pt x="3" y="42"/>
                            <a:pt x="15" y="40"/>
                            <a:pt x="22" y="41"/>
                          </a:cubicBezTo>
                          <a:cubicBezTo>
                            <a:pt x="27" y="42"/>
                            <a:pt x="38" y="45"/>
                            <a:pt x="38" y="45"/>
                          </a:cubicBezTo>
                          <a:cubicBezTo>
                            <a:pt x="52" y="55"/>
                            <a:pt x="59" y="34"/>
                            <a:pt x="64" y="23"/>
                          </a:cubicBezTo>
                          <a:cubicBezTo>
                            <a:pt x="66" y="19"/>
                            <a:pt x="68" y="11"/>
                            <a:pt x="68" y="11"/>
                          </a:cubicBezTo>
                          <a:cubicBezTo>
                            <a:pt x="67" y="8"/>
                            <a:pt x="67" y="3"/>
                            <a:pt x="64" y="1"/>
                          </a:cubicBezTo>
                          <a:cubicBezTo>
                            <a:pt x="62" y="0"/>
                            <a:pt x="49" y="5"/>
                            <a:pt x="46" y="5"/>
                          </a:cubicBezTo>
                          <a:cubicBezTo>
                            <a:pt x="31" y="4"/>
                            <a:pt x="15" y="2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3137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91430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bg-BG" sz="24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2895" name="Freeform 169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558" y="1117"/>
                      <a:ext cx="68" cy="55"/>
                    </a:xfrm>
                    <a:custGeom>
                      <a:avLst/>
                      <a:gdLst>
                        <a:gd name="T0" fmla="*/ 0 w 68"/>
                        <a:gd name="T1" fmla="*/ 1 h 55"/>
                        <a:gd name="T2" fmla="*/ 2 w 68"/>
                        <a:gd name="T3" fmla="*/ 35 h 55"/>
                        <a:gd name="T4" fmla="*/ 22 w 68"/>
                        <a:gd name="T5" fmla="*/ 41 h 55"/>
                        <a:gd name="T6" fmla="*/ 38 w 68"/>
                        <a:gd name="T7" fmla="*/ 45 h 55"/>
                        <a:gd name="T8" fmla="*/ 64 w 68"/>
                        <a:gd name="T9" fmla="*/ 23 h 55"/>
                        <a:gd name="T10" fmla="*/ 68 w 68"/>
                        <a:gd name="T11" fmla="*/ 11 h 55"/>
                        <a:gd name="T12" fmla="*/ 64 w 68"/>
                        <a:gd name="T13" fmla="*/ 1 h 55"/>
                        <a:gd name="T14" fmla="*/ 46 w 68"/>
                        <a:gd name="T15" fmla="*/ 5 h 55"/>
                        <a:gd name="T16" fmla="*/ 0 w 68"/>
                        <a:gd name="T17" fmla="*/ 1 h 5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68" h="55">
                          <a:moveTo>
                            <a:pt x="0" y="1"/>
                          </a:moveTo>
                          <a:cubicBezTo>
                            <a:pt x="1" y="12"/>
                            <a:pt x="0" y="24"/>
                            <a:pt x="2" y="35"/>
                          </a:cubicBezTo>
                          <a:cubicBezTo>
                            <a:pt x="3" y="42"/>
                            <a:pt x="15" y="40"/>
                            <a:pt x="22" y="41"/>
                          </a:cubicBezTo>
                          <a:cubicBezTo>
                            <a:pt x="27" y="42"/>
                            <a:pt x="38" y="45"/>
                            <a:pt x="38" y="45"/>
                          </a:cubicBezTo>
                          <a:cubicBezTo>
                            <a:pt x="52" y="55"/>
                            <a:pt x="59" y="34"/>
                            <a:pt x="64" y="23"/>
                          </a:cubicBezTo>
                          <a:cubicBezTo>
                            <a:pt x="66" y="19"/>
                            <a:pt x="68" y="11"/>
                            <a:pt x="68" y="11"/>
                          </a:cubicBezTo>
                          <a:cubicBezTo>
                            <a:pt x="67" y="8"/>
                            <a:pt x="67" y="3"/>
                            <a:pt x="64" y="1"/>
                          </a:cubicBezTo>
                          <a:cubicBezTo>
                            <a:pt x="62" y="0"/>
                            <a:pt x="49" y="5"/>
                            <a:pt x="46" y="5"/>
                          </a:cubicBezTo>
                          <a:cubicBezTo>
                            <a:pt x="31" y="4"/>
                            <a:pt x="15" y="2"/>
                            <a:pt x="0" y="1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>
                        <a:alphaModFix amt="39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91430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bg-BG" sz="240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32882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3615" y="2976"/>
                    <a:ext cx="84" cy="51"/>
                    <a:chOff x="4604" y="799"/>
                    <a:chExt cx="132" cy="89"/>
                  </a:xfrm>
                </p:grpSpPr>
                <p:sp>
                  <p:nvSpPr>
                    <p:cNvPr id="32892" name="Freeform 171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>
                        <a:gd name="T0" fmla="*/ 62 w 132"/>
                        <a:gd name="T1" fmla="*/ 6 h 89"/>
                        <a:gd name="T2" fmla="*/ 16 w 132"/>
                        <a:gd name="T3" fmla="*/ 20 h 89"/>
                        <a:gd name="T4" fmla="*/ 0 w 132"/>
                        <a:gd name="T5" fmla="*/ 42 h 89"/>
                        <a:gd name="T6" fmla="*/ 16 w 132"/>
                        <a:gd name="T7" fmla="*/ 58 h 89"/>
                        <a:gd name="T8" fmla="*/ 44 w 132"/>
                        <a:gd name="T9" fmla="*/ 74 h 89"/>
                        <a:gd name="T10" fmla="*/ 116 w 132"/>
                        <a:gd name="T11" fmla="*/ 78 h 89"/>
                        <a:gd name="T12" fmla="*/ 128 w 132"/>
                        <a:gd name="T13" fmla="*/ 58 h 89"/>
                        <a:gd name="T14" fmla="*/ 114 w 132"/>
                        <a:gd name="T15" fmla="*/ 0 h 89"/>
                        <a:gd name="T16" fmla="*/ 62 w 132"/>
                        <a:gd name="T17" fmla="*/ 6 h 8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91430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bg-BG" sz="24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2893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>
                        <a:gd name="T0" fmla="*/ 62 w 132"/>
                        <a:gd name="T1" fmla="*/ 6 h 89"/>
                        <a:gd name="T2" fmla="*/ 16 w 132"/>
                        <a:gd name="T3" fmla="*/ 20 h 89"/>
                        <a:gd name="T4" fmla="*/ 0 w 132"/>
                        <a:gd name="T5" fmla="*/ 42 h 89"/>
                        <a:gd name="T6" fmla="*/ 16 w 132"/>
                        <a:gd name="T7" fmla="*/ 58 h 89"/>
                        <a:gd name="T8" fmla="*/ 44 w 132"/>
                        <a:gd name="T9" fmla="*/ 74 h 89"/>
                        <a:gd name="T10" fmla="*/ 116 w 132"/>
                        <a:gd name="T11" fmla="*/ 78 h 89"/>
                        <a:gd name="T12" fmla="*/ 128 w 132"/>
                        <a:gd name="T13" fmla="*/ 58 h 89"/>
                        <a:gd name="T14" fmla="*/ 114 w 132"/>
                        <a:gd name="T15" fmla="*/ 0 h 89"/>
                        <a:gd name="T16" fmla="*/ 62 w 132"/>
                        <a:gd name="T17" fmla="*/ 6 h 8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91430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bg-BG" sz="240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32883" name="Group 173"/>
                  <p:cNvGrpSpPr>
                    <a:grpSpLocks/>
                  </p:cNvGrpSpPr>
                  <p:nvPr/>
                </p:nvGrpSpPr>
                <p:grpSpPr bwMode="auto">
                  <a:xfrm rot="5400000">
                    <a:off x="3708" y="3101"/>
                    <a:ext cx="25" cy="37"/>
                    <a:chOff x="4921" y="663"/>
                    <a:chExt cx="115" cy="139"/>
                  </a:xfrm>
                </p:grpSpPr>
                <p:sp>
                  <p:nvSpPr>
                    <p:cNvPr id="32890" name="Freeform 174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>
                        <a:gd name="T0" fmla="*/ 78 w 115"/>
                        <a:gd name="T1" fmla="*/ 9 h 139"/>
                        <a:gd name="T2" fmla="*/ 0 w 115"/>
                        <a:gd name="T3" fmla="*/ 39 h 139"/>
                        <a:gd name="T4" fmla="*/ 18 w 115"/>
                        <a:gd name="T5" fmla="*/ 83 h 139"/>
                        <a:gd name="T6" fmla="*/ 24 w 115"/>
                        <a:gd name="T7" fmla="*/ 105 h 139"/>
                        <a:gd name="T8" fmla="*/ 26 w 115"/>
                        <a:gd name="T9" fmla="*/ 133 h 139"/>
                        <a:gd name="T10" fmla="*/ 52 w 115"/>
                        <a:gd name="T11" fmla="*/ 129 h 139"/>
                        <a:gd name="T12" fmla="*/ 96 w 115"/>
                        <a:gd name="T13" fmla="*/ 71 h 139"/>
                        <a:gd name="T14" fmla="*/ 112 w 115"/>
                        <a:gd name="T15" fmla="*/ 33 h 139"/>
                        <a:gd name="T16" fmla="*/ 102 w 115"/>
                        <a:gd name="T17" fmla="*/ 19 h 139"/>
                        <a:gd name="T18" fmla="*/ 90 w 115"/>
                        <a:gd name="T19" fmla="*/ 7 h 139"/>
                        <a:gd name="T20" fmla="*/ 78 w 115"/>
                        <a:gd name="T21" fmla="*/ 9 h 13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91430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bg-BG" sz="24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2891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4921" y="663"/>
                      <a:ext cx="115" cy="139"/>
                    </a:xfrm>
                    <a:custGeom>
                      <a:avLst/>
                      <a:gdLst>
                        <a:gd name="T0" fmla="*/ 78 w 115"/>
                        <a:gd name="T1" fmla="*/ 9 h 139"/>
                        <a:gd name="T2" fmla="*/ 0 w 115"/>
                        <a:gd name="T3" fmla="*/ 39 h 139"/>
                        <a:gd name="T4" fmla="*/ 18 w 115"/>
                        <a:gd name="T5" fmla="*/ 83 h 139"/>
                        <a:gd name="T6" fmla="*/ 24 w 115"/>
                        <a:gd name="T7" fmla="*/ 105 h 139"/>
                        <a:gd name="T8" fmla="*/ 26 w 115"/>
                        <a:gd name="T9" fmla="*/ 133 h 139"/>
                        <a:gd name="T10" fmla="*/ 52 w 115"/>
                        <a:gd name="T11" fmla="*/ 129 h 139"/>
                        <a:gd name="T12" fmla="*/ 96 w 115"/>
                        <a:gd name="T13" fmla="*/ 71 h 139"/>
                        <a:gd name="T14" fmla="*/ 112 w 115"/>
                        <a:gd name="T15" fmla="*/ 33 h 139"/>
                        <a:gd name="T16" fmla="*/ 102 w 115"/>
                        <a:gd name="T17" fmla="*/ 19 h 139"/>
                        <a:gd name="T18" fmla="*/ 90 w 115"/>
                        <a:gd name="T19" fmla="*/ 7 h 139"/>
                        <a:gd name="T20" fmla="*/ 78 w 115"/>
                        <a:gd name="T21" fmla="*/ 9 h 13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91430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bg-BG" sz="240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32884" name="Group 176"/>
                  <p:cNvGrpSpPr>
                    <a:grpSpLocks/>
                  </p:cNvGrpSpPr>
                  <p:nvPr/>
                </p:nvGrpSpPr>
                <p:grpSpPr bwMode="auto">
                  <a:xfrm rot="-9002835">
                    <a:off x="3673" y="3132"/>
                    <a:ext cx="28" cy="28"/>
                    <a:chOff x="4604" y="890"/>
                    <a:chExt cx="115" cy="139"/>
                  </a:xfrm>
                </p:grpSpPr>
                <p:sp>
                  <p:nvSpPr>
                    <p:cNvPr id="32888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>
                        <a:gd name="T0" fmla="*/ 78 w 115"/>
                        <a:gd name="T1" fmla="*/ 9 h 139"/>
                        <a:gd name="T2" fmla="*/ 0 w 115"/>
                        <a:gd name="T3" fmla="*/ 39 h 139"/>
                        <a:gd name="T4" fmla="*/ 18 w 115"/>
                        <a:gd name="T5" fmla="*/ 83 h 139"/>
                        <a:gd name="T6" fmla="*/ 24 w 115"/>
                        <a:gd name="T7" fmla="*/ 105 h 139"/>
                        <a:gd name="T8" fmla="*/ 26 w 115"/>
                        <a:gd name="T9" fmla="*/ 133 h 139"/>
                        <a:gd name="T10" fmla="*/ 52 w 115"/>
                        <a:gd name="T11" fmla="*/ 129 h 139"/>
                        <a:gd name="T12" fmla="*/ 96 w 115"/>
                        <a:gd name="T13" fmla="*/ 71 h 139"/>
                        <a:gd name="T14" fmla="*/ 112 w 115"/>
                        <a:gd name="T15" fmla="*/ 33 h 139"/>
                        <a:gd name="T16" fmla="*/ 102 w 115"/>
                        <a:gd name="T17" fmla="*/ 19 h 139"/>
                        <a:gd name="T18" fmla="*/ 90 w 115"/>
                        <a:gd name="T19" fmla="*/ 7 h 139"/>
                        <a:gd name="T20" fmla="*/ 78 w 115"/>
                        <a:gd name="T21" fmla="*/ 9 h 13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196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91430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bg-BG" sz="24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2889" name="Freeform 178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890"/>
                      <a:ext cx="115" cy="139"/>
                    </a:xfrm>
                    <a:custGeom>
                      <a:avLst/>
                      <a:gdLst>
                        <a:gd name="T0" fmla="*/ 78 w 115"/>
                        <a:gd name="T1" fmla="*/ 9 h 139"/>
                        <a:gd name="T2" fmla="*/ 0 w 115"/>
                        <a:gd name="T3" fmla="*/ 39 h 139"/>
                        <a:gd name="T4" fmla="*/ 18 w 115"/>
                        <a:gd name="T5" fmla="*/ 83 h 139"/>
                        <a:gd name="T6" fmla="*/ 24 w 115"/>
                        <a:gd name="T7" fmla="*/ 105 h 139"/>
                        <a:gd name="T8" fmla="*/ 26 w 115"/>
                        <a:gd name="T9" fmla="*/ 133 h 139"/>
                        <a:gd name="T10" fmla="*/ 52 w 115"/>
                        <a:gd name="T11" fmla="*/ 129 h 139"/>
                        <a:gd name="T12" fmla="*/ 96 w 115"/>
                        <a:gd name="T13" fmla="*/ 71 h 139"/>
                        <a:gd name="T14" fmla="*/ 112 w 115"/>
                        <a:gd name="T15" fmla="*/ 33 h 139"/>
                        <a:gd name="T16" fmla="*/ 102 w 115"/>
                        <a:gd name="T17" fmla="*/ 19 h 139"/>
                        <a:gd name="T18" fmla="*/ 90 w 115"/>
                        <a:gd name="T19" fmla="*/ 7 h 139"/>
                        <a:gd name="T20" fmla="*/ 78 w 115"/>
                        <a:gd name="T21" fmla="*/ 9 h 13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0" t="0" r="r" b="b"/>
                      <a:pathLst>
                        <a:path w="115" h="139">
                          <a:moveTo>
                            <a:pt x="78" y="9"/>
                          </a:moveTo>
                          <a:cubicBezTo>
                            <a:pt x="30" y="11"/>
                            <a:pt x="15" y="0"/>
                            <a:pt x="0" y="39"/>
                          </a:cubicBezTo>
                          <a:cubicBezTo>
                            <a:pt x="2" y="55"/>
                            <a:pt x="3" y="73"/>
                            <a:pt x="18" y="83"/>
                          </a:cubicBezTo>
                          <a:cubicBezTo>
                            <a:pt x="23" y="98"/>
                            <a:pt x="21" y="91"/>
                            <a:pt x="24" y="105"/>
                          </a:cubicBezTo>
                          <a:cubicBezTo>
                            <a:pt x="25" y="114"/>
                            <a:pt x="19" y="127"/>
                            <a:pt x="26" y="133"/>
                          </a:cubicBezTo>
                          <a:cubicBezTo>
                            <a:pt x="33" y="139"/>
                            <a:pt x="43" y="131"/>
                            <a:pt x="52" y="129"/>
                          </a:cubicBezTo>
                          <a:cubicBezTo>
                            <a:pt x="80" y="124"/>
                            <a:pt x="91" y="96"/>
                            <a:pt x="96" y="71"/>
                          </a:cubicBezTo>
                          <a:cubicBezTo>
                            <a:pt x="98" y="39"/>
                            <a:pt x="94" y="47"/>
                            <a:pt x="112" y="33"/>
                          </a:cubicBezTo>
                          <a:cubicBezTo>
                            <a:pt x="115" y="22"/>
                            <a:pt x="112" y="22"/>
                            <a:pt x="102" y="19"/>
                          </a:cubicBezTo>
                          <a:cubicBezTo>
                            <a:pt x="99" y="13"/>
                            <a:pt x="98" y="8"/>
                            <a:pt x="90" y="7"/>
                          </a:cubicBezTo>
                          <a:cubicBezTo>
                            <a:pt x="86" y="7"/>
                            <a:pt x="78" y="9"/>
                            <a:pt x="78" y="9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>
                        <a:alphaModFix amt="39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91430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bg-BG" sz="240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32885" name="Group 179"/>
                  <p:cNvGrpSpPr>
                    <a:grpSpLocks/>
                  </p:cNvGrpSpPr>
                  <p:nvPr/>
                </p:nvGrpSpPr>
                <p:grpSpPr bwMode="auto">
                  <a:xfrm rot="3080412">
                    <a:off x="3704" y="3026"/>
                    <a:ext cx="38" cy="42"/>
                    <a:chOff x="4604" y="799"/>
                    <a:chExt cx="132" cy="89"/>
                  </a:xfrm>
                </p:grpSpPr>
                <p:sp>
                  <p:nvSpPr>
                    <p:cNvPr id="32886" name="Freeform 180" descr="Granite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>
                        <a:gd name="T0" fmla="*/ 62 w 132"/>
                        <a:gd name="T1" fmla="*/ 6 h 89"/>
                        <a:gd name="T2" fmla="*/ 16 w 132"/>
                        <a:gd name="T3" fmla="*/ 20 h 89"/>
                        <a:gd name="T4" fmla="*/ 0 w 132"/>
                        <a:gd name="T5" fmla="*/ 42 h 89"/>
                        <a:gd name="T6" fmla="*/ 16 w 132"/>
                        <a:gd name="T7" fmla="*/ 58 h 89"/>
                        <a:gd name="T8" fmla="*/ 44 w 132"/>
                        <a:gd name="T9" fmla="*/ 74 h 89"/>
                        <a:gd name="T10" fmla="*/ 116 w 132"/>
                        <a:gd name="T11" fmla="*/ 78 h 89"/>
                        <a:gd name="T12" fmla="*/ 128 w 132"/>
                        <a:gd name="T13" fmla="*/ 58 h 89"/>
                        <a:gd name="T14" fmla="*/ 114 w 132"/>
                        <a:gd name="T15" fmla="*/ 0 h 89"/>
                        <a:gd name="T16" fmla="*/ 62 w 132"/>
                        <a:gd name="T17" fmla="*/ 6 h 8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blipFill dpi="0" rotWithShape="1">
                      <a:blip r:embed="rId2">
                        <a:alphaModFix amt="48000"/>
                      </a:blip>
                      <a:srcRect/>
                      <a:tile tx="0" ty="0" sx="100000" sy="100000" flip="none" algn="tl"/>
                    </a:blip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91430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bg-BG" sz="24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2887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4604" y="799"/>
                      <a:ext cx="132" cy="89"/>
                    </a:xfrm>
                    <a:custGeom>
                      <a:avLst/>
                      <a:gdLst>
                        <a:gd name="T0" fmla="*/ 62 w 132"/>
                        <a:gd name="T1" fmla="*/ 6 h 89"/>
                        <a:gd name="T2" fmla="*/ 16 w 132"/>
                        <a:gd name="T3" fmla="*/ 20 h 89"/>
                        <a:gd name="T4" fmla="*/ 0 w 132"/>
                        <a:gd name="T5" fmla="*/ 42 h 89"/>
                        <a:gd name="T6" fmla="*/ 16 w 132"/>
                        <a:gd name="T7" fmla="*/ 58 h 89"/>
                        <a:gd name="T8" fmla="*/ 44 w 132"/>
                        <a:gd name="T9" fmla="*/ 74 h 89"/>
                        <a:gd name="T10" fmla="*/ 116 w 132"/>
                        <a:gd name="T11" fmla="*/ 78 h 89"/>
                        <a:gd name="T12" fmla="*/ 128 w 132"/>
                        <a:gd name="T13" fmla="*/ 58 h 89"/>
                        <a:gd name="T14" fmla="*/ 114 w 132"/>
                        <a:gd name="T15" fmla="*/ 0 h 89"/>
                        <a:gd name="T16" fmla="*/ 62 w 132"/>
                        <a:gd name="T17" fmla="*/ 6 h 8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132" h="89">
                          <a:moveTo>
                            <a:pt x="62" y="6"/>
                          </a:moveTo>
                          <a:cubicBezTo>
                            <a:pt x="46" y="8"/>
                            <a:pt x="31" y="14"/>
                            <a:pt x="16" y="20"/>
                          </a:cubicBezTo>
                          <a:cubicBezTo>
                            <a:pt x="10" y="27"/>
                            <a:pt x="0" y="42"/>
                            <a:pt x="0" y="42"/>
                          </a:cubicBezTo>
                          <a:cubicBezTo>
                            <a:pt x="5" y="49"/>
                            <a:pt x="7" y="55"/>
                            <a:pt x="16" y="58"/>
                          </a:cubicBezTo>
                          <a:cubicBezTo>
                            <a:pt x="25" y="67"/>
                            <a:pt x="32" y="70"/>
                            <a:pt x="44" y="74"/>
                          </a:cubicBezTo>
                          <a:cubicBezTo>
                            <a:pt x="64" y="89"/>
                            <a:pt x="94" y="80"/>
                            <a:pt x="116" y="78"/>
                          </a:cubicBezTo>
                          <a:cubicBezTo>
                            <a:pt x="123" y="71"/>
                            <a:pt x="124" y="66"/>
                            <a:pt x="128" y="58"/>
                          </a:cubicBezTo>
                          <a:cubicBezTo>
                            <a:pt x="132" y="39"/>
                            <a:pt x="121" y="18"/>
                            <a:pt x="114" y="0"/>
                          </a:cubicBezTo>
                          <a:cubicBezTo>
                            <a:pt x="92" y="5"/>
                            <a:pt x="86" y="8"/>
                            <a:pt x="62" y="6"/>
                          </a:cubicBezTo>
                          <a:close/>
                        </a:path>
                      </a:pathLst>
                    </a:custGeom>
                    <a:solidFill>
                      <a:srgbClr val="0000FF">
                        <a:alpha val="20000"/>
                      </a:srgbClr>
                    </a:solidFill>
                    <a:ln w="9525">
                      <a:solidFill>
                        <a:srgbClr val="666699"/>
                      </a:solidFill>
                      <a:round/>
                      <a:headEnd/>
                      <a:tailEnd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91430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bg-BG" sz="240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2876" name="Line 182"/>
                <p:cNvSpPr>
                  <a:spLocks noChangeShapeType="1"/>
                </p:cNvSpPr>
                <p:nvPr/>
              </p:nvSpPr>
              <p:spPr bwMode="auto">
                <a:xfrm>
                  <a:off x="3061" y="3523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3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bg-BG" sz="24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2877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3878" y="3430"/>
                  <a:ext cx="684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9pPr>
                </a:lstStyle>
                <a:p>
                  <a:pPr defTabSz="914305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bg-BG" sz="1400" b="1" dirty="0" smtClean="0">
                      <a:solidFill>
                        <a:srgbClr val="000000"/>
                      </a:solidFill>
                      <a:latin typeface="Arial Narrow" pitchFamily="34" charset="0"/>
                    </a:rPr>
                    <a:t>Тромбоцити</a:t>
                  </a:r>
                  <a:endParaRPr lang="en-US" sz="1400" b="1" dirty="0">
                    <a:solidFill>
                      <a:srgbClr val="000000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32858" name="Group 184"/>
              <p:cNvGrpSpPr>
                <a:grpSpLocks/>
              </p:cNvGrpSpPr>
              <p:nvPr/>
            </p:nvGrpSpPr>
            <p:grpSpPr bwMode="auto">
              <a:xfrm>
                <a:off x="2699" y="3793"/>
                <a:ext cx="1844" cy="355"/>
                <a:chOff x="2699" y="3793"/>
                <a:chExt cx="1844" cy="355"/>
              </a:xfrm>
            </p:grpSpPr>
            <p:grpSp>
              <p:nvGrpSpPr>
                <p:cNvPr id="32859" name="Group 185"/>
                <p:cNvGrpSpPr>
                  <a:grpSpLocks/>
                </p:cNvGrpSpPr>
                <p:nvPr/>
              </p:nvGrpSpPr>
              <p:grpSpPr bwMode="auto">
                <a:xfrm>
                  <a:off x="3470" y="3793"/>
                  <a:ext cx="396" cy="319"/>
                  <a:chOff x="3795" y="3067"/>
                  <a:chExt cx="396" cy="319"/>
                </a:xfrm>
              </p:grpSpPr>
              <p:grpSp>
                <p:nvGrpSpPr>
                  <p:cNvPr id="32865" name="Group 18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61" y="3067"/>
                    <a:ext cx="175" cy="175"/>
                    <a:chOff x="3799" y="3158"/>
                    <a:chExt cx="136" cy="136"/>
                  </a:xfrm>
                </p:grpSpPr>
                <p:sp>
                  <p:nvSpPr>
                    <p:cNvPr id="32872" name="Oval 1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59999"/>
                      </a:srgb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30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bg-BG" sz="24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2873" name="Oval 1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30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bg-BG" sz="240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32866" name="Group 189"/>
                  <p:cNvGrpSpPr>
                    <a:grpSpLocks noChangeAspect="1"/>
                  </p:cNvGrpSpPr>
                  <p:nvPr/>
                </p:nvGrpSpPr>
                <p:grpSpPr bwMode="auto">
                  <a:xfrm rot="6594621">
                    <a:off x="3803" y="3203"/>
                    <a:ext cx="159" cy="175"/>
                    <a:chOff x="3799" y="3158"/>
                    <a:chExt cx="136" cy="136"/>
                  </a:xfrm>
                </p:grpSpPr>
                <p:sp>
                  <p:nvSpPr>
                    <p:cNvPr id="32870" name="Oval 1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59999"/>
                      </a:srgb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30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bg-BG" sz="24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2871" name="Oval 1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30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bg-BG" sz="240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32867" name="Group 192"/>
                  <p:cNvGrpSpPr>
                    <a:grpSpLocks noChangeAspect="1"/>
                  </p:cNvGrpSpPr>
                  <p:nvPr/>
                </p:nvGrpSpPr>
                <p:grpSpPr bwMode="auto">
                  <a:xfrm rot="-2113055">
                    <a:off x="4013" y="3262"/>
                    <a:ext cx="178" cy="124"/>
                    <a:chOff x="3799" y="3158"/>
                    <a:chExt cx="136" cy="136"/>
                  </a:xfrm>
                </p:grpSpPr>
                <p:sp>
                  <p:nvSpPr>
                    <p:cNvPr id="32868" name="Oval 1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3158"/>
                      <a:ext cx="136" cy="136"/>
                    </a:xfrm>
                    <a:prstGeom prst="ellipse">
                      <a:avLst/>
                    </a:prstGeom>
                    <a:solidFill>
                      <a:srgbClr val="FF0000">
                        <a:alpha val="59999"/>
                      </a:srgb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30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bg-BG" sz="24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2869" name="Oval 1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1" y="3178"/>
                      <a:ext cx="91" cy="9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bg1">
                            <a:alpha val="70000"/>
                          </a:schemeClr>
                        </a:gs>
                        <a:gs pos="100000">
                          <a:srgbClr val="CC33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914305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bg-BG" sz="240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32860" name="Group 195"/>
                <p:cNvGrpSpPr>
                  <a:grpSpLocks/>
                </p:cNvGrpSpPr>
                <p:nvPr/>
              </p:nvGrpSpPr>
              <p:grpSpPr bwMode="auto">
                <a:xfrm rot="8996137">
                  <a:off x="2699" y="3838"/>
                  <a:ext cx="326" cy="310"/>
                  <a:chOff x="1222" y="777"/>
                  <a:chExt cx="286" cy="270"/>
                </a:xfrm>
              </p:grpSpPr>
              <p:sp>
                <p:nvSpPr>
                  <p:cNvPr id="32863" name="Freeform 196" descr="Granite"/>
                  <p:cNvSpPr>
                    <a:spLocks/>
                  </p:cNvSpPr>
                  <p:nvPr/>
                </p:nvSpPr>
                <p:spPr bwMode="auto">
                  <a:xfrm rot="3645729">
                    <a:off x="1256" y="806"/>
                    <a:ext cx="231" cy="226"/>
                  </a:xfrm>
                  <a:custGeom>
                    <a:avLst/>
                    <a:gdLst>
                      <a:gd name="T0" fmla="*/ 167 w 297"/>
                      <a:gd name="T1" fmla="*/ 24 h 262"/>
                      <a:gd name="T2" fmla="*/ 61 w 297"/>
                      <a:gd name="T3" fmla="*/ 14 h 262"/>
                      <a:gd name="T4" fmla="*/ 0 w 297"/>
                      <a:gd name="T5" fmla="*/ 110 h 262"/>
                      <a:gd name="T6" fmla="*/ 63 w 297"/>
                      <a:gd name="T7" fmla="*/ 217 h 262"/>
                      <a:gd name="T8" fmla="*/ 192 w 297"/>
                      <a:gd name="T9" fmla="*/ 167 h 262"/>
                      <a:gd name="T10" fmla="*/ 167 w 297"/>
                      <a:gd name="T11" fmla="*/ 24 h 26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97" h="262">
                        <a:moveTo>
                          <a:pt x="215" y="28"/>
                        </a:moveTo>
                        <a:cubicBezTo>
                          <a:pt x="184" y="5"/>
                          <a:pt x="116" y="0"/>
                          <a:pt x="79" y="16"/>
                        </a:cubicBezTo>
                        <a:cubicBezTo>
                          <a:pt x="43" y="33"/>
                          <a:pt x="0" y="89"/>
                          <a:pt x="0" y="128"/>
                        </a:cubicBezTo>
                        <a:cubicBezTo>
                          <a:pt x="0" y="167"/>
                          <a:pt x="40" y="240"/>
                          <a:pt x="81" y="251"/>
                        </a:cubicBezTo>
                        <a:cubicBezTo>
                          <a:pt x="122" y="262"/>
                          <a:pt x="225" y="231"/>
                          <a:pt x="247" y="194"/>
                        </a:cubicBezTo>
                        <a:cubicBezTo>
                          <a:pt x="297" y="125"/>
                          <a:pt x="248" y="51"/>
                          <a:pt x="215" y="28"/>
                        </a:cubicBez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91240B29-F687-4F45-9708-019B960494DF}">
                      <a14:hiddenLine xmlns:a14="http://schemas.microsoft.com/office/drawing/2010/main" w="3175" cmpd="sng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864" name="Freeform 197"/>
                  <p:cNvSpPr>
                    <a:spLocks/>
                  </p:cNvSpPr>
                  <p:nvPr/>
                </p:nvSpPr>
                <p:spPr bwMode="auto">
                  <a:xfrm>
                    <a:off x="1222" y="777"/>
                    <a:ext cx="286" cy="270"/>
                  </a:xfrm>
                  <a:custGeom>
                    <a:avLst/>
                    <a:gdLst>
                      <a:gd name="T0" fmla="*/ 286 w 193"/>
                      <a:gd name="T1" fmla="*/ 142 h 205"/>
                      <a:gd name="T2" fmla="*/ 216 w 193"/>
                      <a:gd name="T3" fmla="*/ 25 h 205"/>
                      <a:gd name="T4" fmla="*/ 82 w 193"/>
                      <a:gd name="T5" fmla="*/ 25 h 205"/>
                      <a:gd name="T6" fmla="*/ 15 w 193"/>
                      <a:gd name="T7" fmla="*/ 174 h 205"/>
                      <a:gd name="T8" fmla="*/ 170 w 193"/>
                      <a:gd name="T9" fmla="*/ 265 h 205"/>
                      <a:gd name="T10" fmla="*/ 286 w 193"/>
                      <a:gd name="T11" fmla="*/ 142 h 20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93" h="205">
                        <a:moveTo>
                          <a:pt x="193" y="108"/>
                        </a:moveTo>
                        <a:cubicBezTo>
                          <a:pt x="193" y="78"/>
                          <a:pt x="169" y="34"/>
                          <a:pt x="146" y="19"/>
                        </a:cubicBezTo>
                        <a:cubicBezTo>
                          <a:pt x="123" y="4"/>
                          <a:pt x="78" y="0"/>
                          <a:pt x="55" y="19"/>
                        </a:cubicBezTo>
                        <a:cubicBezTo>
                          <a:pt x="32" y="38"/>
                          <a:pt x="0" y="102"/>
                          <a:pt x="10" y="132"/>
                        </a:cubicBezTo>
                        <a:cubicBezTo>
                          <a:pt x="20" y="162"/>
                          <a:pt x="85" y="205"/>
                          <a:pt x="115" y="201"/>
                        </a:cubicBezTo>
                        <a:cubicBezTo>
                          <a:pt x="172" y="201"/>
                          <a:pt x="193" y="138"/>
                          <a:pt x="193" y="108"/>
                        </a:cubicBezTo>
                        <a:close/>
                      </a:path>
                    </a:pathLst>
                  </a:custGeom>
                  <a:solidFill>
                    <a:srgbClr val="000080">
                      <a:alpha val="39999"/>
                    </a:srgbClr>
                  </a:solidFill>
                  <a:ln w="3175" cmpd="sng">
                    <a:solidFill>
                      <a:srgbClr val="666699"/>
                    </a:solidFill>
                    <a:round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0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bg-BG" sz="240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32861" name="Line 198"/>
                <p:cNvSpPr>
                  <a:spLocks noChangeShapeType="1"/>
                </p:cNvSpPr>
                <p:nvPr/>
              </p:nvSpPr>
              <p:spPr bwMode="auto">
                <a:xfrm>
                  <a:off x="3061" y="3977"/>
                  <a:ext cx="3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3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bg-BG" sz="24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2862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3878" y="3884"/>
                  <a:ext cx="665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0000"/>
                      </a:solidFill>
                      <a:latin typeface="Arial" charset="0"/>
                    </a:defRPr>
                  </a:lvl9pPr>
                </a:lstStyle>
                <a:p>
                  <a:pPr defTabSz="914305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bg-BG" sz="1400" b="1" dirty="0" smtClean="0">
                      <a:solidFill>
                        <a:srgbClr val="000000"/>
                      </a:solidFill>
                      <a:latin typeface="Arial Narrow" pitchFamily="34" charset="0"/>
                    </a:rPr>
                    <a:t>Еритроцити</a:t>
                  </a:r>
                  <a:endParaRPr lang="en-US" sz="1400" b="1" dirty="0">
                    <a:solidFill>
                      <a:srgbClr val="000000"/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32851" name="Text Box 200"/>
            <p:cNvSpPr txBox="1">
              <a:spLocks noChangeArrowheads="1"/>
            </p:cNvSpPr>
            <p:nvPr/>
          </p:nvSpPr>
          <p:spPr bwMode="auto">
            <a:xfrm>
              <a:off x="1837" y="2069"/>
              <a:ext cx="666" cy="33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00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Arial" charset="0"/>
                </a:defRPr>
              </a:lvl9pPr>
            </a:lstStyle>
            <a:p>
              <a:pPr defTabSz="91430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bg-BG" sz="1400" b="1" dirty="0" smtClean="0">
                  <a:solidFill>
                    <a:srgbClr val="000000"/>
                  </a:solidFill>
                  <a:latin typeface="Arial Narrow" pitchFamily="34" charset="0"/>
                </a:rPr>
                <a:t>Миелоиден </a:t>
              </a:r>
            </a:p>
            <a:p>
              <a:pPr defTabSz="91430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bg-BG" sz="1400" b="1" dirty="0" smtClean="0">
                  <a:solidFill>
                    <a:srgbClr val="000000"/>
                  </a:solidFill>
                  <a:latin typeface="Arial Narrow" pitchFamily="34" charset="0"/>
                </a:rPr>
                <a:t>прогенитор</a:t>
              </a:r>
              <a:endParaRPr lang="en-US" sz="1400" b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2852" name="Line 201"/>
            <p:cNvSpPr>
              <a:spLocks noChangeShapeType="1"/>
            </p:cNvSpPr>
            <p:nvPr/>
          </p:nvSpPr>
          <p:spPr bwMode="auto">
            <a:xfrm>
              <a:off x="1474" y="1933"/>
              <a:ext cx="36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</p:grpSp>
      <p:sp>
        <p:nvSpPr>
          <p:cNvPr id="32774" name="Line 202"/>
          <p:cNvSpPr>
            <a:spLocks noChangeShapeType="1"/>
          </p:cNvSpPr>
          <p:nvPr/>
        </p:nvSpPr>
        <p:spPr bwMode="auto">
          <a:xfrm flipV="1">
            <a:off x="2339975" y="1844676"/>
            <a:ext cx="5762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defTabSz="914305" fontAlgn="base">
              <a:spcBef>
                <a:spcPct val="0"/>
              </a:spcBef>
              <a:spcAft>
                <a:spcPct val="0"/>
              </a:spcAft>
            </a:pPr>
            <a:endParaRPr lang="bg-BG" sz="2400">
              <a:solidFill>
                <a:srgbClr val="FF0000"/>
              </a:solidFill>
            </a:endParaRPr>
          </a:p>
        </p:txBody>
      </p:sp>
      <p:grpSp>
        <p:nvGrpSpPr>
          <p:cNvPr id="147737" name="Group 281"/>
          <p:cNvGrpSpPr>
            <a:grpSpLocks/>
          </p:cNvGrpSpPr>
          <p:nvPr/>
        </p:nvGrpSpPr>
        <p:grpSpPr bwMode="auto">
          <a:xfrm>
            <a:off x="5148263" y="2708275"/>
            <a:ext cx="3671887" cy="4038600"/>
            <a:chOff x="3243" y="1706"/>
            <a:chExt cx="2313" cy="2544"/>
          </a:xfrm>
        </p:grpSpPr>
        <p:sp>
          <p:nvSpPr>
            <p:cNvPr id="32841" name="Rectangle 6"/>
            <p:cNvSpPr>
              <a:spLocks noChangeArrowheads="1"/>
            </p:cNvSpPr>
            <p:nvPr/>
          </p:nvSpPr>
          <p:spPr bwMode="auto">
            <a:xfrm>
              <a:off x="3243" y="1709"/>
              <a:ext cx="2313" cy="2541"/>
            </a:xfrm>
            <a:prstGeom prst="rect">
              <a:avLst/>
            </a:prstGeom>
            <a:noFill/>
            <a:ln w="38100">
              <a:solidFill>
                <a:srgbClr val="80000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147659" name="Rectangle 203"/>
            <p:cNvSpPr>
              <a:spLocks noChangeArrowheads="1"/>
            </p:cNvSpPr>
            <p:nvPr/>
          </p:nvSpPr>
          <p:spPr bwMode="auto">
            <a:xfrm>
              <a:off x="3243" y="1706"/>
              <a:ext cx="2313" cy="273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3d extrusionH="57150">
                <a:bevelT w="38100" h="38100" prst="angle"/>
              </a:sp3d>
            </a:bodyPr>
            <a:lstStyle/>
            <a:p>
              <a:pPr algn="ctr" defTabSz="91430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bg-BG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Миелопролиферативни неоплазми</a:t>
              </a:r>
              <a:endPara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147736" name="Group 280"/>
          <p:cNvGrpSpPr>
            <a:grpSpLocks/>
          </p:cNvGrpSpPr>
          <p:nvPr/>
        </p:nvGrpSpPr>
        <p:grpSpPr bwMode="auto">
          <a:xfrm>
            <a:off x="2700339" y="2708276"/>
            <a:ext cx="2376487" cy="4033838"/>
            <a:chOff x="1701" y="1706"/>
            <a:chExt cx="1497" cy="2541"/>
          </a:xfrm>
        </p:grpSpPr>
        <p:sp>
          <p:nvSpPr>
            <p:cNvPr id="32839" name="Rectangle 5"/>
            <p:cNvSpPr>
              <a:spLocks noChangeArrowheads="1"/>
            </p:cNvSpPr>
            <p:nvPr/>
          </p:nvSpPr>
          <p:spPr bwMode="auto">
            <a:xfrm>
              <a:off x="1701" y="1706"/>
              <a:ext cx="1497" cy="25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147660" name="Rectangle 204"/>
            <p:cNvSpPr>
              <a:spLocks noChangeArrowheads="1"/>
            </p:cNvSpPr>
            <p:nvPr/>
          </p:nvSpPr>
          <p:spPr bwMode="auto">
            <a:xfrm>
              <a:off x="1701" y="1706"/>
              <a:ext cx="1497" cy="2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3d extrusionH="57150">
                <a:bevelT w="38100" h="38100" prst="angle"/>
              </a:sp3d>
            </a:bodyPr>
            <a:lstStyle/>
            <a:p>
              <a:pPr algn="ctr" defTabSz="91430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bg-BG" sz="1400" b="1" dirty="0" smtClean="0">
                  <a:solidFill>
                    <a:srgbClr val="FFFFFF"/>
                  </a:solidFill>
                  <a:latin typeface="Arial Narrow" pitchFamily="34" charset="0"/>
                </a:rPr>
                <a:t>Остра миелоидна левкемия</a:t>
              </a:r>
              <a:endParaRPr lang="en-US" sz="1400" b="1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</p:grpSp>
      <p:sp>
        <p:nvSpPr>
          <p:cNvPr id="32777" name="Oval 218"/>
          <p:cNvSpPr>
            <a:spLocks noChangeArrowheads="1"/>
          </p:cNvSpPr>
          <p:nvPr/>
        </p:nvSpPr>
        <p:spPr bwMode="auto">
          <a:xfrm>
            <a:off x="6300788" y="838200"/>
            <a:ext cx="1223962" cy="9350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99FF66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pPr defTabSz="914305" fontAlgn="base">
              <a:spcBef>
                <a:spcPct val="0"/>
              </a:spcBef>
              <a:spcAft>
                <a:spcPct val="0"/>
              </a:spcAft>
            </a:pPr>
            <a:endParaRPr lang="bg-BG" sz="2400">
              <a:solidFill>
                <a:srgbClr val="FF0000"/>
              </a:solidFill>
            </a:endParaRPr>
          </a:p>
        </p:txBody>
      </p:sp>
      <p:grpSp>
        <p:nvGrpSpPr>
          <p:cNvPr id="32778" name="Group 219"/>
          <p:cNvGrpSpPr>
            <a:grpSpLocks/>
          </p:cNvGrpSpPr>
          <p:nvPr/>
        </p:nvGrpSpPr>
        <p:grpSpPr bwMode="auto">
          <a:xfrm>
            <a:off x="3059114" y="1412876"/>
            <a:ext cx="504825" cy="493713"/>
            <a:chOff x="1153" y="432"/>
            <a:chExt cx="280" cy="265"/>
          </a:xfrm>
        </p:grpSpPr>
        <p:sp>
          <p:nvSpPr>
            <p:cNvPr id="32837" name="Freeform 220" descr="Granite"/>
            <p:cNvSpPr>
              <a:spLocks/>
            </p:cNvSpPr>
            <p:nvPr/>
          </p:nvSpPr>
          <p:spPr bwMode="auto">
            <a:xfrm>
              <a:off x="1166" y="454"/>
              <a:ext cx="230" cy="224"/>
            </a:xfrm>
            <a:custGeom>
              <a:avLst/>
              <a:gdLst>
                <a:gd name="T0" fmla="*/ 230 w 230"/>
                <a:gd name="T1" fmla="*/ 107 h 239"/>
                <a:gd name="T2" fmla="*/ 183 w 230"/>
                <a:gd name="T3" fmla="*/ 15 h 239"/>
                <a:gd name="T4" fmla="*/ 74 w 230"/>
                <a:gd name="T5" fmla="*/ 15 h 239"/>
                <a:gd name="T6" fmla="*/ 32 w 230"/>
                <a:gd name="T7" fmla="*/ 76 h 239"/>
                <a:gd name="T8" fmla="*/ 19 w 230"/>
                <a:gd name="T9" fmla="*/ 142 h 239"/>
                <a:gd name="T10" fmla="*/ 146 w 230"/>
                <a:gd name="T11" fmla="*/ 219 h 239"/>
                <a:gd name="T12" fmla="*/ 230 w 230"/>
                <a:gd name="T13" fmla="*/ 107 h 2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0" h="239">
                  <a:moveTo>
                    <a:pt x="230" y="114"/>
                  </a:moveTo>
                  <a:cubicBezTo>
                    <a:pt x="230" y="78"/>
                    <a:pt x="209" y="32"/>
                    <a:pt x="183" y="16"/>
                  </a:cubicBezTo>
                  <a:cubicBezTo>
                    <a:pt x="157" y="0"/>
                    <a:pt x="99" y="5"/>
                    <a:pt x="74" y="16"/>
                  </a:cubicBezTo>
                  <a:cubicBezTo>
                    <a:pt x="22" y="49"/>
                    <a:pt x="41" y="58"/>
                    <a:pt x="32" y="81"/>
                  </a:cubicBezTo>
                  <a:cubicBezTo>
                    <a:pt x="23" y="104"/>
                    <a:pt x="0" y="127"/>
                    <a:pt x="19" y="152"/>
                  </a:cubicBezTo>
                  <a:cubicBezTo>
                    <a:pt x="15" y="191"/>
                    <a:pt x="110" y="239"/>
                    <a:pt x="146" y="234"/>
                  </a:cubicBezTo>
                  <a:cubicBezTo>
                    <a:pt x="214" y="234"/>
                    <a:pt x="230" y="151"/>
                    <a:pt x="230" y="114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32838" name="Freeform 221"/>
            <p:cNvSpPr>
              <a:spLocks/>
            </p:cNvSpPr>
            <p:nvPr/>
          </p:nvSpPr>
          <p:spPr bwMode="auto">
            <a:xfrm rot="8588556">
              <a:off x="1153" y="432"/>
              <a:ext cx="280" cy="265"/>
            </a:xfrm>
            <a:custGeom>
              <a:avLst/>
              <a:gdLst>
                <a:gd name="T0" fmla="*/ 280 w 193"/>
                <a:gd name="T1" fmla="*/ 140 h 205"/>
                <a:gd name="T2" fmla="*/ 212 w 193"/>
                <a:gd name="T3" fmla="*/ 25 h 205"/>
                <a:gd name="T4" fmla="*/ 80 w 193"/>
                <a:gd name="T5" fmla="*/ 25 h 205"/>
                <a:gd name="T6" fmla="*/ 15 w 193"/>
                <a:gd name="T7" fmla="*/ 171 h 205"/>
                <a:gd name="T8" fmla="*/ 167 w 193"/>
                <a:gd name="T9" fmla="*/ 260 h 205"/>
                <a:gd name="T10" fmla="*/ 280 w 193"/>
                <a:gd name="T11" fmla="*/ 140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</p:grpSp>
      <p:sp>
        <p:nvSpPr>
          <p:cNvPr id="32779" name="Text Box 222"/>
          <p:cNvSpPr txBox="1">
            <a:spLocks noChangeArrowheads="1"/>
          </p:cNvSpPr>
          <p:nvPr/>
        </p:nvSpPr>
        <p:spPr bwMode="auto">
          <a:xfrm>
            <a:off x="2916239" y="1916114"/>
            <a:ext cx="1099961" cy="52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ctr" defTabSz="91430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g-BG" sz="1400" b="1" dirty="0" smtClean="0">
                <a:solidFill>
                  <a:srgbClr val="000000"/>
                </a:solidFill>
                <a:latin typeface="Arial Narrow" pitchFamily="34" charset="0"/>
              </a:rPr>
              <a:t>Лимфоиден </a:t>
            </a:r>
          </a:p>
          <a:p>
            <a:pPr algn="ctr" defTabSz="91430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g-BG" sz="1400" b="1" dirty="0" smtClean="0">
                <a:solidFill>
                  <a:srgbClr val="000000"/>
                </a:solidFill>
                <a:latin typeface="Arial Narrow" pitchFamily="34" charset="0"/>
              </a:rPr>
              <a:t>прогенитор</a:t>
            </a:r>
            <a:endParaRPr lang="en-US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pSp>
        <p:nvGrpSpPr>
          <p:cNvPr id="32780" name="Group 223"/>
          <p:cNvGrpSpPr>
            <a:grpSpLocks/>
          </p:cNvGrpSpPr>
          <p:nvPr/>
        </p:nvGrpSpPr>
        <p:grpSpPr bwMode="auto">
          <a:xfrm>
            <a:off x="5508625" y="981076"/>
            <a:ext cx="298450" cy="315913"/>
            <a:chOff x="2574" y="1487"/>
            <a:chExt cx="188" cy="199"/>
          </a:xfrm>
        </p:grpSpPr>
        <p:sp>
          <p:nvSpPr>
            <p:cNvPr id="32835" name="Freeform 224"/>
            <p:cNvSpPr>
              <a:spLocks noChangeAspect="1"/>
            </p:cNvSpPr>
            <p:nvPr/>
          </p:nvSpPr>
          <p:spPr bwMode="auto">
            <a:xfrm rot="4808420">
              <a:off x="2568" y="1493"/>
              <a:ext cx="199" cy="188"/>
            </a:xfrm>
            <a:custGeom>
              <a:avLst/>
              <a:gdLst>
                <a:gd name="T0" fmla="*/ 199 w 193"/>
                <a:gd name="T1" fmla="*/ 99 h 205"/>
                <a:gd name="T2" fmla="*/ 151 w 193"/>
                <a:gd name="T3" fmla="*/ 17 h 205"/>
                <a:gd name="T4" fmla="*/ 57 w 193"/>
                <a:gd name="T5" fmla="*/ 17 h 205"/>
                <a:gd name="T6" fmla="*/ 10 w 193"/>
                <a:gd name="T7" fmla="*/ 121 h 205"/>
                <a:gd name="T8" fmla="*/ 119 w 193"/>
                <a:gd name="T9" fmla="*/ 184 h 205"/>
                <a:gd name="T10" fmla="*/ 199 w 193"/>
                <a:gd name="T11" fmla="*/ 99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32836" name="Freeform 225" descr="Purple mesh"/>
            <p:cNvSpPr>
              <a:spLocks noChangeAspect="1"/>
            </p:cNvSpPr>
            <p:nvPr/>
          </p:nvSpPr>
          <p:spPr bwMode="auto">
            <a:xfrm rot="4808420">
              <a:off x="2585" y="1510"/>
              <a:ext cx="159" cy="157"/>
            </a:xfrm>
            <a:custGeom>
              <a:avLst/>
              <a:gdLst>
                <a:gd name="T0" fmla="*/ 159 w 229"/>
                <a:gd name="T1" fmla="*/ 79 h 225"/>
                <a:gd name="T2" fmla="*/ 126 w 229"/>
                <a:gd name="T3" fmla="*/ 10 h 225"/>
                <a:gd name="T4" fmla="*/ 65 w 229"/>
                <a:gd name="T5" fmla="*/ 17 h 225"/>
                <a:gd name="T6" fmla="*/ 22 w 229"/>
                <a:gd name="T7" fmla="*/ 56 h 225"/>
                <a:gd name="T8" fmla="*/ 12 w 229"/>
                <a:gd name="T9" fmla="*/ 105 h 225"/>
                <a:gd name="T10" fmla="*/ 96 w 229"/>
                <a:gd name="T11" fmla="*/ 154 h 225"/>
                <a:gd name="T12" fmla="*/ 159 w 229"/>
                <a:gd name="T13" fmla="*/ 79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32781" name="Group 226"/>
          <p:cNvGrpSpPr>
            <a:grpSpLocks/>
          </p:cNvGrpSpPr>
          <p:nvPr/>
        </p:nvGrpSpPr>
        <p:grpSpPr bwMode="auto">
          <a:xfrm>
            <a:off x="4284664" y="1773238"/>
            <a:ext cx="504825" cy="501650"/>
            <a:chOff x="1222" y="777"/>
            <a:chExt cx="286" cy="270"/>
          </a:xfrm>
        </p:grpSpPr>
        <p:sp>
          <p:nvSpPr>
            <p:cNvPr id="32833" name="Freeform 227" descr="Granite"/>
            <p:cNvSpPr>
              <a:spLocks/>
            </p:cNvSpPr>
            <p:nvPr/>
          </p:nvSpPr>
          <p:spPr bwMode="auto">
            <a:xfrm rot="3645729">
              <a:off x="1256" y="806"/>
              <a:ext cx="231" cy="226"/>
            </a:xfrm>
            <a:custGeom>
              <a:avLst/>
              <a:gdLst>
                <a:gd name="T0" fmla="*/ 167 w 297"/>
                <a:gd name="T1" fmla="*/ 24 h 262"/>
                <a:gd name="T2" fmla="*/ 61 w 297"/>
                <a:gd name="T3" fmla="*/ 14 h 262"/>
                <a:gd name="T4" fmla="*/ 0 w 297"/>
                <a:gd name="T5" fmla="*/ 110 h 262"/>
                <a:gd name="T6" fmla="*/ 63 w 297"/>
                <a:gd name="T7" fmla="*/ 217 h 262"/>
                <a:gd name="T8" fmla="*/ 192 w 297"/>
                <a:gd name="T9" fmla="*/ 167 h 262"/>
                <a:gd name="T10" fmla="*/ 167 w 297"/>
                <a:gd name="T11" fmla="*/ 24 h 2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7" h="262">
                  <a:moveTo>
                    <a:pt x="215" y="28"/>
                  </a:moveTo>
                  <a:cubicBezTo>
                    <a:pt x="184" y="5"/>
                    <a:pt x="116" y="0"/>
                    <a:pt x="79" y="16"/>
                  </a:cubicBezTo>
                  <a:cubicBezTo>
                    <a:pt x="43" y="33"/>
                    <a:pt x="0" y="89"/>
                    <a:pt x="0" y="128"/>
                  </a:cubicBezTo>
                  <a:cubicBezTo>
                    <a:pt x="0" y="167"/>
                    <a:pt x="40" y="240"/>
                    <a:pt x="81" y="251"/>
                  </a:cubicBezTo>
                  <a:cubicBezTo>
                    <a:pt x="122" y="262"/>
                    <a:pt x="225" y="231"/>
                    <a:pt x="247" y="194"/>
                  </a:cubicBezTo>
                  <a:cubicBezTo>
                    <a:pt x="297" y="125"/>
                    <a:pt x="248" y="51"/>
                    <a:pt x="215" y="28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32834" name="Freeform 228"/>
            <p:cNvSpPr>
              <a:spLocks/>
            </p:cNvSpPr>
            <p:nvPr/>
          </p:nvSpPr>
          <p:spPr bwMode="auto">
            <a:xfrm>
              <a:off x="1222" y="777"/>
              <a:ext cx="286" cy="270"/>
            </a:xfrm>
            <a:custGeom>
              <a:avLst/>
              <a:gdLst>
                <a:gd name="T0" fmla="*/ 286 w 193"/>
                <a:gd name="T1" fmla="*/ 142 h 205"/>
                <a:gd name="T2" fmla="*/ 216 w 193"/>
                <a:gd name="T3" fmla="*/ 25 h 205"/>
                <a:gd name="T4" fmla="*/ 82 w 193"/>
                <a:gd name="T5" fmla="*/ 25 h 205"/>
                <a:gd name="T6" fmla="*/ 15 w 193"/>
                <a:gd name="T7" fmla="*/ 174 h 205"/>
                <a:gd name="T8" fmla="*/ 170 w 193"/>
                <a:gd name="T9" fmla="*/ 265 h 205"/>
                <a:gd name="T10" fmla="*/ 286 w 193"/>
                <a:gd name="T11" fmla="*/ 142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32782" name="Group 229"/>
          <p:cNvGrpSpPr>
            <a:grpSpLocks/>
          </p:cNvGrpSpPr>
          <p:nvPr/>
        </p:nvGrpSpPr>
        <p:grpSpPr bwMode="auto">
          <a:xfrm>
            <a:off x="7977188" y="890588"/>
            <a:ext cx="727075" cy="703262"/>
            <a:chOff x="5025" y="969"/>
            <a:chExt cx="458" cy="443"/>
          </a:xfrm>
        </p:grpSpPr>
        <p:grpSp>
          <p:nvGrpSpPr>
            <p:cNvPr id="32821" name="Group 230"/>
            <p:cNvGrpSpPr>
              <a:grpSpLocks/>
            </p:cNvGrpSpPr>
            <p:nvPr/>
          </p:nvGrpSpPr>
          <p:grpSpPr bwMode="auto">
            <a:xfrm rot="8055928">
              <a:off x="5115" y="1196"/>
              <a:ext cx="210" cy="222"/>
              <a:chOff x="3300" y="164"/>
              <a:chExt cx="240" cy="234"/>
            </a:xfrm>
          </p:grpSpPr>
          <p:sp>
            <p:nvSpPr>
              <p:cNvPr id="32830" name="Freeform 231"/>
              <p:cNvSpPr>
                <a:spLocks/>
              </p:cNvSpPr>
              <p:nvPr/>
            </p:nvSpPr>
            <p:spPr bwMode="auto">
              <a:xfrm>
                <a:off x="3300" y="164"/>
                <a:ext cx="238" cy="234"/>
              </a:xfrm>
              <a:custGeom>
                <a:avLst/>
                <a:gdLst>
                  <a:gd name="T0" fmla="*/ 223 w 238"/>
                  <a:gd name="T1" fmla="*/ 82 h 234"/>
                  <a:gd name="T2" fmla="*/ 40 w 238"/>
                  <a:gd name="T3" fmla="*/ 26 h 234"/>
                  <a:gd name="T4" fmla="*/ 20 w 238"/>
                  <a:gd name="T5" fmla="*/ 170 h 234"/>
                  <a:gd name="T6" fmla="*/ 135 w 238"/>
                  <a:gd name="T7" fmla="*/ 231 h 234"/>
                  <a:gd name="T8" fmla="*/ 223 w 238"/>
                  <a:gd name="T9" fmla="*/ 82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8" h="234">
                    <a:moveTo>
                      <a:pt x="223" y="82"/>
                    </a:moveTo>
                    <a:cubicBezTo>
                      <a:pt x="208" y="0"/>
                      <a:pt x="81" y="8"/>
                      <a:pt x="40" y="26"/>
                    </a:cubicBezTo>
                    <a:cubicBezTo>
                      <a:pt x="0" y="44"/>
                      <a:pt x="8" y="118"/>
                      <a:pt x="20" y="170"/>
                    </a:cubicBezTo>
                    <a:cubicBezTo>
                      <a:pt x="31" y="222"/>
                      <a:pt x="78" y="234"/>
                      <a:pt x="135" y="231"/>
                    </a:cubicBezTo>
                    <a:cubicBezTo>
                      <a:pt x="191" y="228"/>
                      <a:pt x="238" y="164"/>
                      <a:pt x="223" y="82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3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32831" name="Oval 232"/>
              <p:cNvSpPr>
                <a:spLocks noChangeArrowheads="1"/>
              </p:cNvSpPr>
              <p:nvPr/>
            </p:nvSpPr>
            <p:spPr bwMode="auto">
              <a:xfrm>
                <a:off x="3300" y="172"/>
                <a:ext cx="240" cy="21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32832" name="Freeform 233" descr="Purple mesh"/>
              <p:cNvSpPr>
                <a:spLocks noChangeAspect="1"/>
              </p:cNvSpPr>
              <p:nvPr/>
            </p:nvSpPr>
            <p:spPr bwMode="auto">
              <a:xfrm rot="-4473221">
                <a:off x="3339" y="238"/>
                <a:ext cx="159" cy="152"/>
              </a:xfrm>
              <a:custGeom>
                <a:avLst/>
                <a:gdLst>
                  <a:gd name="T0" fmla="*/ 94 w 162"/>
                  <a:gd name="T1" fmla="*/ 147 h 155"/>
                  <a:gd name="T2" fmla="*/ 139 w 162"/>
                  <a:gd name="T3" fmla="*/ 53 h 155"/>
                  <a:gd name="T4" fmla="*/ 44 w 162"/>
                  <a:gd name="T5" fmla="*/ 10 h 155"/>
                  <a:gd name="T6" fmla="*/ 11 w 162"/>
                  <a:gd name="T7" fmla="*/ 99 h 155"/>
                  <a:gd name="T8" fmla="*/ 94 w 162"/>
                  <a:gd name="T9" fmla="*/ 147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2" h="155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317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3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24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2822" name="Group 234"/>
            <p:cNvGrpSpPr>
              <a:grpSpLocks/>
            </p:cNvGrpSpPr>
            <p:nvPr/>
          </p:nvGrpSpPr>
          <p:grpSpPr bwMode="auto">
            <a:xfrm rot="-2324191">
              <a:off x="5025" y="969"/>
              <a:ext cx="252" cy="232"/>
              <a:chOff x="3586" y="142"/>
              <a:chExt cx="290" cy="258"/>
            </a:xfrm>
          </p:grpSpPr>
          <p:sp>
            <p:nvSpPr>
              <p:cNvPr id="32827" name="Freeform 235"/>
              <p:cNvSpPr>
                <a:spLocks/>
              </p:cNvSpPr>
              <p:nvPr/>
            </p:nvSpPr>
            <p:spPr bwMode="auto">
              <a:xfrm>
                <a:off x="3586" y="142"/>
                <a:ext cx="290" cy="258"/>
              </a:xfrm>
              <a:custGeom>
                <a:avLst/>
                <a:gdLst>
                  <a:gd name="T0" fmla="*/ 272 w 290"/>
                  <a:gd name="T1" fmla="*/ 106 h 258"/>
                  <a:gd name="T2" fmla="*/ 112 w 290"/>
                  <a:gd name="T3" fmla="*/ 18 h 258"/>
                  <a:gd name="T4" fmla="*/ 14 w 290"/>
                  <a:gd name="T5" fmla="*/ 142 h 258"/>
                  <a:gd name="T6" fmla="*/ 166 w 290"/>
                  <a:gd name="T7" fmla="*/ 255 h 258"/>
                  <a:gd name="T8" fmla="*/ 272 w 290"/>
                  <a:gd name="T9" fmla="*/ 106 h 2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0" h="258">
                    <a:moveTo>
                      <a:pt x="272" y="106"/>
                    </a:moveTo>
                    <a:cubicBezTo>
                      <a:pt x="254" y="24"/>
                      <a:pt x="160" y="0"/>
                      <a:pt x="112" y="18"/>
                    </a:cubicBezTo>
                    <a:cubicBezTo>
                      <a:pt x="64" y="36"/>
                      <a:pt x="0" y="90"/>
                      <a:pt x="14" y="142"/>
                    </a:cubicBezTo>
                    <a:cubicBezTo>
                      <a:pt x="28" y="194"/>
                      <a:pt x="98" y="258"/>
                      <a:pt x="166" y="255"/>
                    </a:cubicBezTo>
                    <a:cubicBezTo>
                      <a:pt x="234" y="252"/>
                      <a:pt x="290" y="188"/>
                      <a:pt x="272" y="106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3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32828" name="Oval 236"/>
              <p:cNvSpPr>
                <a:spLocks noChangeArrowheads="1"/>
              </p:cNvSpPr>
              <p:nvPr/>
            </p:nvSpPr>
            <p:spPr bwMode="auto">
              <a:xfrm>
                <a:off x="3614" y="170"/>
                <a:ext cx="240" cy="21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32829" name="Freeform 237" descr="Purple mesh"/>
              <p:cNvSpPr>
                <a:spLocks noChangeAspect="1"/>
              </p:cNvSpPr>
              <p:nvPr/>
            </p:nvSpPr>
            <p:spPr bwMode="auto">
              <a:xfrm rot="-4473221">
                <a:off x="3662" y="220"/>
                <a:ext cx="159" cy="184"/>
              </a:xfrm>
              <a:custGeom>
                <a:avLst/>
                <a:gdLst>
                  <a:gd name="T0" fmla="*/ 94 w 162"/>
                  <a:gd name="T1" fmla="*/ 178 h 155"/>
                  <a:gd name="T2" fmla="*/ 139 w 162"/>
                  <a:gd name="T3" fmla="*/ 64 h 155"/>
                  <a:gd name="T4" fmla="*/ 44 w 162"/>
                  <a:gd name="T5" fmla="*/ 12 h 155"/>
                  <a:gd name="T6" fmla="*/ 11 w 162"/>
                  <a:gd name="T7" fmla="*/ 120 h 155"/>
                  <a:gd name="T8" fmla="*/ 94 w 162"/>
                  <a:gd name="T9" fmla="*/ 178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2" h="155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317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3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24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2823" name="Group 238"/>
            <p:cNvGrpSpPr>
              <a:grpSpLocks/>
            </p:cNvGrpSpPr>
            <p:nvPr/>
          </p:nvGrpSpPr>
          <p:grpSpPr bwMode="auto">
            <a:xfrm rot="5191906">
              <a:off x="5251" y="1059"/>
              <a:ext cx="266" cy="199"/>
              <a:chOff x="3778" y="529"/>
              <a:chExt cx="280" cy="209"/>
            </a:xfrm>
          </p:grpSpPr>
          <p:sp>
            <p:nvSpPr>
              <p:cNvPr id="32824" name="Freeform 239"/>
              <p:cNvSpPr>
                <a:spLocks/>
              </p:cNvSpPr>
              <p:nvPr/>
            </p:nvSpPr>
            <p:spPr bwMode="auto">
              <a:xfrm>
                <a:off x="3812" y="529"/>
                <a:ext cx="224" cy="209"/>
              </a:xfrm>
              <a:custGeom>
                <a:avLst/>
                <a:gdLst>
                  <a:gd name="T0" fmla="*/ 207 w 224"/>
                  <a:gd name="T1" fmla="*/ 73 h 209"/>
                  <a:gd name="T2" fmla="*/ 72 w 224"/>
                  <a:gd name="T3" fmla="*/ 9 h 209"/>
                  <a:gd name="T4" fmla="*/ 2 w 224"/>
                  <a:gd name="T5" fmla="*/ 105 h 209"/>
                  <a:gd name="T6" fmla="*/ 107 w 224"/>
                  <a:gd name="T7" fmla="*/ 206 h 209"/>
                  <a:gd name="T8" fmla="*/ 207 w 224"/>
                  <a:gd name="T9" fmla="*/ 73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4" h="209">
                    <a:moveTo>
                      <a:pt x="207" y="73"/>
                    </a:moveTo>
                    <a:cubicBezTo>
                      <a:pt x="190" y="0"/>
                      <a:pt x="108" y="4"/>
                      <a:pt x="72" y="9"/>
                    </a:cubicBezTo>
                    <a:cubicBezTo>
                      <a:pt x="36" y="14"/>
                      <a:pt x="0" y="61"/>
                      <a:pt x="2" y="105"/>
                    </a:cubicBezTo>
                    <a:cubicBezTo>
                      <a:pt x="4" y="149"/>
                      <a:pt x="43" y="209"/>
                      <a:pt x="107" y="206"/>
                    </a:cubicBezTo>
                    <a:cubicBezTo>
                      <a:pt x="171" y="204"/>
                      <a:pt x="224" y="147"/>
                      <a:pt x="207" y="73"/>
                    </a:cubicBezTo>
                    <a:close/>
                  </a:path>
                </a:pathLst>
              </a:custGeom>
              <a:solidFill>
                <a:srgbClr val="0000FF">
                  <a:alpha val="50195"/>
                </a:srgbClr>
              </a:solidFill>
              <a:ln w="3175" cmpd="sng">
                <a:solidFill>
                  <a:srgbClr val="666699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3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32825" name="Oval 240"/>
              <p:cNvSpPr>
                <a:spLocks noChangeArrowheads="1"/>
              </p:cNvSpPr>
              <p:nvPr/>
            </p:nvSpPr>
            <p:spPr bwMode="auto">
              <a:xfrm>
                <a:off x="3778" y="536"/>
                <a:ext cx="280" cy="1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32826" name="Freeform 241" descr="Purple mesh"/>
              <p:cNvSpPr>
                <a:spLocks noChangeAspect="1"/>
              </p:cNvSpPr>
              <p:nvPr/>
            </p:nvSpPr>
            <p:spPr bwMode="auto">
              <a:xfrm rot="-4473221">
                <a:off x="3839" y="574"/>
                <a:ext cx="159" cy="166"/>
              </a:xfrm>
              <a:custGeom>
                <a:avLst/>
                <a:gdLst>
                  <a:gd name="T0" fmla="*/ 94 w 162"/>
                  <a:gd name="T1" fmla="*/ 161 h 155"/>
                  <a:gd name="T2" fmla="*/ 139 w 162"/>
                  <a:gd name="T3" fmla="*/ 58 h 155"/>
                  <a:gd name="T4" fmla="*/ 44 w 162"/>
                  <a:gd name="T5" fmla="*/ 11 h 155"/>
                  <a:gd name="T6" fmla="*/ 11 w 162"/>
                  <a:gd name="T7" fmla="*/ 108 h 155"/>
                  <a:gd name="T8" fmla="*/ 94 w 162"/>
                  <a:gd name="T9" fmla="*/ 161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2" h="155">
                    <a:moveTo>
                      <a:pt x="96" y="150"/>
                    </a:moveTo>
                    <a:cubicBezTo>
                      <a:pt x="121" y="146"/>
                      <a:pt x="162" y="104"/>
                      <a:pt x="142" y="54"/>
                    </a:cubicBezTo>
                    <a:cubicBezTo>
                      <a:pt x="122" y="4"/>
                      <a:pt x="78" y="0"/>
                      <a:pt x="45" y="10"/>
                    </a:cubicBezTo>
                    <a:cubicBezTo>
                      <a:pt x="12" y="20"/>
                      <a:pt x="0" y="64"/>
                      <a:pt x="11" y="101"/>
                    </a:cubicBezTo>
                    <a:cubicBezTo>
                      <a:pt x="22" y="138"/>
                      <a:pt x="70" y="155"/>
                      <a:pt x="96" y="150"/>
                    </a:cubicBez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317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3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240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2783" name="Group 242"/>
          <p:cNvGrpSpPr>
            <a:grpSpLocks/>
          </p:cNvGrpSpPr>
          <p:nvPr/>
        </p:nvGrpSpPr>
        <p:grpSpPr bwMode="auto">
          <a:xfrm rot="5195004">
            <a:off x="4274345" y="918370"/>
            <a:ext cx="512763" cy="492125"/>
            <a:chOff x="1222" y="777"/>
            <a:chExt cx="286" cy="270"/>
          </a:xfrm>
        </p:grpSpPr>
        <p:sp>
          <p:nvSpPr>
            <p:cNvPr id="32819" name="Freeform 243" descr="Granite"/>
            <p:cNvSpPr>
              <a:spLocks/>
            </p:cNvSpPr>
            <p:nvPr/>
          </p:nvSpPr>
          <p:spPr bwMode="auto">
            <a:xfrm rot="3645729">
              <a:off x="1256" y="806"/>
              <a:ext cx="231" cy="226"/>
            </a:xfrm>
            <a:custGeom>
              <a:avLst/>
              <a:gdLst>
                <a:gd name="T0" fmla="*/ 167 w 297"/>
                <a:gd name="T1" fmla="*/ 24 h 262"/>
                <a:gd name="T2" fmla="*/ 61 w 297"/>
                <a:gd name="T3" fmla="*/ 14 h 262"/>
                <a:gd name="T4" fmla="*/ 0 w 297"/>
                <a:gd name="T5" fmla="*/ 110 h 262"/>
                <a:gd name="T6" fmla="*/ 63 w 297"/>
                <a:gd name="T7" fmla="*/ 217 h 262"/>
                <a:gd name="T8" fmla="*/ 192 w 297"/>
                <a:gd name="T9" fmla="*/ 167 h 262"/>
                <a:gd name="T10" fmla="*/ 167 w 297"/>
                <a:gd name="T11" fmla="*/ 24 h 2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7" h="262">
                  <a:moveTo>
                    <a:pt x="215" y="28"/>
                  </a:moveTo>
                  <a:cubicBezTo>
                    <a:pt x="184" y="5"/>
                    <a:pt x="116" y="0"/>
                    <a:pt x="79" y="16"/>
                  </a:cubicBezTo>
                  <a:cubicBezTo>
                    <a:pt x="43" y="33"/>
                    <a:pt x="0" y="89"/>
                    <a:pt x="0" y="128"/>
                  </a:cubicBezTo>
                  <a:cubicBezTo>
                    <a:pt x="0" y="167"/>
                    <a:pt x="40" y="240"/>
                    <a:pt x="81" y="251"/>
                  </a:cubicBezTo>
                  <a:cubicBezTo>
                    <a:pt x="122" y="262"/>
                    <a:pt x="225" y="231"/>
                    <a:pt x="247" y="194"/>
                  </a:cubicBezTo>
                  <a:cubicBezTo>
                    <a:pt x="297" y="125"/>
                    <a:pt x="248" y="51"/>
                    <a:pt x="215" y="28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32820" name="Freeform 244"/>
            <p:cNvSpPr>
              <a:spLocks/>
            </p:cNvSpPr>
            <p:nvPr/>
          </p:nvSpPr>
          <p:spPr bwMode="auto">
            <a:xfrm>
              <a:off x="1222" y="777"/>
              <a:ext cx="286" cy="270"/>
            </a:xfrm>
            <a:custGeom>
              <a:avLst/>
              <a:gdLst>
                <a:gd name="T0" fmla="*/ 286 w 193"/>
                <a:gd name="T1" fmla="*/ 142 h 205"/>
                <a:gd name="T2" fmla="*/ 216 w 193"/>
                <a:gd name="T3" fmla="*/ 25 h 205"/>
                <a:gd name="T4" fmla="*/ 82 w 193"/>
                <a:gd name="T5" fmla="*/ 25 h 205"/>
                <a:gd name="T6" fmla="*/ 15 w 193"/>
                <a:gd name="T7" fmla="*/ 174 h 205"/>
                <a:gd name="T8" fmla="*/ 170 w 193"/>
                <a:gd name="T9" fmla="*/ 265 h 205"/>
                <a:gd name="T10" fmla="*/ 286 w 193"/>
                <a:gd name="T11" fmla="*/ 142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80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32784" name="Group 245"/>
          <p:cNvGrpSpPr>
            <a:grpSpLocks/>
          </p:cNvGrpSpPr>
          <p:nvPr/>
        </p:nvGrpSpPr>
        <p:grpSpPr bwMode="auto">
          <a:xfrm>
            <a:off x="6588126" y="942975"/>
            <a:ext cx="454025" cy="428625"/>
            <a:chOff x="5113" y="628"/>
            <a:chExt cx="286" cy="270"/>
          </a:xfrm>
        </p:grpSpPr>
        <p:sp>
          <p:nvSpPr>
            <p:cNvPr id="32810" name="Freeform 246"/>
            <p:cNvSpPr>
              <a:spLocks/>
            </p:cNvSpPr>
            <p:nvPr/>
          </p:nvSpPr>
          <p:spPr bwMode="auto">
            <a:xfrm rot="2646009">
              <a:off x="5113" y="628"/>
              <a:ext cx="286" cy="270"/>
            </a:xfrm>
            <a:custGeom>
              <a:avLst/>
              <a:gdLst>
                <a:gd name="T0" fmla="*/ 286 w 193"/>
                <a:gd name="T1" fmla="*/ 142 h 205"/>
                <a:gd name="T2" fmla="*/ 216 w 193"/>
                <a:gd name="T3" fmla="*/ 25 h 205"/>
                <a:gd name="T4" fmla="*/ 82 w 193"/>
                <a:gd name="T5" fmla="*/ 25 h 205"/>
                <a:gd name="T6" fmla="*/ 15 w 193"/>
                <a:gd name="T7" fmla="*/ 174 h 205"/>
                <a:gd name="T8" fmla="*/ 170 w 193"/>
                <a:gd name="T9" fmla="*/ 265 h 205"/>
                <a:gd name="T10" fmla="*/ 286 w 193"/>
                <a:gd name="T11" fmla="*/ 142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4901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32811" name="Freeform 247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>
                <a:gd name="T0" fmla="*/ 229 w 193"/>
                <a:gd name="T1" fmla="*/ 117 h 205"/>
                <a:gd name="T2" fmla="*/ 173 w 193"/>
                <a:gd name="T3" fmla="*/ 21 h 205"/>
                <a:gd name="T4" fmla="*/ 65 w 193"/>
                <a:gd name="T5" fmla="*/ 21 h 205"/>
                <a:gd name="T6" fmla="*/ 12 w 193"/>
                <a:gd name="T7" fmla="*/ 143 h 205"/>
                <a:gd name="T8" fmla="*/ 136 w 193"/>
                <a:gd name="T9" fmla="*/ 218 h 205"/>
                <a:gd name="T10" fmla="*/ 229 w 193"/>
                <a:gd name="T11" fmla="*/ 117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32812" name="Freeform 248" descr="Granite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>
                <a:gd name="T0" fmla="*/ 229 w 193"/>
                <a:gd name="T1" fmla="*/ 117 h 205"/>
                <a:gd name="T2" fmla="*/ 173 w 193"/>
                <a:gd name="T3" fmla="*/ 21 h 205"/>
                <a:gd name="T4" fmla="*/ 65 w 193"/>
                <a:gd name="T5" fmla="*/ 21 h 205"/>
                <a:gd name="T6" fmla="*/ 12 w 193"/>
                <a:gd name="T7" fmla="*/ 143 h 205"/>
                <a:gd name="T8" fmla="*/ 136 w 193"/>
                <a:gd name="T9" fmla="*/ 218 h 205"/>
                <a:gd name="T10" fmla="*/ 229 w 193"/>
                <a:gd name="T11" fmla="*/ 117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>
                <a:alphaModFix amt="51000"/>
              </a:blip>
              <a:srcRect/>
              <a:tile tx="0" ty="0" sx="100000" sy="100000" flip="none" algn="tl"/>
            </a:blip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32813" name="Freeform 249"/>
            <p:cNvSpPr>
              <a:spLocks noChangeAspect="1"/>
            </p:cNvSpPr>
            <p:nvPr/>
          </p:nvSpPr>
          <p:spPr bwMode="auto">
            <a:xfrm rot="4808420">
              <a:off x="5225" y="677"/>
              <a:ext cx="28" cy="27"/>
            </a:xfrm>
            <a:custGeom>
              <a:avLst/>
              <a:gdLst>
                <a:gd name="T0" fmla="*/ 28 w 229"/>
                <a:gd name="T1" fmla="*/ 14 h 225"/>
                <a:gd name="T2" fmla="*/ 22 w 229"/>
                <a:gd name="T3" fmla="*/ 2 h 225"/>
                <a:gd name="T4" fmla="*/ 11 w 229"/>
                <a:gd name="T5" fmla="*/ 3 h 225"/>
                <a:gd name="T6" fmla="*/ 4 w 229"/>
                <a:gd name="T7" fmla="*/ 10 h 225"/>
                <a:gd name="T8" fmla="*/ 2 w 229"/>
                <a:gd name="T9" fmla="*/ 18 h 225"/>
                <a:gd name="T10" fmla="*/ 17 w 229"/>
                <a:gd name="T11" fmla="*/ 26 h 225"/>
                <a:gd name="T12" fmla="*/ 28 w 229"/>
                <a:gd name="T13" fmla="*/ 14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156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32814" name="Freeform 250"/>
            <p:cNvSpPr>
              <a:spLocks noChangeAspect="1"/>
            </p:cNvSpPr>
            <p:nvPr/>
          </p:nvSpPr>
          <p:spPr bwMode="auto">
            <a:xfrm rot="4808420">
              <a:off x="5169" y="772"/>
              <a:ext cx="28" cy="27"/>
            </a:xfrm>
            <a:custGeom>
              <a:avLst/>
              <a:gdLst>
                <a:gd name="T0" fmla="*/ 28 w 229"/>
                <a:gd name="T1" fmla="*/ 14 h 225"/>
                <a:gd name="T2" fmla="*/ 22 w 229"/>
                <a:gd name="T3" fmla="*/ 2 h 225"/>
                <a:gd name="T4" fmla="*/ 11 w 229"/>
                <a:gd name="T5" fmla="*/ 3 h 225"/>
                <a:gd name="T6" fmla="*/ 4 w 229"/>
                <a:gd name="T7" fmla="*/ 10 h 225"/>
                <a:gd name="T8" fmla="*/ 2 w 229"/>
                <a:gd name="T9" fmla="*/ 18 h 225"/>
                <a:gd name="T10" fmla="*/ 17 w 229"/>
                <a:gd name="T11" fmla="*/ 26 h 225"/>
                <a:gd name="T12" fmla="*/ 28 w 229"/>
                <a:gd name="T13" fmla="*/ 14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156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32815" name="Oval 251"/>
            <p:cNvSpPr>
              <a:spLocks noChangeArrowheads="1"/>
            </p:cNvSpPr>
            <p:nvPr/>
          </p:nvSpPr>
          <p:spPr bwMode="auto">
            <a:xfrm>
              <a:off x="5284" y="845"/>
              <a:ext cx="27" cy="27"/>
            </a:xfrm>
            <a:prstGeom prst="ellipse">
              <a:avLst/>
            </a:prstGeom>
            <a:solidFill>
              <a:srgbClr val="32015B">
                <a:alpha val="5294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32816" name="Freeform 252"/>
            <p:cNvSpPr>
              <a:spLocks noChangeAspect="1"/>
            </p:cNvSpPr>
            <p:nvPr/>
          </p:nvSpPr>
          <p:spPr bwMode="auto">
            <a:xfrm rot="4808420">
              <a:off x="5343" y="744"/>
              <a:ext cx="28" cy="27"/>
            </a:xfrm>
            <a:custGeom>
              <a:avLst/>
              <a:gdLst>
                <a:gd name="T0" fmla="*/ 28 w 229"/>
                <a:gd name="T1" fmla="*/ 14 h 225"/>
                <a:gd name="T2" fmla="*/ 22 w 229"/>
                <a:gd name="T3" fmla="*/ 2 h 225"/>
                <a:gd name="T4" fmla="*/ 11 w 229"/>
                <a:gd name="T5" fmla="*/ 3 h 225"/>
                <a:gd name="T6" fmla="*/ 4 w 229"/>
                <a:gd name="T7" fmla="*/ 10 h 225"/>
                <a:gd name="T8" fmla="*/ 2 w 229"/>
                <a:gd name="T9" fmla="*/ 18 h 225"/>
                <a:gd name="T10" fmla="*/ 17 w 229"/>
                <a:gd name="T11" fmla="*/ 26 h 225"/>
                <a:gd name="T12" fmla="*/ 28 w 229"/>
                <a:gd name="T13" fmla="*/ 14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156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32817" name="Freeform 253"/>
            <p:cNvSpPr>
              <a:spLocks noChangeAspect="1"/>
            </p:cNvSpPr>
            <p:nvPr/>
          </p:nvSpPr>
          <p:spPr bwMode="auto">
            <a:xfrm rot="4808420">
              <a:off x="5290" y="678"/>
              <a:ext cx="28" cy="27"/>
            </a:xfrm>
            <a:custGeom>
              <a:avLst/>
              <a:gdLst>
                <a:gd name="T0" fmla="*/ 28 w 229"/>
                <a:gd name="T1" fmla="*/ 14 h 225"/>
                <a:gd name="T2" fmla="*/ 22 w 229"/>
                <a:gd name="T3" fmla="*/ 2 h 225"/>
                <a:gd name="T4" fmla="*/ 11 w 229"/>
                <a:gd name="T5" fmla="*/ 3 h 225"/>
                <a:gd name="T6" fmla="*/ 4 w 229"/>
                <a:gd name="T7" fmla="*/ 10 h 225"/>
                <a:gd name="T8" fmla="*/ 2 w 229"/>
                <a:gd name="T9" fmla="*/ 18 h 225"/>
                <a:gd name="T10" fmla="*/ 17 w 229"/>
                <a:gd name="T11" fmla="*/ 26 h 225"/>
                <a:gd name="T12" fmla="*/ 28 w 229"/>
                <a:gd name="T13" fmla="*/ 14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156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32818" name="Freeform 254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>
                <a:gd name="T0" fmla="*/ 229 w 193"/>
                <a:gd name="T1" fmla="*/ 117 h 205"/>
                <a:gd name="T2" fmla="*/ 173 w 193"/>
                <a:gd name="T3" fmla="*/ 21 h 205"/>
                <a:gd name="T4" fmla="*/ 65 w 193"/>
                <a:gd name="T5" fmla="*/ 21 h 205"/>
                <a:gd name="T6" fmla="*/ 12 w 193"/>
                <a:gd name="T7" fmla="*/ 143 h 205"/>
                <a:gd name="T8" fmla="*/ 136 w 193"/>
                <a:gd name="T9" fmla="*/ 218 h 205"/>
                <a:gd name="T10" fmla="*/ 229 w 193"/>
                <a:gd name="T11" fmla="*/ 117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0080">
                    <a:alpha val="50000"/>
                  </a:srgbClr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32785" name="Group 255"/>
          <p:cNvGrpSpPr>
            <a:grpSpLocks/>
          </p:cNvGrpSpPr>
          <p:nvPr/>
        </p:nvGrpSpPr>
        <p:grpSpPr bwMode="auto">
          <a:xfrm rot="3817480">
            <a:off x="6890544" y="1183482"/>
            <a:ext cx="401638" cy="428625"/>
            <a:chOff x="5113" y="628"/>
            <a:chExt cx="286" cy="270"/>
          </a:xfrm>
        </p:grpSpPr>
        <p:sp>
          <p:nvSpPr>
            <p:cNvPr id="32801" name="Freeform 256"/>
            <p:cNvSpPr>
              <a:spLocks/>
            </p:cNvSpPr>
            <p:nvPr/>
          </p:nvSpPr>
          <p:spPr bwMode="auto">
            <a:xfrm rot="2646009">
              <a:off x="5113" y="628"/>
              <a:ext cx="286" cy="270"/>
            </a:xfrm>
            <a:custGeom>
              <a:avLst/>
              <a:gdLst>
                <a:gd name="T0" fmla="*/ 286 w 193"/>
                <a:gd name="T1" fmla="*/ 142 h 205"/>
                <a:gd name="T2" fmla="*/ 216 w 193"/>
                <a:gd name="T3" fmla="*/ 25 h 205"/>
                <a:gd name="T4" fmla="*/ 82 w 193"/>
                <a:gd name="T5" fmla="*/ 25 h 205"/>
                <a:gd name="T6" fmla="*/ 15 w 193"/>
                <a:gd name="T7" fmla="*/ 174 h 205"/>
                <a:gd name="T8" fmla="*/ 170 w 193"/>
                <a:gd name="T9" fmla="*/ 265 h 205"/>
                <a:gd name="T10" fmla="*/ 286 w 193"/>
                <a:gd name="T11" fmla="*/ 142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4901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32802" name="Freeform 257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>
                <a:gd name="T0" fmla="*/ 229 w 193"/>
                <a:gd name="T1" fmla="*/ 117 h 205"/>
                <a:gd name="T2" fmla="*/ 173 w 193"/>
                <a:gd name="T3" fmla="*/ 21 h 205"/>
                <a:gd name="T4" fmla="*/ 65 w 193"/>
                <a:gd name="T5" fmla="*/ 21 h 205"/>
                <a:gd name="T6" fmla="*/ 12 w 193"/>
                <a:gd name="T7" fmla="*/ 143 h 205"/>
                <a:gd name="T8" fmla="*/ 136 w 193"/>
                <a:gd name="T9" fmla="*/ 218 h 205"/>
                <a:gd name="T10" fmla="*/ 229 w 193"/>
                <a:gd name="T11" fmla="*/ 117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32803" name="Freeform 258" descr="Granite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>
                <a:gd name="T0" fmla="*/ 229 w 193"/>
                <a:gd name="T1" fmla="*/ 117 h 205"/>
                <a:gd name="T2" fmla="*/ 173 w 193"/>
                <a:gd name="T3" fmla="*/ 21 h 205"/>
                <a:gd name="T4" fmla="*/ 65 w 193"/>
                <a:gd name="T5" fmla="*/ 21 h 205"/>
                <a:gd name="T6" fmla="*/ 12 w 193"/>
                <a:gd name="T7" fmla="*/ 143 h 205"/>
                <a:gd name="T8" fmla="*/ 136 w 193"/>
                <a:gd name="T9" fmla="*/ 218 h 205"/>
                <a:gd name="T10" fmla="*/ 229 w 193"/>
                <a:gd name="T11" fmla="*/ 117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blipFill dpi="0" rotWithShape="1">
              <a:blip r:embed="rId2">
                <a:alphaModFix amt="51000"/>
              </a:blip>
              <a:srcRect/>
              <a:tile tx="0" ty="0" sx="100000" sy="100000" flip="none" algn="tl"/>
            </a:blip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32804" name="Freeform 259"/>
            <p:cNvSpPr>
              <a:spLocks noChangeAspect="1"/>
            </p:cNvSpPr>
            <p:nvPr/>
          </p:nvSpPr>
          <p:spPr bwMode="auto">
            <a:xfrm rot="4808420">
              <a:off x="5225" y="677"/>
              <a:ext cx="28" cy="27"/>
            </a:xfrm>
            <a:custGeom>
              <a:avLst/>
              <a:gdLst>
                <a:gd name="T0" fmla="*/ 28 w 229"/>
                <a:gd name="T1" fmla="*/ 14 h 225"/>
                <a:gd name="T2" fmla="*/ 22 w 229"/>
                <a:gd name="T3" fmla="*/ 2 h 225"/>
                <a:gd name="T4" fmla="*/ 11 w 229"/>
                <a:gd name="T5" fmla="*/ 3 h 225"/>
                <a:gd name="T6" fmla="*/ 4 w 229"/>
                <a:gd name="T7" fmla="*/ 10 h 225"/>
                <a:gd name="T8" fmla="*/ 2 w 229"/>
                <a:gd name="T9" fmla="*/ 18 h 225"/>
                <a:gd name="T10" fmla="*/ 17 w 229"/>
                <a:gd name="T11" fmla="*/ 26 h 225"/>
                <a:gd name="T12" fmla="*/ 28 w 229"/>
                <a:gd name="T13" fmla="*/ 14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156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32805" name="Freeform 260"/>
            <p:cNvSpPr>
              <a:spLocks noChangeAspect="1"/>
            </p:cNvSpPr>
            <p:nvPr/>
          </p:nvSpPr>
          <p:spPr bwMode="auto">
            <a:xfrm rot="4808420">
              <a:off x="5169" y="772"/>
              <a:ext cx="28" cy="27"/>
            </a:xfrm>
            <a:custGeom>
              <a:avLst/>
              <a:gdLst>
                <a:gd name="T0" fmla="*/ 28 w 229"/>
                <a:gd name="T1" fmla="*/ 14 h 225"/>
                <a:gd name="T2" fmla="*/ 22 w 229"/>
                <a:gd name="T3" fmla="*/ 2 h 225"/>
                <a:gd name="T4" fmla="*/ 11 w 229"/>
                <a:gd name="T5" fmla="*/ 3 h 225"/>
                <a:gd name="T6" fmla="*/ 4 w 229"/>
                <a:gd name="T7" fmla="*/ 10 h 225"/>
                <a:gd name="T8" fmla="*/ 2 w 229"/>
                <a:gd name="T9" fmla="*/ 18 h 225"/>
                <a:gd name="T10" fmla="*/ 17 w 229"/>
                <a:gd name="T11" fmla="*/ 26 h 225"/>
                <a:gd name="T12" fmla="*/ 28 w 229"/>
                <a:gd name="T13" fmla="*/ 14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156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32806" name="Oval 261"/>
            <p:cNvSpPr>
              <a:spLocks noChangeArrowheads="1"/>
            </p:cNvSpPr>
            <p:nvPr/>
          </p:nvSpPr>
          <p:spPr bwMode="auto">
            <a:xfrm>
              <a:off x="5284" y="845"/>
              <a:ext cx="27" cy="27"/>
            </a:xfrm>
            <a:prstGeom prst="ellipse">
              <a:avLst/>
            </a:prstGeom>
            <a:solidFill>
              <a:srgbClr val="32015B">
                <a:alpha val="5294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32807" name="Freeform 262"/>
            <p:cNvSpPr>
              <a:spLocks noChangeAspect="1"/>
            </p:cNvSpPr>
            <p:nvPr/>
          </p:nvSpPr>
          <p:spPr bwMode="auto">
            <a:xfrm rot="4808420">
              <a:off x="5343" y="744"/>
              <a:ext cx="28" cy="27"/>
            </a:xfrm>
            <a:custGeom>
              <a:avLst/>
              <a:gdLst>
                <a:gd name="T0" fmla="*/ 28 w 229"/>
                <a:gd name="T1" fmla="*/ 14 h 225"/>
                <a:gd name="T2" fmla="*/ 22 w 229"/>
                <a:gd name="T3" fmla="*/ 2 h 225"/>
                <a:gd name="T4" fmla="*/ 11 w 229"/>
                <a:gd name="T5" fmla="*/ 3 h 225"/>
                <a:gd name="T6" fmla="*/ 4 w 229"/>
                <a:gd name="T7" fmla="*/ 10 h 225"/>
                <a:gd name="T8" fmla="*/ 2 w 229"/>
                <a:gd name="T9" fmla="*/ 18 h 225"/>
                <a:gd name="T10" fmla="*/ 17 w 229"/>
                <a:gd name="T11" fmla="*/ 26 h 225"/>
                <a:gd name="T12" fmla="*/ 28 w 229"/>
                <a:gd name="T13" fmla="*/ 14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156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32808" name="Freeform 263"/>
            <p:cNvSpPr>
              <a:spLocks noChangeAspect="1"/>
            </p:cNvSpPr>
            <p:nvPr/>
          </p:nvSpPr>
          <p:spPr bwMode="auto">
            <a:xfrm rot="4808420">
              <a:off x="5290" y="678"/>
              <a:ext cx="28" cy="27"/>
            </a:xfrm>
            <a:custGeom>
              <a:avLst/>
              <a:gdLst>
                <a:gd name="T0" fmla="*/ 28 w 229"/>
                <a:gd name="T1" fmla="*/ 14 h 225"/>
                <a:gd name="T2" fmla="*/ 22 w 229"/>
                <a:gd name="T3" fmla="*/ 2 h 225"/>
                <a:gd name="T4" fmla="*/ 11 w 229"/>
                <a:gd name="T5" fmla="*/ 3 h 225"/>
                <a:gd name="T6" fmla="*/ 4 w 229"/>
                <a:gd name="T7" fmla="*/ 10 h 225"/>
                <a:gd name="T8" fmla="*/ 2 w 229"/>
                <a:gd name="T9" fmla="*/ 18 h 225"/>
                <a:gd name="T10" fmla="*/ 17 w 229"/>
                <a:gd name="T11" fmla="*/ 26 h 225"/>
                <a:gd name="T12" fmla="*/ 28 w 229"/>
                <a:gd name="T13" fmla="*/ 14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solidFill>
              <a:srgbClr val="000080">
                <a:alpha val="32156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32809" name="Freeform 264"/>
            <p:cNvSpPr>
              <a:spLocks/>
            </p:cNvSpPr>
            <p:nvPr/>
          </p:nvSpPr>
          <p:spPr bwMode="auto">
            <a:xfrm>
              <a:off x="5148" y="663"/>
              <a:ext cx="229" cy="222"/>
            </a:xfrm>
            <a:custGeom>
              <a:avLst/>
              <a:gdLst>
                <a:gd name="T0" fmla="*/ 229 w 193"/>
                <a:gd name="T1" fmla="*/ 117 h 205"/>
                <a:gd name="T2" fmla="*/ 173 w 193"/>
                <a:gd name="T3" fmla="*/ 21 h 205"/>
                <a:gd name="T4" fmla="*/ 65 w 193"/>
                <a:gd name="T5" fmla="*/ 21 h 205"/>
                <a:gd name="T6" fmla="*/ 12 w 193"/>
                <a:gd name="T7" fmla="*/ 143 h 205"/>
                <a:gd name="T8" fmla="*/ 136 w 193"/>
                <a:gd name="T9" fmla="*/ 218 h 205"/>
                <a:gd name="T10" fmla="*/ 229 w 193"/>
                <a:gd name="T11" fmla="*/ 117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0080">
                    <a:alpha val="50000"/>
                  </a:srgbClr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969696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</p:grpSp>
      <p:sp>
        <p:nvSpPr>
          <p:cNvPr id="32786" name="Line 265"/>
          <p:cNvSpPr>
            <a:spLocks noChangeShapeType="1"/>
          </p:cNvSpPr>
          <p:nvPr/>
        </p:nvSpPr>
        <p:spPr bwMode="auto">
          <a:xfrm flipV="1">
            <a:off x="3635375" y="1341438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defTabSz="914305" fontAlgn="base">
              <a:spcBef>
                <a:spcPct val="0"/>
              </a:spcBef>
              <a:spcAft>
                <a:spcPct val="0"/>
              </a:spcAft>
            </a:pPr>
            <a:endParaRPr lang="bg-BG" sz="2400">
              <a:solidFill>
                <a:srgbClr val="FF0000"/>
              </a:solidFill>
            </a:endParaRPr>
          </a:p>
        </p:txBody>
      </p:sp>
      <p:sp>
        <p:nvSpPr>
          <p:cNvPr id="32787" name="Line 266"/>
          <p:cNvSpPr>
            <a:spLocks noChangeShapeType="1"/>
          </p:cNvSpPr>
          <p:nvPr/>
        </p:nvSpPr>
        <p:spPr bwMode="auto">
          <a:xfrm>
            <a:off x="3635375" y="1700213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defTabSz="914305" fontAlgn="base">
              <a:spcBef>
                <a:spcPct val="0"/>
              </a:spcBef>
              <a:spcAft>
                <a:spcPct val="0"/>
              </a:spcAft>
            </a:pPr>
            <a:endParaRPr lang="bg-BG" sz="2400">
              <a:solidFill>
                <a:srgbClr val="FF0000"/>
              </a:solidFill>
            </a:endParaRPr>
          </a:p>
        </p:txBody>
      </p:sp>
      <p:sp>
        <p:nvSpPr>
          <p:cNvPr id="32788" name="Line 267"/>
          <p:cNvSpPr>
            <a:spLocks noChangeShapeType="1"/>
          </p:cNvSpPr>
          <p:nvPr/>
        </p:nvSpPr>
        <p:spPr bwMode="auto">
          <a:xfrm>
            <a:off x="4859339" y="112395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defTabSz="914305" fontAlgn="base">
              <a:spcBef>
                <a:spcPct val="0"/>
              </a:spcBef>
              <a:spcAft>
                <a:spcPct val="0"/>
              </a:spcAft>
            </a:pPr>
            <a:endParaRPr lang="bg-BG" sz="2400">
              <a:solidFill>
                <a:srgbClr val="FF0000"/>
              </a:solidFill>
            </a:endParaRPr>
          </a:p>
        </p:txBody>
      </p:sp>
      <p:sp>
        <p:nvSpPr>
          <p:cNvPr id="32789" name="Line 268"/>
          <p:cNvSpPr>
            <a:spLocks noChangeShapeType="1"/>
          </p:cNvSpPr>
          <p:nvPr/>
        </p:nvSpPr>
        <p:spPr bwMode="auto">
          <a:xfrm>
            <a:off x="4859338" y="19891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defTabSz="914305" fontAlgn="base">
              <a:spcBef>
                <a:spcPct val="0"/>
              </a:spcBef>
              <a:spcAft>
                <a:spcPct val="0"/>
              </a:spcAft>
            </a:pPr>
            <a:endParaRPr lang="bg-BG" sz="2400">
              <a:solidFill>
                <a:srgbClr val="FF0000"/>
              </a:solidFill>
            </a:endParaRPr>
          </a:p>
        </p:txBody>
      </p:sp>
      <p:sp>
        <p:nvSpPr>
          <p:cNvPr id="32790" name="Line 269"/>
          <p:cNvSpPr>
            <a:spLocks noChangeShapeType="1"/>
          </p:cNvSpPr>
          <p:nvPr/>
        </p:nvSpPr>
        <p:spPr bwMode="auto">
          <a:xfrm>
            <a:off x="5940426" y="11255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defTabSz="914305" fontAlgn="base">
              <a:spcBef>
                <a:spcPct val="0"/>
              </a:spcBef>
              <a:spcAft>
                <a:spcPct val="0"/>
              </a:spcAft>
            </a:pPr>
            <a:endParaRPr lang="bg-BG" sz="2400">
              <a:solidFill>
                <a:srgbClr val="FF0000"/>
              </a:solidFill>
            </a:endParaRPr>
          </a:p>
        </p:txBody>
      </p:sp>
      <p:sp>
        <p:nvSpPr>
          <p:cNvPr id="32791" name="Line 270"/>
          <p:cNvSpPr>
            <a:spLocks noChangeShapeType="1"/>
          </p:cNvSpPr>
          <p:nvPr/>
        </p:nvSpPr>
        <p:spPr bwMode="auto">
          <a:xfrm>
            <a:off x="7308850" y="11255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pPr defTabSz="914305" fontAlgn="base">
              <a:spcBef>
                <a:spcPct val="0"/>
              </a:spcBef>
              <a:spcAft>
                <a:spcPct val="0"/>
              </a:spcAft>
            </a:pPr>
            <a:endParaRPr lang="bg-BG" sz="2400">
              <a:solidFill>
                <a:srgbClr val="FF0000"/>
              </a:solidFill>
            </a:endParaRPr>
          </a:p>
        </p:txBody>
      </p:sp>
      <p:grpSp>
        <p:nvGrpSpPr>
          <p:cNvPr id="32792" name="Group 271"/>
          <p:cNvGrpSpPr>
            <a:grpSpLocks noChangeAspect="1"/>
          </p:cNvGrpSpPr>
          <p:nvPr/>
        </p:nvGrpSpPr>
        <p:grpSpPr bwMode="auto">
          <a:xfrm>
            <a:off x="6732589" y="1844675"/>
            <a:ext cx="315912" cy="298450"/>
            <a:chOff x="2854" y="1152"/>
            <a:chExt cx="286" cy="270"/>
          </a:xfrm>
        </p:grpSpPr>
        <p:sp>
          <p:nvSpPr>
            <p:cNvPr id="32799" name="Freeform 272"/>
            <p:cNvSpPr>
              <a:spLocks noChangeAspect="1"/>
            </p:cNvSpPr>
            <p:nvPr/>
          </p:nvSpPr>
          <p:spPr bwMode="auto">
            <a:xfrm>
              <a:off x="2854" y="1152"/>
              <a:ext cx="286" cy="270"/>
            </a:xfrm>
            <a:custGeom>
              <a:avLst/>
              <a:gdLst>
                <a:gd name="T0" fmla="*/ 286 w 193"/>
                <a:gd name="T1" fmla="*/ 142 h 205"/>
                <a:gd name="T2" fmla="*/ 216 w 193"/>
                <a:gd name="T3" fmla="*/ 25 h 205"/>
                <a:gd name="T4" fmla="*/ 82 w 193"/>
                <a:gd name="T5" fmla="*/ 25 h 205"/>
                <a:gd name="T6" fmla="*/ 15 w 193"/>
                <a:gd name="T7" fmla="*/ 174 h 205"/>
                <a:gd name="T8" fmla="*/ 170 w 193"/>
                <a:gd name="T9" fmla="*/ 265 h 205"/>
                <a:gd name="T10" fmla="*/ 286 w 193"/>
                <a:gd name="T11" fmla="*/ 142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" h="205">
                  <a:moveTo>
                    <a:pt x="193" y="108"/>
                  </a:moveTo>
                  <a:cubicBezTo>
                    <a:pt x="193" y="78"/>
                    <a:pt x="169" y="34"/>
                    <a:pt x="146" y="19"/>
                  </a:cubicBezTo>
                  <a:cubicBezTo>
                    <a:pt x="123" y="4"/>
                    <a:pt x="78" y="0"/>
                    <a:pt x="55" y="19"/>
                  </a:cubicBezTo>
                  <a:cubicBezTo>
                    <a:pt x="32" y="38"/>
                    <a:pt x="0" y="102"/>
                    <a:pt x="10" y="132"/>
                  </a:cubicBezTo>
                  <a:cubicBezTo>
                    <a:pt x="20" y="162"/>
                    <a:pt x="85" y="205"/>
                    <a:pt x="115" y="201"/>
                  </a:cubicBezTo>
                  <a:cubicBezTo>
                    <a:pt x="172" y="201"/>
                    <a:pt x="193" y="138"/>
                    <a:pt x="193" y="108"/>
                  </a:cubicBez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  <a:ln w="3175" cmpd="sng">
              <a:solidFill>
                <a:srgbClr val="666699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  <p:sp>
          <p:nvSpPr>
            <p:cNvPr id="32800" name="Freeform 273" descr="Purple mesh"/>
            <p:cNvSpPr>
              <a:spLocks noChangeAspect="1"/>
            </p:cNvSpPr>
            <p:nvPr/>
          </p:nvSpPr>
          <p:spPr bwMode="auto">
            <a:xfrm>
              <a:off x="2884" y="1182"/>
              <a:ext cx="229" cy="225"/>
            </a:xfrm>
            <a:custGeom>
              <a:avLst/>
              <a:gdLst>
                <a:gd name="T0" fmla="*/ 229 w 229"/>
                <a:gd name="T1" fmla="*/ 113 h 225"/>
                <a:gd name="T2" fmla="*/ 182 w 229"/>
                <a:gd name="T3" fmla="*/ 15 h 225"/>
                <a:gd name="T4" fmla="*/ 93 w 229"/>
                <a:gd name="T5" fmla="*/ 25 h 225"/>
                <a:gd name="T6" fmla="*/ 31 w 229"/>
                <a:gd name="T7" fmla="*/ 80 h 225"/>
                <a:gd name="T8" fmla="*/ 18 w 229"/>
                <a:gd name="T9" fmla="*/ 151 h 225"/>
                <a:gd name="T10" fmla="*/ 138 w 229"/>
                <a:gd name="T11" fmla="*/ 220 h 225"/>
                <a:gd name="T12" fmla="*/ 229 w 229"/>
                <a:gd name="T13" fmla="*/ 113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9" h="225">
                  <a:moveTo>
                    <a:pt x="229" y="113"/>
                  </a:moveTo>
                  <a:cubicBezTo>
                    <a:pt x="229" y="77"/>
                    <a:pt x="208" y="31"/>
                    <a:pt x="182" y="15"/>
                  </a:cubicBezTo>
                  <a:cubicBezTo>
                    <a:pt x="159" y="0"/>
                    <a:pt x="118" y="14"/>
                    <a:pt x="93" y="25"/>
                  </a:cubicBezTo>
                  <a:cubicBezTo>
                    <a:pt x="41" y="58"/>
                    <a:pt x="43" y="59"/>
                    <a:pt x="31" y="80"/>
                  </a:cubicBezTo>
                  <a:cubicBezTo>
                    <a:pt x="19" y="101"/>
                    <a:pt x="0" y="128"/>
                    <a:pt x="18" y="151"/>
                  </a:cubicBezTo>
                  <a:cubicBezTo>
                    <a:pt x="14" y="190"/>
                    <a:pt x="102" y="225"/>
                    <a:pt x="138" y="220"/>
                  </a:cubicBezTo>
                  <a:cubicBezTo>
                    <a:pt x="206" y="220"/>
                    <a:pt x="229" y="150"/>
                    <a:pt x="229" y="113"/>
                  </a:cubicBez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endParaRPr lang="bg-BG" sz="2400">
                <a:solidFill>
                  <a:srgbClr val="FF0000"/>
                </a:solidFill>
              </a:endParaRPr>
            </a:p>
          </p:txBody>
        </p:sp>
      </p:grpSp>
      <p:sp>
        <p:nvSpPr>
          <p:cNvPr id="32793" name="Text Box 274"/>
          <p:cNvSpPr txBox="1">
            <a:spLocks noChangeArrowheads="1"/>
          </p:cNvSpPr>
          <p:nvPr/>
        </p:nvSpPr>
        <p:spPr bwMode="auto">
          <a:xfrm>
            <a:off x="6300789" y="2132013"/>
            <a:ext cx="1167222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defTabSz="91430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T-</a:t>
            </a:r>
            <a:r>
              <a:rPr lang="bg-BG" sz="1400" b="1" dirty="0" smtClean="0">
                <a:solidFill>
                  <a:srgbClr val="000000"/>
                </a:solidFill>
                <a:latin typeface="Arial Narrow" pitchFamily="34" charset="0"/>
              </a:rPr>
              <a:t>лимфоцити</a:t>
            </a:r>
            <a:endParaRPr lang="en-US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2794" name="Text Box 275"/>
          <p:cNvSpPr txBox="1">
            <a:spLocks noChangeArrowheads="1"/>
          </p:cNvSpPr>
          <p:nvPr/>
        </p:nvSpPr>
        <p:spPr bwMode="auto">
          <a:xfrm>
            <a:off x="7762875" y="1628776"/>
            <a:ext cx="1152525" cy="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ctr" defTabSz="91430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g-BG" sz="1200" b="1" dirty="0" smtClean="0">
                <a:solidFill>
                  <a:srgbClr val="000000"/>
                </a:solidFill>
                <a:latin typeface="Arial Narrow" pitchFamily="34" charset="0"/>
              </a:rPr>
              <a:t>Плазматични клетки</a:t>
            </a:r>
            <a:endParaRPr lang="en-US" sz="12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2795" name="Rectangle 277"/>
          <p:cNvSpPr>
            <a:spLocks noChangeArrowheads="1"/>
          </p:cNvSpPr>
          <p:nvPr/>
        </p:nvSpPr>
        <p:spPr bwMode="auto">
          <a:xfrm>
            <a:off x="5940425" y="1268413"/>
            <a:ext cx="287338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pPr defTabSz="914305" fontAlgn="base">
              <a:spcBef>
                <a:spcPct val="0"/>
              </a:spcBef>
              <a:spcAft>
                <a:spcPct val="0"/>
              </a:spcAft>
            </a:pPr>
            <a:endParaRPr lang="bg-BG" sz="2400">
              <a:solidFill>
                <a:srgbClr val="FF0000"/>
              </a:solidFill>
            </a:endParaRPr>
          </a:p>
        </p:txBody>
      </p:sp>
      <p:sp>
        <p:nvSpPr>
          <p:cNvPr id="32796" name="Text Box 278"/>
          <p:cNvSpPr txBox="1">
            <a:spLocks noChangeArrowheads="1"/>
          </p:cNvSpPr>
          <p:nvPr/>
        </p:nvSpPr>
        <p:spPr bwMode="auto">
          <a:xfrm>
            <a:off x="5435600" y="1268413"/>
            <a:ext cx="1191332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Arial" charset="0"/>
              </a:defRPr>
            </a:lvl9pPr>
          </a:lstStyle>
          <a:p>
            <a:pPr defTabSz="91430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B-</a:t>
            </a:r>
            <a:r>
              <a:rPr lang="bg-BG" sz="1400" b="1" dirty="0" smtClean="0">
                <a:solidFill>
                  <a:srgbClr val="000000"/>
                </a:solidFill>
                <a:latin typeface="Arial Narrow" pitchFamily="34" charset="0"/>
              </a:rPr>
              <a:t>лимфоцити</a:t>
            </a:r>
            <a:endParaRPr lang="en-US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47738" name="Text Box 282"/>
          <p:cNvSpPr txBox="1">
            <a:spLocks noChangeArrowheads="1"/>
          </p:cNvSpPr>
          <p:nvPr/>
        </p:nvSpPr>
        <p:spPr bwMode="auto">
          <a:xfrm>
            <a:off x="5148263" y="692150"/>
            <a:ext cx="792162" cy="3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/>
          <a:p>
            <a:pPr algn="ctr" defTabSz="91430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g-BG" sz="1400" b="1" dirty="0" smtClean="0">
                <a:solidFill>
                  <a:srgbClr val="008000"/>
                </a:solidFill>
                <a:latin typeface="Arial Narrow" pitchFamily="34" charset="0"/>
              </a:rPr>
              <a:t>наивна</a:t>
            </a:r>
            <a:endParaRPr lang="en-US" sz="1400" b="1" dirty="0">
              <a:solidFill>
                <a:srgbClr val="008000"/>
              </a:solidFill>
              <a:latin typeface="Arial Narrow" pitchFamily="34" charset="0"/>
            </a:endParaRPr>
          </a:p>
        </p:txBody>
      </p:sp>
      <p:sp>
        <p:nvSpPr>
          <p:cNvPr id="32798" name="WordArt 283"/>
          <p:cNvSpPr>
            <a:spLocks noChangeArrowheads="1" noChangeShapeType="1" noTextEdit="1"/>
          </p:cNvSpPr>
          <p:nvPr/>
        </p:nvSpPr>
        <p:spPr bwMode="auto">
          <a:xfrm>
            <a:off x="6443664" y="762000"/>
            <a:ext cx="936625" cy="285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lIns="91430" tIns="45715" rIns="91430" bIns="45715" fromWordArt="1">
            <a:prstTxWarp prst="textArchUp">
              <a:avLst>
                <a:gd name="adj" fmla="val 11154350"/>
              </a:avLst>
            </a:prstTxWarp>
          </a:bodyPr>
          <a:lstStyle/>
          <a:p>
            <a:pPr algn="ctr" defTabSz="914305" fontAlgn="base">
              <a:spcBef>
                <a:spcPct val="0"/>
              </a:spcBef>
              <a:spcAft>
                <a:spcPct val="0"/>
              </a:spcAft>
            </a:pPr>
            <a:r>
              <a:rPr lang="en-US" sz="800" kern="10" dirty="0">
                <a:solidFill>
                  <a:srgbClr val="008000"/>
                </a:solidFill>
                <a:latin typeface="Arial Narrow"/>
              </a:rPr>
              <a:t>germinal center</a:t>
            </a:r>
            <a:endParaRPr lang="bg-BG" sz="800" kern="10" dirty="0">
              <a:solidFill>
                <a:srgbClr val="008000"/>
              </a:solidFill>
              <a:latin typeface="Arial Narro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92150"/>
            <a:ext cx="262413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defTabSz="914305"/>
            <a:r>
              <a:rPr lang="bg-BG" b="1" dirty="0" smtClean="0">
                <a:solidFill>
                  <a:srgbClr val="C00000"/>
                </a:solidFill>
                <a:latin typeface="Calibri" pitchFamily="34" charset="0"/>
              </a:rPr>
              <a:t>Лимфопролиферативни неоплазми </a:t>
            </a:r>
          </a:p>
          <a:p>
            <a:pPr algn="ctr" defTabSz="914305"/>
            <a:r>
              <a:rPr lang="bg-BG" b="1" dirty="0" smtClean="0">
                <a:solidFill>
                  <a:srgbClr val="C00000"/>
                </a:solidFill>
                <a:latin typeface="Calibri" pitchFamily="34" charset="0"/>
              </a:rPr>
              <a:t>(остри и хронични)</a:t>
            </a:r>
            <a:endParaRPr lang="bg-BG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129515"/>
            <a:ext cx="262810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defTabSz="914305"/>
            <a:r>
              <a:rPr lang="bg-BG" b="1" dirty="0" smtClean="0">
                <a:solidFill>
                  <a:srgbClr val="C00000"/>
                </a:solidFill>
                <a:latin typeface="Calibri" pitchFamily="34" charset="0"/>
              </a:rPr>
              <a:t>Миелопролиферативни неоплазми </a:t>
            </a:r>
          </a:p>
          <a:p>
            <a:pPr algn="ctr" defTabSz="914305"/>
            <a:r>
              <a:rPr lang="bg-BG" b="1" dirty="0" smtClean="0">
                <a:solidFill>
                  <a:srgbClr val="C00000"/>
                </a:solidFill>
                <a:latin typeface="Calibri" pitchFamily="34" charset="0"/>
              </a:rPr>
              <a:t>(остри и хронични)</a:t>
            </a:r>
            <a:endParaRPr lang="bg-BG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02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3200" b="1" dirty="0" smtClean="0">
                <a:solidFill>
                  <a:srgbClr val="C00000"/>
                </a:solidFill>
                <a:latin typeface="Century Gothic" pitchFamily="34" charset="0"/>
              </a:rPr>
              <a:t>Произход на нехочкиновите лимфоми</a:t>
            </a:r>
            <a:endParaRPr lang="en-US" sz="3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886700" cy="520065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Rounded Rectangle 3"/>
          <p:cNvSpPr/>
          <p:nvPr/>
        </p:nvSpPr>
        <p:spPr>
          <a:xfrm>
            <a:off x="0" y="3352800"/>
            <a:ext cx="990600" cy="6858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SzPct val="80000"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76200" y="34290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r>
              <a:rPr lang="bg-BG" sz="1200" b="1">
                <a:solidFill>
                  <a:prstClr val="black"/>
                </a:solidFill>
              </a:rPr>
              <a:t>Костен мозък</a:t>
            </a:r>
            <a:endParaRPr lang="en-US" sz="1200" b="1">
              <a:solidFill>
                <a:prstClr val="black"/>
              </a:solidFill>
            </a:endParaRP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152400" y="2362200"/>
            <a:ext cx="18288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r>
              <a:rPr lang="bg-BG" sz="1200" b="1">
                <a:solidFill>
                  <a:prstClr val="black"/>
                </a:solidFill>
              </a:rPr>
              <a:t>Герминативен фоликул</a:t>
            </a:r>
            <a:endParaRPr lang="en-US" sz="1200" b="1">
              <a:solidFill>
                <a:prstClr val="black"/>
              </a:solidFill>
            </a:endParaRP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228600" y="2590800"/>
            <a:ext cx="15240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r>
              <a:rPr lang="bg-BG" sz="1200" b="1">
                <a:solidFill>
                  <a:prstClr val="black"/>
                </a:solidFill>
              </a:rPr>
              <a:t>Мантелна зона</a:t>
            </a:r>
            <a:endParaRPr lang="en-US" sz="1200" b="1">
              <a:solidFill>
                <a:prstClr val="black"/>
              </a:solidFill>
            </a:endParaRPr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304800" y="2819400"/>
            <a:ext cx="15240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r>
              <a:rPr lang="bg-BG" sz="1200" b="1">
                <a:solidFill>
                  <a:prstClr val="black"/>
                </a:solidFill>
              </a:rPr>
              <a:t>Маргинална зона</a:t>
            </a:r>
            <a:endParaRPr lang="en-US" sz="1200" b="1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038600"/>
            <a:ext cx="1143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0" hangingPunct="0">
              <a:buSzPct val="80000"/>
              <a:defRPr/>
            </a:pPr>
            <a:r>
              <a:rPr lang="bg-BG" sz="1600" b="1" dirty="0" smtClean="0">
                <a:solidFill>
                  <a:srgbClr val="C00000"/>
                </a:solidFill>
              </a:rPr>
              <a:t>„Наивна“ </a:t>
            </a:r>
            <a:endParaRPr lang="bg-BG" sz="1600" b="1" dirty="0">
              <a:solidFill>
                <a:srgbClr val="C00000"/>
              </a:solidFill>
            </a:endParaRPr>
          </a:p>
          <a:p>
            <a:pPr algn="ctr" eaLnBrk="0" hangingPunct="0">
              <a:buSzPct val="80000"/>
              <a:defRPr/>
            </a:pPr>
            <a:r>
              <a:rPr lang="bg-BG" sz="1600" b="1" dirty="0">
                <a:solidFill>
                  <a:srgbClr val="C00000"/>
                </a:solidFill>
              </a:rPr>
              <a:t>В клетка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1676400"/>
            <a:ext cx="1600200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eaLnBrk="0" hangingPunct="0">
              <a:buSzPct val="80000"/>
              <a:defRPr/>
            </a:pPr>
            <a:r>
              <a:rPr lang="bg-BG" sz="1200" b="1" dirty="0">
                <a:solidFill>
                  <a:prstClr val="black"/>
                </a:solidFill>
              </a:rPr>
              <a:t>Мантелноклетъчен лимфом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1676400"/>
            <a:ext cx="1143000" cy="461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eaLnBrk="0" hangingPunct="0">
              <a:buSzPct val="80000"/>
              <a:defRPr/>
            </a:pPr>
            <a:r>
              <a:rPr lang="bg-BG" sz="1200" b="1" dirty="0">
                <a:solidFill>
                  <a:prstClr val="black"/>
                </a:solidFill>
              </a:rPr>
              <a:t>Фоликуларен лимфом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6156" name="TextBox 11"/>
          <p:cNvSpPr txBox="1">
            <a:spLocks noChangeArrowheads="1"/>
          </p:cNvSpPr>
          <p:nvPr/>
        </p:nvSpPr>
        <p:spPr bwMode="auto">
          <a:xfrm>
            <a:off x="5943600" y="1981200"/>
            <a:ext cx="685800" cy="430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r>
              <a:rPr lang="bg-BG" sz="1100" b="1">
                <a:solidFill>
                  <a:prstClr val="black"/>
                </a:solidFill>
              </a:rPr>
              <a:t>Плазм. клетка</a:t>
            </a:r>
            <a:endParaRPr lang="en-US" sz="1100" b="1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3657600"/>
            <a:ext cx="1447800" cy="461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eaLnBrk="0" hangingPunct="0">
              <a:buSzPct val="80000"/>
              <a:defRPr/>
            </a:pPr>
            <a:r>
              <a:rPr lang="bg-BG" sz="1200" b="1" dirty="0">
                <a:solidFill>
                  <a:prstClr val="black"/>
                </a:solidFill>
              </a:rPr>
              <a:t>Маргинално зонов лимфом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5410200"/>
            <a:ext cx="1981200" cy="461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eaLnBrk="0" hangingPunct="0">
              <a:buSzPct val="80000"/>
              <a:defRPr/>
            </a:pPr>
            <a:r>
              <a:rPr lang="bg-BG" sz="1200" b="1" dirty="0">
                <a:solidFill>
                  <a:prstClr val="black"/>
                </a:solidFill>
              </a:rPr>
              <a:t>Лимфоплазмоцитоиден лимфом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5410200"/>
            <a:ext cx="1828800" cy="461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eaLnBrk="0" hangingPunct="0">
              <a:buSzPct val="80000"/>
              <a:defRPr/>
            </a:pPr>
            <a:r>
              <a:rPr lang="bg-BG" sz="1200" b="1" dirty="0">
                <a:solidFill>
                  <a:prstClr val="black"/>
                </a:solidFill>
              </a:rPr>
              <a:t>В хронична лимфоцитна левкемия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600" y="5943600"/>
            <a:ext cx="1295400" cy="6461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eaLnBrk="0" hangingPunct="0">
              <a:buSzPct val="80000"/>
              <a:defRPr/>
            </a:pPr>
            <a:r>
              <a:rPr lang="bg-BG" sz="1200" b="1" dirty="0">
                <a:solidFill>
                  <a:prstClr val="black"/>
                </a:solidFill>
              </a:rPr>
              <a:t>Дифузен В-едроклетъчен лимфом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6162" name="TextBox 18"/>
          <p:cNvSpPr txBox="1">
            <a:spLocks noChangeArrowheads="1"/>
          </p:cNvSpPr>
          <p:nvPr/>
        </p:nvSpPr>
        <p:spPr bwMode="auto">
          <a:xfrm>
            <a:off x="3352800" y="2846387"/>
            <a:ext cx="12954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r>
              <a:rPr lang="en-US" sz="1100" b="1" dirty="0" err="1">
                <a:solidFill>
                  <a:prstClr val="black"/>
                </a:solidFill>
                <a:latin typeface="Arial Narrow" pitchFamily="34" charset="0"/>
              </a:rPr>
              <a:t>Ig</a:t>
            </a:r>
            <a:r>
              <a:rPr lang="en-US" sz="1100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bg-BG" sz="1100" b="1" dirty="0">
                <a:solidFill>
                  <a:prstClr val="black"/>
                </a:solidFill>
                <a:latin typeface="Arial Narrow" pitchFamily="34" charset="0"/>
              </a:rPr>
              <a:t>изотипна промяна с мутации</a:t>
            </a:r>
            <a:endParaRPr lang="en-US" sz="11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6163" name="TextBox 19"/>
          <p:cNvSpPr txBox="1">
            <a:spLocks noChangeArrowheads="1"/>
          </p:cNvSpPr>
          <p:nvPr/>
        </p:nvSpPr>
        <p:spPr bwMode="auto">
          <a:xfrm>
            <a:off x="3352800" y="3276600"/>
            <a:ext cx="1295400" cy="215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en-US" sz="80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1" y="2009001"/>
            <a:ext cx="1066799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1200" b="1" dirty="0" smtClean="0"/>
              <a:t>Миелом</a:t>
            </a:r>
            <a:endParaRPr lang="bg-BG" sz="1200" b="1" dirty="0"/>
          </a:p>
        </p:txBody>
      </p:sp>
    </p:spTree>
    <p:extLst>
      <p:ext uri="{BB962C8B-B14F-4D97-AF65-F5344CB8AC3E}">
        <p14:creationId xmlns:p14="http://schemas.microsoft.com/office/powerpoint/2010/main" val="1537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g-BG" sz="3200" b="1" dirty="0" smtClean="0">
                <a:solidFill>
                  <a:srgbClr val="C00000"/>
                </a:solidFill>
                <a:latin typeface="Century Gothic" pitchFamily="34" charset="0"/>
              </a:rPr>
              <a:t>Основни клинични характеристики на цялата група заболявания</a:t>
            </a:r>
            <a:endParaRPr lang="bg-BG" sz="3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705875"/>
              </p:ext>
            </p:extLst>
          </p:nvPr>
        </p:nvGraphicFramePr>
        <p:xfrm>
          <a:off x="228600" y="1803400"/>
          <a:ext cx="8610600" cy="33223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{21E4AEA4-8DFA-4A89-87EB-49C32662AFE0}</a:tableStyleId>
              </a:tblPr>
              <a:tblGrid>
                <a:gridCol w="3790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8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Симптоми</a:t>
                      </a:r>
                      <a:endParaRPr lang="bg-B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Левкемии</a:t>
                      </a:r>
                      <a:endParaRPr lang="bg-B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Лимфоми</a:t>
                      </a:r>
                      <a:endParaRPr lang="bg-B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Миелом</a:t>
                      </a:r>
                      <a:endParaRPr lang="bg-B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sz="1200" b="1" dirty="0" smtClean="0">
                          <a:latin typeface="Arial Narrow" pitchFamily="34" charset="0"/>
                        </a:rPr>
                        <a:t>Остри            </a:t>
                      </a:r>
                      <a:r>
                        <a:rPr lang="en-US" sz="1200" b="1" dirty="0" smtClean="0">
                          <a:latin typeface="Arial Narrow" pitchFamily="34" charset="0"/>
                        </a:rPr>
                        <a:t>   </a:t>
                      </a:r>
                      <a:r>
                        <a:rPr lang="bg-BG" sz="1200" b="1" dirty="0" smtClean="0">
                          <a:latin typeface="Arial Narrow" pitchFamily="34" charset="0"/>
                        </a:rPr>
                        <a:t>Хронични</a:t>
                      </a:r>
                      <a:endParaRPr lang="bg-BG" sz="12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sz="1200" b="1" dirty="0" smtClean="0">
                          <a:latin typeface="Arial Narrow" pitchFamily="34" charset="0"/>
                        </a:rPr>
                        <a:t>Индолентн</a:t>
                      </a:r>
                      <a:r>
                        <a:rPr lang="bg-BG" sz="1200" dirty="0" smtClean="0">
                          <a:latin typeface="Arial Narrow" pitchFamily="34" charset="0"/>
                        </a:rPr>
                        <a:t>и      </a:t>
                      </a:r>
                      <a:r>
                        <a:rPr lang="bg-BG" sz="1200" b="1" dirty="0" smtClean="0">
                          <a:latin typeface="Arial Narrow" pitchFamily="34" charset="0"/>
                        </a:rPr>
                        <a:t>Агресивни</a:t>
                      </a:r>
                      <a:endParaRPr lang="bg-BG" sz="12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400" b="1" dirty="0" smtClean="0"/>
                        <a:t>1. Конституционални: немотивиран фебрилитет; консумация на тегло; обилни нощни изпотявания</a:t>
                      </a:r>
                      <a:endParaRPr lang="bg-BG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b="1" dirty="0" smtClean="0"/>
                        <a:t> +/-               ++</a:t>
                      </a:r>
                      <a:endParaRPr lang="bg-B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b="1" dirty="0" smtClean="0"/>
                        <a:t>    +++           +++</a:t>
                      </a:r>
                      <a:endParaRPr lang="bg-B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/>
                        <a:t>+</a:t>
                      </a:r>
                      <a:endParaRPr lang="bg-BG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400" b="1" dirty="0" smtClean="0"/>
                        <a:t>2. Лимфаденомегалия</a:t>
                      </a:r>
                      <a:endParaRPr lang="bg-BG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 </a:t>
                      </a:r>
                      <a:r>
                        <a:rPr lang="bg-BG" sz="1800" b="1" dirty="0" smtClean="0"/>
                        <a:t>- /+               +++</a:t>
                      </a:r>
                      <a:r>
                        <a:rPr lang="en-US" sz="1800" b="1" dirty="0" smtClean="0"/>
                        <a:t>*</a:t>
                      </a:r>
                      <a:endParaRPr lang="bg-BG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    </a:t>
                      </a:r>
                      <a:r>
                        <a:rPr lang="bg-BG" sz="1800" b="1" dirty="0" smtClean="0"/>
                        <a:t>+++</a:t>
                      </a:r>
                      <a:r>
                        <a:rPr lang="en-US" sz="1800" b="1" dirty="0" smtClean="0"/>
                        <a:t>**     +++∆</a:t>
                      </a:r>
                      <a:endParaRPr lang="bg-BG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/>
                        <a:t>-</a:t>
                      </a:r>
                      <a:endParaRPr lang="bg-BG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400" b="1" dirty="0" smtClean="0"/>
                        <a:t>3. Спленомегалия</a:t>
                      </a:r>
                      <a:endParaRPr lang="bg-BG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 -/</a:t>
                      </a:r>
                      <a:r>
                        <a:rPr lang="bg-BG" sz="1800" b="1" dirty="0" smtClean="0"/>
                        <a:t>+</a:t>
                      </a:r>
                      <a:r>
                        <a:rPr lang="en-US" sz="1800" b="1" dirty="0" smtClean="0"/>
                        <a:t>                ++</a:t>
                      </a:r>
                      <a:endParaRPr lang="bg-BG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    +</a:t>
                      </a:r>
                      <a:r>
                        <a:rPr lang="bg-BG" sz="1800" b="1" dirty="0" smtClean="0"/>
                        <a:t>++</a:t>
                      </a:r>
                      <a:r>
                        <a:rPr lang="en-US" sz="1800" b="1" dirty="0" smtClean="0"/>
                        <a:t>            +/-</a:t>
                      </a:r>
                      <a:endParaRPr lang="bg-BG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/>
                        <a:t>-</a:t>
                      </a:r>
                      <a:endParaRPr lang="bg-BG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4.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bg-BG" sz="1400" b="1" baseline="0" dirty="0" smtClean="0"/>
                        <a:t>Анемия</a:t>
                      </a:r>
                      <a:endParaRPr lang="bg-BG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sz="1800" b="1" dirty="0" smtClean="0"/>
                        <a:t> +++               +/-</a:t>
                      </a:r>
                      <a:endParaRPr lang="bg-BG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sz="1800" b="1" dirty="0" smtClean="0"/>
                        <a:t>    +/-             -/+         </a:t>
                      </a:r>
                      <a:endParaRPr lang="bg-BG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/>
                        <a:t>++</a:t>
                      </a:r>
                      <a:endParaRPr lang="bg-BG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400" b="1" dirty="0" smtClean="0"/>
                        <a:t>5. Хеморагии</a:t>
                      </a:r>
                      <a:endParaRPr lang="bg-BG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sz="1800" b="1" dirty="0" smtClean="0"/>
                        <a:t> +++               -/+            </a:t>
                      </a:r>
                      <a:endParaRPr lang="bg-BG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sz="1800" b="1" dirty="0" smtClean="0"/>
                        <a:t>    -/+              -                    </a:t>
                      </a:r>
                      <a:endParaRPr lang="bg-BG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/>
                        <a:t>+</a:t>
                      </a:r>
                      <a:endParaRPr lang="bg-BG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400" b="1" dirty="0" smtClean="0"/>
                        <a:t>6.</a:t>
                      </a:r>
                      <a:r>
                        <a:rPr lang="bg-BG" sz="1400" b="1" baseline="0" dirty="0" smtClean="0"/>
                        <a:t> Чести инфекции</a:t>
                      </a:r>
                      <a:endParaRPr lang="bg-BG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sz="1800" b="1" dirty="0" smtClean="0"/>
                        <a:t>   -                  ++             </a:t>
                      </a:r>
                      <a:endParaRPr lang="bg-BG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sz="1800" b="1" dirty="0" smtClean="0"/>
                        <a:t>    ++               -</a:t>
                      </a:r>
                      <a:r>
                        <a:rPr lang="bg-BG" sz="1800" b="1" baseline="0" dirty="0" smtClean="0"/>
                        <a:t>                 </a:t>
                      </a:r>
                      <a:endParaRPr lang="bg-BG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/>
                        <a:t>+++</a:t>
                      </a:r>
                      <a:endParaRPr lang="bg-BG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876800" y="2514600"/>
            <a:ext cx="0" cy="2590800"/>
          </a:xfrm>
          <a:prstGeom prst="line">
            <a:avLst/>
          </a:prstGeom>
          <a:ln w="38100">
            <a:solidFill>
              <a:srgbClr val="FF57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71855" y="2514600"/>
            <a:ext cx="0" cy="2590800"/>
          </a:xfrm>
          <a:prstGeom prst="line">
            <a:avLst/>
          </a:prstGeom>
          <a:ln w="38100">
            <a:solidFill>
              <a:srgbClr val="FF57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600" y="2514600"/>
            <a:ext cx="8610600" cy="0"/>
          </a:xfrm>
          <a:prstGeom prst="line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5410200"/>
            <a:ext cx="8610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 </a:t>
            </a:r>
            <a:r>
              <a:rPr lang="bg-BG" sz="1600" b="1" dirty="0" smtClean="0"/>
              <a:t>Само при хроничната лимфоцитна левкемия - обичайно генерализирана</a:t>
            </a:r>
            <a:endParaRPr lang="en-US" sz="1600" b="1" dirty="0" smtClean="0"/>
          </a:p>
          <a:p>
            <a:r>
              <a:rPr lang="en-US" dirty="0" smtClean="0"/>
              <a:t>**</a:t>
            </a:r>
            <a:r>
              <a:rPr lang="bg-BG" dirty="0" smtClean="0"/>
              <a:t> </a:t>
            </a:r>
            <a:r>
              <a:rPr lang="bg-BG" sz="1600" b="1" dirty="0" smtClean="0"/>
              <a:t>Обичайно генерализирана</a:t>
            </a:r>
            <a:endParaRPr lang="en-US" sz="1600" b="1" dirty="0" smtClean="0"/>
          </a:p>
          <a:p>
            <a:r>
              <a:rPr lang="bg-BG" sz="1600" b="1" dirty="0" smtClean="0"/>
              <a:t>∆</a:t>
            </a:r>
            <a:r>
              <a:rPr lang="en-US" sz="1600" b="1" dirty="0" smtClean="0"/>
              <a:t>  </a:t>
            </a:r>
            <a:r>
              <a:rPr lang="bg-BG" sz="1600" b="1" dirty="0" smtClean="0"/>
              <a:t>Обичайно локализирана, в пакети</a:t>
            </a:r>
            <a:r>
              <a:rPr lang="en-US" sz="1600" b="1" dirty="0" smtClean="0"/>
              <a:t> </a:t>
            </a:r>
            <a:endParaRPr lang="bg-BG" sz="1600" b="1" dirty="0"/>
          </a:p>
          <a:p>
            <a:endParaRPr lang="bg-BG" sz="1600" b="1" dirty="0"/>
          </a:p>
        </p:txBody>
      </p:sp>
    </p:spTree>
    <p:extLst>
      <p:ext uri="{BB962C8B-B14F-4D97-AF65-F5344CB8AC3E}">
        <p14:creationId xmlns:p14="http://schemas.microsoft.com/office/powerpoint/2010/main" val="314777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g-BG" sz="3200" b="1" dirty="0" smtClean="0">
                <a:solidFill>
                  <a:srgbClr val="C00000"/>
                </a:solidFill>
                <a:latin typeface="Century Gothic" pitchFamily="34" charset="0"/>
              </a:rPr>
              <a:t>Левкемии</a:t>
            </a:r>
            <a:endParaRPr lang="bg-BG" sz="3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w="38100" h="38100" prst="angle"/>
            </a:sp3d>
          </a:bodyPr>
          <a:lstStyle/>
          <a:p>
            <a:pPr marL="0" indent="0" algn="ctr">
              <a:buNone/>
            </a:pPr>
            <a:r>
              <a:rPr lang="bg-BG" sz="2400" b="1" u="sng" dirty="0" smtClean="0">
                <a:solidFill>
                  <a:schemeClr val="accent4">
                    <a:lumMod val="75000"/>
                  </a:schemeClr>
                </a:solidFill>
              </a:rPr>
              <a:t>Остри левкемии</a:t>
            </a:r>
          </a:p>
          <a:p>
            <a:pPr marL="0" indent="0">
              <a:buNone/>
            </a:pPr>
            <a:endParaRPr lang="bg-BG" sz="2400" b="1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bg-BG" sz="2000" b="1" dirty="0" smtClean="0">
                <a:solidFill>
                  <a:schemeClr val="accent4">
                    <a:lumMod val="75000"/>
                  </a:schemeClr>
                </a:solidFill>
              </a:rPr>
              <a:t>Рязко начало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>
                <a:solidFill>
                  <a:schemeClr val="accent4">
                    <a:lumMod val="75000"/>
                  </a:schemeClr>
                </a:solidFill>
              </a:rPr>
              <a:t>Миелоидни и лимфоидни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>
                <a:solidFill>
                  <a:schemeClr val="accent4">
                    <a:lumMod val="75000"/>
                  </a:schemeClr>
                </a:solidFill>
              </a:rPr>
              <a:t>Бърза еволюция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>
                <a:solidFill>
                  <a:schemeClr val="accent4">
                    <a:lumMod val="75000"/>
                  </a:schemeClr>
                </a:solidFill>
              </a:rPr>
              <a:t>Тежка симптоматика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>
                <a:solidFill>
                  <a:schemeClr val="accent4">
                    <a:lumMod val="75000"/>
                  </a:schemeClr>
                </a:solidFill>
              </a:rPr>
              <a:t>Изискват спешно започване на лечение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>
                <a:solidFill>
                  <a:schemeClr val="accent4">
                    <a:lumMod val="75000"/>
                  </a:schemeClr>
                </a:solidFill>
              </a:rPr>
              <a:t>Нуждаят се от реанимация по време и след химиотерапията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>
                <a:solidFill>
                  <a:schemeClr val="accent4">
                    <a:lumMod val="75000"/>
                  </a:schemeClr>
                </a:solidFill>
              </a:rPr>
              <a:t>Миелосупресия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>
                <a:solidFill>
                  <a:schemeClr val="accent4">
                    <a:lumMod val="75000"/>
                  </a:schemeClr>
                </a:solidFill>
              </a:rPr>
              <a:t>Лоша прогноза</a:t>
            </a:r>
            <a:endParaRPr lang="bg-BG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w="38100" h="38100" prst="angle"/>
            </a:sp3d>
          </a:bodyPr>
          <a:lstStyle/>
          <a:p>
            <a:pPr marL="0" indent="0" algn="ctr">
              <a:buNone/>
            </a:pPr>
            <a:r>
              <a:rPr lang="bg-BG" sz="2400" b="1" u="sng" dirty="0" smtClean="0">
                <a:solidFill>
                  <a:schemeClr val="accent4">
                    <a:lumMod val="75000"/>
                  </a:schemeClr>
                </a:solidFill>
              </a:rPr>
              <a:t>Хронични левкемии</a:t>
            </a:r>
          </a:p>
          <a:p>
            <a:pPr marL="0" indent="0">
              <a:buNone/>
            </a:pPr>
            <a:endParaRPr lang="bg-BG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bg-BG" sz="2000" b="1" dirty="0" smtClean="0">
                <a:solidFill>
                  <a:schemeClr val="accent4">
                    <a:lumMod val="75000"/>
                  </a:schemeClr>
                </a:solidFill>
              </a:rPr>
              <a:t>Постепенно начало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>
                <a:solidFill>
                  <a:schemeClr val="accent4">
                    <a:lumMod val="75000"/>
                  </a:schemeClr>
                </a:solidFill>
              </a:rPr>
              <a:t>Миелоцитна и лимфоцитна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>
                <a:solidFill>
                  <a:schemeClr val="accent4">
                    <a:lumMod val="75000"/>
                  </a:schemeClr>
                </a:solidFill>
              </a:rPr>
              <a:t>Бавна еволюция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>
                <a:solidFill>
                  <a:schemeClr val="accent4">
                    <a:lumMod val="75000"/>
                  </a:schemeClr>
                </a:solidFill>
              </a:rPr>
              <a:t>В началото безсимптомни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>
                <a:solidFill>
                  <a:schemeClr val="accent4">
                    <a:lumMod val="75000"/>
                  </a:schemeClr>
                </a:solidFill>
              </a:rPr>
              <a:t>При ХЛЛ лечението се отлага до достигане на критерии за започването му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>
                <a:solidFill>
                  <a:schemeClr val="accent4">
                    <a:lumMod val="75000"/>
                  </a:schemeClr>
                </a:solidFill>
              </a:rPr>
              <a:t>Таргетна терапия с отличен резултат</a:t>
            </a:r>
          </a:p>
          <a:p>
            <a:pPr>
              <a:buFont typeface="Wingdings" pitchFamily="2" charset="2"/>
              <a:buChar char="Ø"/>
            </a:pPr>
            <a:r>
              <a:rPr lang="bg-BG" sz="2000" b="1" dirty="0" smtClean="0">
                <a:solidFill>
                  <a:schemeClr val="accent4">
                    <a:lumMod val="75000"/>
                  </a:schemeClr>
                </a:solidFill>
              </a:rPr>
              <a:t>Продължителна преживяемост</a:t>
            </a:r>
          </a:p>
          <a:p>
            <a:pPr marL="0" indent="0">
              <a:buNone/>
            </a:pPr>
            <a:endParaRPr lang="bg-BG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bg-BG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5275"/>
            <a:ext cx="3505200" cy="26765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3505200" cy="2819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293804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g-BG" b="1" dirty="0" smtClean="0"/>
              <a:t>Остра миелоидна левкемия</a:t>
            </a:r>
            <a:endParaRPr lang="bg-BG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6290846"/>
            <a:ext cx="334327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g-BG" b="1" dirty="0" smtClean="0"/>
              <a:t>Остра лимфобластна левкемия</a:t>
            </a:r>
            <a:endParaRPr lang="bg-BG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2894"/>
            <a:ext cx="3652838" cy="26451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1562" y="2938046"/>
            <a:ext cx="380523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g-BG" b="1" dirty="0" smtClean="0"/>
              <a:t>Хронична миелогенна левкемия</a:t>
            </a:r>
            <a:endParaRPr lang="bg-BG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88277"/>
            <a:ext cx="3657600" cy="283632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9162" y="6290846"/>
            <a:ext cx="380523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g-BG" b="1" dirty="0" smtClean="0"/>
              <a:t>Хронична лимфоцитна левкемия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425480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g-BG" sz="3200" b="1" dirty="0" smtClean="0">
                <a:solidFill>
                  <a:srgbClr val="C00000"/>
                </a:solidFill>
                <a:latin typeface="Century Gothic" pitchFamily="34" charset="0"/>
              </a:rPr>
              <a:t>Лимфоми (Хочкинов и нехочкинов)</a:t>
            </a:r>
            <a:endParaRPr lang="bg-BG" sz="3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05000"/>
            <a:ext cx="4267200" cy="4191000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w="38100" h="38100" prst="angle"/>
            </a:sp3d>
          </a:bodyPr>
          <a:lstStyle/>
          <a:p>
            <a:pPr marL="0" indent="0" algn="ctr">
              <a:buNone/>
            </a:pPr>
            <a:r>
              <a:rPr lang="bg-BG" sz="2400" b="1" u="sng" dirty="0" smtClean="0">
                <a:solidFill>
                  <a:srgbClr val="FFFF00"/>
                </a:solidFill>
                <a:latin typeface="Calibri" pitchFamily="34" charset="0"/>
              </a:rPr>
              <a:t>Хочкинов лимфом </a:t>
            </a:r>
          </a:p>
          <a:p>
            <a:pPr marL="0" indent="0" algn="ctr">
              <a:buNone/>
            </a:pPr>
            <a:r>
              <a:rPr lang="bg-BG" sz="2400" b="1" u="sng" dirty="0" smtClean="0">
                <a:solidFill>
                  <a:srgbClr val="FFFF00"/>
                </a:solidFill>
                <a:latin typeface="Calibri" pitchFamily="34" charset="0"/>
              </a:rPr>
              <a:t>(Болест на Хочкин)</a:t>
            </a:r>
          </a:p>
          <a:p>
            <a:pPr marL="0" indent="0">
              <a:buNone/>
            </a:pPr>
            <a:endParaRPr lang="bg-BG" sz="2000" b="1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800" b="1" dirty="0" smtClean="0">
                <a:solidFill>
                  <a:srgbClr val="FFFF00"/>
                </a:solidFill>
                <a:latin typeface="Calibri" pitchFamily="34" charset="0"/>
              </a:rPr>
              <a:t>Специфичен морфологичен субстрат в лимфните възли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800" b="1" dirty="0" smtClean="0">
                <a:solidFill>
                  <a:srgbClr val="FFFF00"/>
                </a:solidFill>
                <a:latin typeface="Calibri" pitchFamily="34" charset="0"/>
              </a:rPr>
              <a:t>Конституционални симптоми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800" b="1" dirty="0" smtClean="0">
                <a:solidFill>
                  <a:srgbClr val="FFFF00"/>
                </a:solidFill>
                <a:latin typeface="Calibri" pitchFamily="34" charset="0"/>
              </a:rPr>
              <a:t>В началните </a:t>
            </a:r>
            <a:r>
              <a:rPr lang="bg-BG" sz="1800" b="1" dirty="0">
                <a:solidFill>
                  <a:srgbClr val="FFFF00"/>
                </a:solidFill>
                <a:latin typeface="Calibri" pitchFamily="34" charset="0"/>
              </a:rPr>
              <a:t>стадии </a:t>
            </a:r>
            <a:r>
              <a:rPr lang="bg-BG" sz="1800" b="1" dirty="0" smtClean="0">
                <a:solidFill>
                  <a:srgbClr val="FFFF00"/>
                </a:solidFill>
                <a:latin typeface="Calibri" pitchFamily="34" charset="0"/>
              </a:rPr>
              <a:t>лимфаденоме-галията е локализирана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800" b="1" dirty="0" smtClean="0">
                <a:solidFill>
                  <a:srgbClr val="FFFF00"/>
                </a:solidFill>
                <a:latin typeface="Calibri" pitchFamily="34" charset="0"/>
              </a:rPr>
              <a:t>Успешно лечение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bg-BG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343400" cy="4191000"/>
          </a:xfr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w="38100" h="38100" prst="angle"/>
            </a:sp3d>
          </a:bodyPr>
          <a:lstStyle/>
          <a:p>
            <a:pPr marL="0" indent="0" algn="ctr">
              <a:buNone/>
            </a:pPr>
            <a:r>
              <a:rPr lang="bg-BG" sz="2400" b="1" u="sng" dirty="0" smtClean="0">
                <a:latin typeface="Calibri" pitchFamily="34" charset="0"/>
              </a:rPr>
              <a:t>Нехочкинови лимфоми</a:t>
            </a:r>
          </a:p>
          <a:p>
            <a:pPr marL="0" indent="0" algn="ctr">
              <a:buNone/>
            </a:pPr>
            <a:endParaRPr lang="bg-BG" sz="2400" b="1" dirty="0">
              <a:latin typeface="Calibri" pitchFamily="34" charset="0"/>
            </a:endParaRPr>
          </a:p>
          <a:p>
            <a:pPr marL="0" indent="0">
              <a:buNone/>
            </a:pPr>
            <a:endParaRPr lang="bg-BG" sz="1800" b="1" dirty="0" smtClean="0"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800" b="1" dirty="0" smtClean="0">
                <a:latin typeface="Calibri" pitchFamily="34" charset="0"/>
              </a:rPr>
              <a:t>Различен морфологичен субстрат при различните видове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800" b="1" dirty="0" smtClean="0">
                <a:latin typeface="Calibri" pitchFamily="34" charset="0"/>
              </a:rPr>
              <a:t>Конституционални симптоми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800" b="1" dirty="0" smtClean="0">
                <a:latin typeface="Calibri" pitchFamily="34" charset="0"/>
              </a:rPr>
              <a:t>Локализирана или генерализирана лимфаденомегалия според вида (индолентни или агресивни)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800" b="1" dirty="0" smtClean="0">
                <a:latin typeface="Calibri" pitchFamily="34" charset="0"/>
              </a:rPr>
              <a:t>Успешно лечение при агресивните</a:t>
            </a:r>
            <a:endParaRPr lang="bg-BG" sz="1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590800" cy="2438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52400"/>
            <a:ext cx="2279650" cy="3505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941" y="228600"/>
            <a:ext cx="2624859" cy="2362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2895600"/>
            <a:ext cx="7924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g-BG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Локализирана милфаденомегалия – само в определени области, но срастнали в пакети лимфни възли</a:t>
            </a:r>
            <a:endParaRPr lang="bg-BG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7600"/>
            <a:ext cx="63214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411288" y="3657600"/>
            <a:ext cx="6321425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7010400" y="4890655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4867275"/>
            <a:ext cx="92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5095875"/>
            <a:ext cx="92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4876800"/>
            <a:ext cx="92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6781800" y="4800600"/>
            <a:ext cx="76200" cy="90056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086600" y="5181600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010400" y="6172200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248400" y="6248400"/>
            <a:ext cx="76200" cy="8381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6315075"/>
            <a:ext cx="9207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3432175" y="152400"/>
            <a:ext cx="227965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104888"/>
            <a:ext cx="3886200" cy="2600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g-BG" sz="2400" b="1" dirty="0" smtClean="0">
                <a:solidFill>
                  <a:srgbClr val="C00000"/>
                </a:solidFill>
                <a:latin typeface="Calibri" pitchFamily="34" charset="0"/>
              </a:rPr>
              <a:t>Генерализирана лимфаденомегалия: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Множество лимфни възли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От двете страни на диафрагмата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Несрастнали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Обичайно с меко-еластична консистенция</a:t>
            </a:r>
            <a:endParaRPr lang="bg-BG" sz="16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6200" y="3886200"/>
            <a:ext cx="89154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505200" y="152400"/>
            <a:ext cx="213042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g-BG" b="1" dirty="0" smtClean="0">
                <a:latin typeface="Arial Narrow" pitchFamily="34" charset="0"/>
              </a:rPr>
              <a:t>Лимфом н</a:t>
            </a:r>
            <a:r>
              <a:rPr lang="bg-BG" dirty="0" smtClean="0"/>
              <a:t>а </a:t>
            </a:r>
            <a:r>
              <a:rPr lang="en-US" b="1" dirty="0" err="1" smtClean="0"/>
              <a:t>Burkitt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139147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g-BG" sz="3200" b="1" dirty="0" smtClean="0">
                <a:solidFill>
                  <a:srgbClr val="C00000"/>
                </a:solidFill>
                <a:latin typeface="Century Gothic" pitchFamily="34" charset="0"/>
              </a:rPr>
              <a:t>Миеломна болест</a:t>
            </a:r>
            <a:endParaRPr lang="bg-BG" sz="3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212062"/>
            <a:ext cx="7772400" cy="44935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2000" b="1" dirty="0" smtClean="0">
                <a:latin typeface="Calibri" pitchFamily="34" charset="0"/>
              </a:rPr>
              <a:t>Отнася се към болестите на плазматичната редица;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2000" b="1" dirty="0" smtClean="0">
                <a:latin typeface="Calibri" pitchFamily="34" charset="0"/>
              </a:rPr>
              <a:t>Характерна клинична картина: костни болки, прояви на анемия, бъбречна недостатъчност, радикулерни болки;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2000" b="1" dirty="0" smtClean="0">
                <a:latin typeface="Calibri" pitchFamily="34" charset="0"/>
              </a:rPr>
              <a:t>Може да дебютира с патологични фэрактури;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2000" b="1" dirty="0" smtClean="0">
                <a:latin typeface="Calibri" pitchFamily="34" charset="0"/>
              </a:rPr>
              <a:t>Протича със супресия на имунната система – чести инфекции;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2000" b="1" dirty="0" smtClean="0">
                <a:latin typeface="Calibri" pitchFamily="34" charset="0"/>
              </a:rPr>
              <a:t>Специфичен биохимичен маркер – патологичен моноклонален протеин (парапротеин) – еднакви имуноглобулинови молекули;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2000" b="1" dirty="0" smtClean="0">
                <a:latin typeface="Calibri" pitchFamily="34" charset="0"/>
              </a:rPr>
              <a:t>Диагнозата се поставя след миелограма и електрофореза на хемоглобина.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bg-BG" b="1" dirty="0" smtClean="0">
              <a:latin typeface="Calibri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bg-BG" b="1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9225"/>
            <a:ext cx="2057400" cy="16033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9225"/>
            <a:ext cx="2060575" cy="16033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2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606</Words>
  <Application>Microsoft Office PowerPoint</Application>
  <PresentationFormat>On-screen Show (4:3)</PresentationFormat>
  <Paragraphs>147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Narrow</vt:lpstr>
      <vt:lpstr>Batang</vt:lpstr>
      <vt:lpstr>Calibri</vt:lpstr>
      <vt:lpstr>Century Gothic</vt:lpstr>
      <vt:lpstr>Tahoma</vt:lpstr>
      <vt:lpstr>Times New Roman</vt:lpstr>
      <vt:lpstr>Wingdings</vt:lpstr>
      <vt:lpstr>Office Theme</vt:lpstr>
      <vt:lpstr>Default Design</vt:lpstr>
      <vt:lpstr>5_Office Theme</vt:lpstr>
      <vt:lpstr>Злокачествени заболявания на кръвта</vt:lpstr>
      <vt:lpstr>PowerPoint Presentation</vt:lpstr>
      <vt:lpstr>Произход на нехочкиновите лимфоми</vt:lpstr>
      <vt:lpstr>Основни клинични характеристики на цялата група заболявания</vt:lpstr>
      <vt:lpstr>Левкемии</vt:lpstr>
      <vt:lpstr>PowerPoint Presentation</vt:lpstr>
      <vt:lpstr>Лимфоми (Хочкинов и нехочкинов)</vt:lpstr>
      <vt:lpstr>PowerPoint Presentation</vt:lpstr>
      <vt:lpstr>Миеломна болест</vt:lpstr>
      <vt:lpstr>Характерни отклонения при множествен миелом</vt:lpstr>
      <vt:lpstr>Принципи на лечение при малигнените хемопатии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Малигнени хемопатии</dc:title>
  <dc:creator>gercheva</dc:creator>
  <cp:lastModifiedBy>Ivanka Dzangova</cp:lastModifiedBy>
  <cp:revision>32</cp:revision>
  <dcterms:created xsi:type="dcterms:W3CDTF">2006-08-16T00:00:00Z</dcterms:created>
  <dcterms:modified xsi:type="dcterms:W3CDTF">2019-02-18T12:45:23Z</dcterms:modified>
</cp:coreProperties>
</file>